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37" d="100"/>
          <a:sy n="37" d="100"/>
        </p:scale>
        <p:origin x="-1404"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891821" y="5617774"/>
            <a:ext cx="7382935"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89952" y="1016990"/>
            <a:ext cx="7179733" cy="4831643"/>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990600" y="1009650"/>
            <a:ext cx="7179733" cy="4831643"/>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769521" y="702069"/>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7855433" y="749720"/>
            <a:ext cx="566928" cy="566928"/>
          </a:xfrm>
          <a:prstGeom prst="rect">
            <a:avLst/>
          </a:prstGeom>
          <a:noFill/>
        </p:spPr>
      </p:pic>
      <p:sp>
        <p:nvSpPr>
          <p:cNvPr id="2" name="Title 1"/>
          <p:cNvSpPr>
            <a:spLocks noGrp="1"/>
          </p:cNvSpPr>
          <p:nvPr>
            <p:ph type="ctrTitle"/>
          </p:nvPr>
        </p:nvSpPr>
        <p:spPr>
          <a:xfrm>
            <a:off x="1727201" y="1794935"/>
            <a:ext cx="5723468" cy="1828090"/>
          </a:xfrm>
        </p:spPr>
        <p:txBody>
          <a:bodyPr anchor="b">
            <a:normAutofit/>
          </a:bodyPr>
          <a:lstStyle>
            <a:lvl1pPr>
              <a:defRPr sz="4800"/>
            </a:lvl1pPr>
          </a:lstStyle>
          <a:p>
            <a:r>
              <a:rPr lang="en-US" smtClean="0"/>
              <a:t>Click to edit Master title style</a:t>
            </a:r>
            <a:endParaRPr lang="en-US"/>
          </a:p>
        </p:txBody>
      </p:sp>
      <p:sp>
        <p:nvSpPr>
          <p:cNvPr id="3" name="Subtitle 2"/>
          <p:cNvSpPr>
            <a:spLocks noGrp="1"/>
          </p:cNvSpPr>
          <p:nvPr>
            <p:ph type="subTitle" idx="1"/>
          </p:nvPr>
        </p:nvSpPr>
        <p:spPr>
          <a:xfrm>
            <a:off x="1727200" y="3736622"/>
            <a:ext cx="5712179" cy="1524000"/>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6770676" y="5357592"/>
            <a:ext cx="1213821" cy="365125"/>
          </a:xfrm>
        </p:spPr>
        <p:txBody>
          <a:bodyPr/>
          <a:lstStyle/>
          <a:p>
            <a:fld id="{1D8BD707-D9CF-40AE-B4C6-C98DA3205C09}" type="datetimeFigureOut">
              <a:rPr lang="en-US" smtClean="0"/>
              <a:pPr/>
              <a:t>5/24/2019</a:t>
            </a:fld>
            <a:endParaRPr lang="en-US"/>
          </a:p>
        </p:txBody>
      </p:sp>
      <p:sp>
        <p:nvSpPr>
          <p:cNvPr id="5" name="Footer Placeholder 4"/>
          <p:cNvSpPr>
            <a:spLocks noGrp="1"/>
          </p:cNvSpPr>
          <p:nvPr>
            <p:ph type="ftr" sz="quarter" idx="11"/>
          </p:nvPr>
        </p:nvSpPr>
        <p:spPr>
          <a:xfrm>
            <a:off x="1174044" y="5357592"/>
            <a:ext cx="5034845" cy="365125"/>
          </a:xfrm>
        </p:spPr>
        <p:txBody>
          <a:bodyPr/>
          <a:lstStyle/>
          <a:p>
            <a:endParaRPr lang="en-US"/>
          </a:p>
        </p:txBody>
      </p:sp>
      <p:sp>
        <p:nvSpPr>
          <p:cNvPr id="6" name="Slide Number Placeholder 5"/>
          <p:cNvSpPr>
            <a:spLocks noGrp="1"/>
          </p:cNvSpPr>
          <p:nvPr>
            <p:ph type="sldNum" sz="quarter" idx="12"/>
          </p:nvPr>
        </p:nvSpPr>
        <p:spPr>
          <a:xfrm>
            <a:off x="6213930" y="5357592"/>
            <a:ext cx="554023" cy="365125"/>
          </a:xfrm>
        </p:spPr>
        <p:txBody>
          <a:bodyPr/>
          <a:lstStyle>
            <a:lvl1pPr algn="ctr">
              <a:defRPr/>
            </a:lvl1p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1" y="925690"/>
            <a:ext cx="1430867" cy="4763911"/>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298221" y="1106312"/>
            <a:ext cx="5178779" cy="440266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44979" y="2239430"/>
            <a:ext cx="6254044" cy="1362075"/>
          </a:xfrm>
        </p:spPr>
        <p:txBody>
          <a:bodyPr anchor="b"/>
          <a:lstStyle>
            <a:lvl1pPr algn="ctr">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456267" y="3725334"/>
            <a:ext cx="6231467" cy="1309511"/>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3"/>
          </p:nvPr>
        </p:nvSpPr>
        <p:spPr>
          <a:xfrm>
            <a:off x="1298448" y="2121407"/>
            <a:ext cx="3200400" cy="360273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63440" y="2119313"/>
            <a:ext cx="3200400" cy="36052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557869" y="2122312"/>
            <a:ext cx="2939521" cy="820208"/>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910669" y="2122311"/>
            <a:ext cx="2944368" cy="822960"/>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5/24/2019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13"/>
          </p:nvPr>
        </p:nvSpPr>
        <p:spPr>
          <a:xfrm>
            <a:off x="1298448" y="2944368"/>
            <a:ext cx="3227832" cy="27797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45151" y="2944813"/>
            <a:ext cx="3227832" cy="27797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5/24/2019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5/24/2019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Freeform 1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rot="60000">
            <a:off x="4471416" y="603504"/>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rot="21540000">
            <a:off x="749808" y="576072"/>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9"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8976" y="2020042"/>
            <a:ext cx="3064827" cy="1503037"/>
          </a:xfrm>
        </p:spPr>
        <p:txBody>
          <a:bodyPr anchor="b">
            <a:normAutofit/>
          </a:bodyPr>
          <a:lstStyle>
            <a:lvl1pPr algn="ctr">
              <a:defRPr sz="2400" b="0"/>
            </a:lvl1pPr>
          </a:lstStyle>
          <a:p>
            <a:r>
              <a:rPr lang="en-US" smtClean="0"/>
              <a:t>Click to edit Master title style</a:t>
            </a:r>
            <a:endParaRPr lang="en-US"/>
          </a:p>
        </p:txBody>
      </p:sp>
      <p:sp>
        <p:nvSpPr>
          <p:cNvPr id="3" name="Content Placeholder 2"/>
          <p:cNvSpPr>
            <a:spLocks noGrp="1"/>
          </p:cNvSpPr>
          <p:nvPr>
            <p:ph idx="1"/>
          </p:nvPr>
        </p:nvSpPr>
        <p:spPr>
          <a:xfrm rot="60000">
            <a:off x="4854291" y="1150993"/>
            <a:ext cx="3020792" cy="4625489"/>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60000">
            <a:off x="1148125" y="3623748"/>
            <a:ext cx="3048891" cy="2100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rot="60000">
            <a:off x="6341698" y="5885672"/>
            <a:ext cx="1213821" cy="365125"/>
          </a:xfrm>
        </p:spPr>
        <p:txBody>
          <a:bodyPr/>
          <a:lstStyle/>
          <a:p>
            <a:fld id="{1D8BD707-D9CF-40AE-B4C6-C98DA3205C09}" type="datetimeFigureOut">
              <a:rPr lang="en-US" smtClean="0"/>
              <a:pPr/>
              <a:t>5/24/2019</a:t>
            </a:fld>
            <a:endParaRPr lang="en-US"/>
          </a:p>
        </p:txBody>
      </p:sp>
      <p:sp>
        <p:nvSpPr>
          <p:cNvPr id="6" name="Footer Placeholder 5"/>
          <p:cNvSpPr>
            <a:spLocks noGrp="1"/>
          </p:cNvSpPr>
          <p:nvPr>
            <p:ph type="ftr" sz="quarter" idx="11"/>
          </p:nvPr>
        </p:nvSpPr>
        <p:spPr>
          <a:xfrm rot="-60000">
            <a:off x="914554" y="5829261"/>
            <a:ext cx="3522607" cy="365125"/>
          </a:xfrm>
        </p:spPr>
        <p:txBody>
          <a:bodyPr/>
          <a:lstStyle/>
          <a:p>
            <a:endParaRPr lang="en-US"/>
          </a:p>
        </p:txBody>
      </p:sp>
      <p:sp>
        <p:nvSpPr>
          <p:cNvPr id="7" name="Slide Number Placeholder 6"/>
          <p:cNvSpPr>
            <a:spLocks noGrp="1"/>
          </p:cNvSpPr>
          <p:nvPr>
            <p:ph type="sldNum" sz="quarter" idx="12"/>
          </p:nvPr>
        </p:nvSpPr>
        <p:spPr>
          <a:xfrm rot="60000">
            <a:off x="7557313" y="5896961"/>
            <a:ext cx="554023" cy="365125"/>
          </a:xfrm>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Freeform 3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5058" y="575769"/>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rot="60000">
            <a:off x="4464768" y="603920"/>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5"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6424" y="2020824"/>
            <a:ext cx="3063240" cy="1499616"/>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rot="60000">
            <a:off x="4898615" y="1207272"/>
            <a:ext cx="2913863" cy="4539412"/>
          </a:xfrm>
          <a:ln w="101600" cap="rnd">
            <a:solidFill>
              <a:srgbClr val="FFFFFF"/>
            </a:solidFill>
          </a:ln>
          <a:effectLst>
            <a:outerShdw blurRad="88900" dir="2700000" algn="tl" rotWithShape="0">
              <a:prstClr val="black">
                <a:alpha val="4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rot="-60000">
            <a:off x="1152144" y="3621024"/>
            <a:ext cx="3044952" cy="210312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rot="60000">
            <a:off x="6345936" y="5888737"/>
            <a:ext cx="1213821" cy="365125"/>
          </a:xfrm>
        </p:spPr>
        <p:txBody>
          <a:bodyPr/>
          <a:lstStyle/>
          <a:p>
            <a:fld id="{1D8BD707-D9CF-40AE-B4C6-C98DA3205C09}" type="datetimeFigureOut">
              <a:rPr lang="en-US" smtClean="0"/>
              <a:pPr/>
              <a:t>5/24/2019</a:t>
            </a:fld>
            <a:endParaRPr lang="en-US"/>
          </a:p>
        </p:txBody>
      </p:sp>
      <p:sp>
        <p:nvSpPr>
          <p:cNvPr id="6" name="Footer Placeholder 5"/>
          <p:cNvSpPr>
            <a:spLocks noGrp="1"/>
          </p:cNvSpPr>
          <p:nvPr>
            <p:ph type="ftr" sz="quarter" idx="11"/>
          </p:nvPr>
        </p:nvSpPr>
        <p:spPr>
          <a:xfrm rot="-60000">
            <a:off x="914569" y="5831037"/>
            <a:ext cx="3319043" cy="365125"/>
          </a:xfrm>
        </p:spPr>
        <p:txBody>
          <a:bodyPr/>
          <a:lstStyle/>
          <a:p>
            <a:endParaRPr lang="en-US"/>
          </a:p>
        </p:txBody>
      </p:sp>
      <p:sp>
        <p:nvSpPr>
          <p:cNvPr id="7" name="Slide Number Placeholder 6"/>
          <p:cNvSpPr>
            <a:spLocks noGrp="1"/>
          </p:cNvSpPr>
          <p:nvPr>
            <p:ph type="sldNum" sz="quarter" idx="12"/>
          </p:nvPr>
        </p:nvSpPr>
        <p:spPr>
          <a:xfrm rot="60000">
            <a:off x="7562089" y="5900026"/>
            <a:ext cx="554023" cy="365125"/>
          </a:xfrm>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628650" y="6069330"/>
            <a:ext cx="792099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731520" y="575310"/>
            <a:ext cx="7696200" cy="5715000"/>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31520" y="576072"/>
            <a:ext cx="7696200" cy="5715000"/>
          </a:xfrm>
          <a:prstGeom prst="rect">
            <a:avLst/>
          </a:prstGeom>
          <a:blipFill dpi="0" rotWithShape="1">
            <a:blip r:embed="rId13"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14" cstate="print"/>
          <a:srcRect/>
          <a:stretch>
            <a:fillRect/>
          </a:stretch>
        </p:blipFill>
        <p:spPr bwMode="auto">
          <a:xfrm rot="1435684">
            <a:off x="543741" y="273091"/>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14" cstate="print"/>
          <a:srcRect/>
          <a:stretch>
            <a:fillRect/>
          </a:stretch>
        </p:blipFill>
        <p:spPr bwMode="auto">
          <a:xfrm rot="4096196">
            <a:off x="8115079" y="298163"/>
            <a:ext cx="566928" cy="566928"/>
          </a:xfrm>
          <a:prstGeom prst="rect">
            <a:avLst/>
          </a:prstGeom>
          <a:noFill/>
        </p:spPr>
      </p:pic>
      <p:sp>
        <p:nvSpPr>
          <p:cNvPr id="2" name="Title Placeholder 1"/>
          <p:cNvSpPr>
            <a:spLocks noGrp="1"/>
          </p:cNvSpPr>
          <p:nvPr>
            <p:ph type="title"/>
          </p:nvPr>
        </p:nvSpPr>
        <p:spPr>
          <a:xfrm>
            <a:off x="1095023" y="817582"/>
            <a:ext cx="6965245" cy="1202485"/>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63040" y="2119257"/>
            <a:ext cx="6196405" cy="3603812"/>
          </a:xfrm>
          <a:prstGeom prst="rect">
            <a:avLst/>
          </a:prstGeom>
        </p:spPr>
        <p:txBody>
          <a:bodyPr vert="horz" lIns="91440" tIns="45720" rIns="91440" bIns="45720" rtlCol="0"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454588" y="5809152"/>
            <a:ext cx="1213821" cy="365125"/>
          </a:xfrm>
          <a:prstGeom prst="rect">
            <a:avLst/>
          </a:prstGeom>
        </p:spPr>
        <p:txBody>
          <a:bodyPr vert="horz" lIns="91440" tIns="45720" rIns="91440" bIns="45720" rtlCol="0" anchor="ctr"/>
          <a:lstStyle>
            <a:lvl1pPr algn="r">
              <a:defRPr sz="1200">
                <a:solidFill>
                  <a:schemeClr val="tx2"/>
                </a:solidFill>
                <a:latin typeface="Rage Italic" pitchFamily="66" charset="0"/>
              </a:defRPr>
            </a:lvl1pPr>
          </a:lstStyle>
          <a:p>
            <a:fld id="{1D8BD707-D9CF-40AE-B4C6-C98DA3205C09}" type="datetimeFigureOut">
              <a:rPr lang="en-US" smtClean="0"/>
              <a:pPr/>
              <a:t>5/24/2019</a:t>
            </a:fld>
            <a:endParaRPr lang="en-US"/>
          </a:p>
        </p:txBody>
      </p:sp>
      <p:sp>
        <p:nvSpPr>
          <p:cNvPr id="5" name="Footer Placeholder 4"/>
          <p:cNvSpPr>
            <a:spLocks noGrp="1"/>
          </p:cNvSpPr>
          <p:nvPr>
            <p:ph type="ftr" sz="quarter" idx="3"/>
          </p:nvPr>
        </p:nvSpPr>
        <p:spPr>
          <a:xfrm>
            <a:off x="914401" y="5809152"/>
            <a:ext cx="5540188" cy="365125"/>
          </a:xfrm>
          <a:prstGeom prst="rect">
            <a:avLst/>
          </a:prstGeom>
        </p:spPr>
        <p:txBody>
          <a:bodyPr vert="horz" lIns="91440" tIns="45720" rIns="91440" bIns="45720" rtlCol="0" anchor="ctr"/>
          <a:lstStyle>
            <a:lvl1pPr algn="l">
              <a:defRPr sz="1400">
                <a:solidFill>
                  <a:schemeClr val="tx2"/>
                </a:solidFill>
                <a:latin typeface="Rage Italic" pitchFamily="66" charset="0"/>
              </a:defRPr>
            </a:lvl1pPr>
          </a:lstStyle>
          <a:p>
            <a:endParaRPr lang="en-US"/>
          </a:p>
        </p:txBody>
      </p:sp>
      <p:sp>
        <p:nvSpPr>
          <p:cNvPr id="6" name="Slide Number Placeholder 5"/>
          <p:cNvSpPr>
            <a:spLocks noGrp="1"/>
          </p:cNvSpPr>
          <p:nvPr>
            <p:ph type="sldNum" sz="quarter" idx="4"/>
          </p:nvPr>
        </p:nvSpPr>
        <p:spPr>
          <a:xfrm>
            <a:off x="7670202" y="5809152"/>
            <a:ext cx="554023" cy="365125"/>
          </a:xfrm>
          <a:prstGeom prst="rect">
            <a:avLst/>
          </a:prstGeom>
        </p:spPr>
        <p:txBody>
          <a:bodyPr vert="horz" lIns="91440" tIns="45720" rIns="91440" bIns="45720" rtlCol="0" anchor="ctr"/>
          <a:lstStyle>
            <a:lvl1pPr algn="r">
              <a:defRPr sz="1400">
                <a:solidFill>
                  <a:schemeClr val="tx2"/>
                </a:solidFill>
                <a:latin typeface="Rage Italic" pitchFamily="66" charset="0"/>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74320" indent="-274320" algn="r" defTabSz="914400" rtl="1" eaLnBrk="1" latinLnBrk="0" hangingPunct="1">
        <a:spcBef>
          <a:spcPct val="20000"/>
        </a:spcBef>
        <a:buClr>
          <a:schemeClr val="accent2"/>
        </a:buClr>
        <a:buSzPct val="85000"/>
        <a:buFont typeface="Brush Script MT" pitchFamily="66" charset="0"/>
        <a:buChar char="O"/>
        <a:defRPr sz="2400" kern="1200">
          <a:solidFill>
            <a:schemeClr val="tx1"/>
          </a:solidFill>
          <a:latin typeface="+mn-lt"/>
          <a:ea typeface="+mn-ea"/>
          <a:cs typeface="+mn-cs"/>
        </a:defRPr>
      </a:lvl1pPr>
      <a:lvl2pPr marL="640080" indent="-274320" algn="r" defTabSz="914400" rtl="1" eaLnBrk="1" latinLnBrk="0" hangingPunct="1">
        <a:spcBef>
          <a:spcPct val="20000"/>
        </a:spcBef>
        <a:buClr>
          <a:schemeClr val="accent2"/>
        </a:buClr>
        <a:buSzPct val="85000"/>
        <a:buFont typeface="Brush Script MT" pitchFamily="66" charset="0"/>
        <a:buChar char="O"/>
        <a:defRPr sz="2200" kern="1200">
          <a:solidFill>
            <a:schemeClr val="tx1"/>
          </a:solidFill>
          <a:latin typeface="+mn-lt"/>
          <a:ea typeface="+mn-ea"/>
          <a:cs typeface="+mn-cs"/>
        </a:defRPr>
      </a:lvl2pPr>
      <a:lvl3pPr marL="914400" indent="-228600" algn="r" defTabSz="914400" rtl="1" eaLnBrk="1" latinLnBrk="0" hangingPunct="1">
        <a:spcBef>
          <a:spcPct val="20000"/>
        </a:spcBef>
        <a:buClr>
          <a:schemeClr val="accent2"/>
        </a:buClr>
        <a:buSzPct val="85000"/>
        <a:buFont typeface="Brush Script MT" pitchFamily="66" charset="0"/>
        <a:buChar char="O"/>
        <a:defRPr sz="2000" kern="1200">
          <a:solidFill>
            <a:schemeClr val="tx1"/>
          </a:solidFill>
          <a:latin typeface="+mn-lt"/>
          <a:ea typeface="+mn-ea"/>
          <a:cs typeface="+mn-cs"/>
        </a:defRPr>
      </a:lvl3pPr>
      <a:lvl4pPr marL="1280160" indent="-228600" algn="r" defTabSz="914400" rtl="1" eaLnBrk="1" latinLnBrk="0" hangingPunct="1">
        <a:spcBef>
          <a:spcPct val="20000"/>
        </a:spcBef>
        <a:buClr>
          <a:schemeClr val="accent2"/>
        </a:buClr>
        <a:buSzPct val="85000"/>
        <a:buFont typeface="Brush Script MT" pitchFamily="66" charset="0"/>
        <a:buChar char="O"/>
        <a:defRPr sz="1800" kern="1200">
          <a:solidFill>
            <a:schemeClr val="tx1"/>
          </a:solidFill>
          <a:latin typeface="+mn-lt"/>
          <a:ea typeface="+mn-ea"/>
          <a:cs typeface="+mn-cs"/>
        </a:defRPr>
      </a:lvl4pPr>
      <a:lvl5pPr marL="1645920" indent="-228600" algn="r" defTabSz="914400" rtl="1"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5pPr>
      <a:lvl6pPr marL="2011680" indent="-228600" algn="r" defTabSz="914400" rtl="1"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6pPr>
      <a:lvl7pPr marL="2377440" indent="-228600" algn="r" defTabSz="914400" rtl="1"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7pPr>
      <a:lvl8pPr marL="2743200" indent="-228600" algn="r" defTabSz="914400" rtl="1"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8pPr>
      <a:lvl9pPr marL="3108960" indent="-228600" algn="r" defTabSz="914400" rtl="1"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  </a:t>
            </a:r>
            <a:r>
              <a:rPr lang="ar-IQ" dirty="0" smtClean="0"/>
              <a:t> التعلم </a:t>
            </a:r>
            <a:br>
              <a:rPr lang="ar-IQ" dirty="0" smtClean="0"/>
            </a:br>
            <a:r>
              <a:rPr lang="ar-IQ" dirty="0" smtClean="0"/>
              <a:t>المفهوم والاهمية والنماذج</a:t>
            </a:r>
            <a:endParaRPr lang="ar-IQ" dirty="0"/>
          </a:p>
        </p:txBody>
      </p:sp>
      <p:sp>
        <p:nvSpPr>
          <p:cNvPr id="3" name="Subtitle 2"/>
          <p:cNvSpPr>
            <a:spLocks noGrp="1"/>
          </p:cNvSpPr>
          <p:nvPr>
            <p:ph type="subTitle" idx="1"/>
          </p:nvPr>
        </p:nvSpPr>
        <p:spPr/>
        <p:txBody>
          <a:bodyPr/>
          <a:lstStyle/>
          <a:p>
            <a:r>
              <a:rPr lang="ar-IQ" dirty="0" smtClean="0"/>
              <a:t>الدكتورة مكية كريدي</a:t>
            </a:r>
            <a:endParaRPr lang="ar-IQ" dirty="0"/>
          </a:p>
        </p:txBody>
      </p:sp>
    </p:spTree>
    <p:extLst>
      <p:ext uri="{BB962C8B-B14F-4D97-AF65-F5344CB8AC3E}">
        <p14:creationId xmlns:p14="http://schemas.microsoft.com/office/powerpoint/2010/main" val="13337044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مفهوم التعلم</a:t>
            </a:r>
            <a:endParaRPr lang="ar-IQ" dirty="0"/>
          </a:p>
        </p:txBody>
      </p:sp>
      <p:sp>
        <p:nvSpPr>
          <p:cNvPr id="3" name="Content Placeholder 2"/>
          <p:cNvSpPr>
            <a:spLocks noGrp="1"/>
          </p:cNvSpPr>
          <p:nvPr>
            <p:ph idx="1"/>
          </p:nvPr>
        </p:nvSpPr>
        <p:spPr/>
        <p:txBody>
          <a:bodyPr>
            <a:normAutofit fontScale="92500" lnSpcReduction="20000"/>
          </a:bodyPr>
          <a:lstStyle/>
          <a:p>
            <a:pPr algn="r" rtl="1"/>
            <a:r>
              <a:rPr lang="ar-IQ" dirty="0"/>
              <a:t> إن معظم السلوكيات البشرية ما هي إلا نتيجة التعلم,لذلك حظيت ظاهرة تعلم الأفراد داخل المنظمات باهتمام الباحثين خصوصا في مجال السلوك التنظيمي.إن التعلم أشمل من العملية التعليمية,فالتعلم عملية مستمرة. </a:t>
            </a:r>
          </a:p>
          <a:p>
            <a:pPr algn="r" rtl="1"/>
            <a:r>
              <a:rPr lang="ar-IQ" dirty="0"/>
              <a:t> تعريف التعلم :  </a:t>
            </a:r>
          </a:p>
          <a:p>
            <a:pPr algn="r" rtl="1"/>
            <a:r>
              <a:rPr lang="ar-IQ" dirty="0"/>
              <a:t>التغير شبه الدائم في السلوك والذي يحدث نتيجة الخبرة والتجربة. </a:t>
            </a:r>
          </a:p>
          <a:p>
            <a:pPr algn="r" rtl="1"/>
            <a:endParaRPr lang="ar-IQ" dirty="0"/>
          </a:p>
          <a:p>
            <a:pPr algn="r" rtl="1"/>
            <a:r>
              <a:rPr lang="ar-IQ" dirty="0"/>
              <a:t>عملية تبدأ أو يتغير بموجبها نشاط ما,عن طريق التفاعل مع موقف يتم التعرض له شريطة ألا يكون تفسير خصائص التغير في النشاط على أساس النزعات الفطرية أو النضج أو الحالات الوقتية للكائن الحي . </a:t>
            </a:r>
          </a:p>
          <a:p>
            <a:pPr algn="r" rtl="1"/>
            <a:endParaRPr lang="ar-IQ" dirty="0"/>
          </a:p>
        </p:txBody>
      </p:sp>
    </p:spTree>
    <p:extLst>
      <p:ext uri="{BB962C8B-B14F-4D97-AF65-F5344CB8AC3E}">
        <p14:creationId xmlns:p14="http://schemas.microsoft.com/office/powerpoint/2010/main" val="22679623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ar-IQ" dirty="0"/>
              <a:t>التعريفين السابقين يحملان دلالات كثيرة : </a:t>
            </a:r>
          </a:p>
          <a:p>
            <a:pPr algn="r" rtl="1"/>
            <a:r>
              <a:rPr lang="ar-IQ" dirty="0"/>
              <a:t> يحمل التعلم مفهوم التغيير . </a:t>
            </a:r>
          </a:p>
          <a:p>
            <a:pPr algn="r" rtl="1"/>
            <a:r>
              <a:rPr lang="ar-IQ" dirty="0"/>
              <a:t>يجب أن يكون التغيير ثابت نسبيا . </a:t>
            </a:r>
          </a:p>
          <a:p>
            <a:pPr algn="r" rtl="1"/>
            <a:r>
              <a:rPr lang="ar-IQ" dirty="0"/>
              <a:t>هناك علاقة بين التعلم والسلوك ( التطبيق ) . </a:t>
            </a:r>
          </a:p>
          <a:p>
            <a:pPr algn="r" rtl="1"/>
            <a:r>
              <a:rPr lang="ar-IQ" dirty="0"/>
              <a:t>توفر الخبرة من خلال التعلم . </a:t>
            </a:r>
          </a:p>
          <a:p>
            <a:pPr algn="r" rtl="1"/>
            <a:r>
              <a:rPr lang="ar-IQ" dirty="0"/>
              <a:t> </a:t>
            </a:r>
          </a:p>
          <a:p>
            <a:pPr algn="r" rtl="1"/>
            <a:endParaRPr lang="ar-IQ" dirty="0"/>
          </a:p>
        </p:txBody>
      </p:sp>
    </p:spTree>
    <p:extLst>
      <p:ext uri="{BB962C8B-B14F-4D97-AF65-F5344CB8AC3E}">
        <p14:creationId xmlns:p14="http://schemas.microsoft.com/office/powerpoint/2010/main" val="1695070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IQ" dirty="0" smtClean="0"/>
              <a:t>اهمية التعلم</a:t>
            </a:r>
            <a:r>
              <a:rPr lang="ar-IQ" dirty="0"/>
              <a:t/>
            </a:r>
            <a:br>
              <a:rPr lang="ar-IQ" dirty="0"/>
            </a:br>
            <a:endParaRPr lang="ar-IQ" dirty="0"/>
          </a:p>
        </p:txBody>
      </p:sp>
      <p:sp>
        <p:nvSpPr>
          <p:cNvPr id="3" name="Content Placeholder 2"/>
          <p:cNvSpPr>
            <a:spLocks noGrp="1"/>
          </p:cNvSpPr>
          <p:nvPr>
            <p:ph idx="1"/>
          </p:nvPr>
        </p:nvSpPr>
        <p:spPr/>
        <p:txBody>
          <a:bodyPr>
            <a:normAutofit/>
          </a:bodyPr>
          <a:lstStyle/>
          <a:p>
            <a:pPr algn="r" rtl="1"/>
            <a:r>
              <a:rPr lang="ar-IQ" dirty="0"/>
              <a:t>زيادة المهارات والمواهب  </a:t>
            </a:r>
          </a:p>
          <a:p>
            <a:pPr algn="r" rtl="1"/>
            <a:r>
              <a:rPr lang="ar-IQ" dirty="0"/>
              <a:t>عند التحاق الشخص بوظيفة يأتي باتجاهات وسلوكيات قد تعلمها من قبل + سيستمر في التعلم من خلال ممارسته للوظيفة . ( لابد من معرفة ابعاد العملية التعليمية للمدراء ليؤثروا على الموظف ليتخلص من السلوكيات الغير</a:t>
            </a:r>
          </a:p>
          <a:p>
            <a:pPr algn="r" rtl="1"/>
            <a:r>
              <a:rPr lang="ar-IQ" dirty="0"/>
              <a:t>    مناسبة ) . </a:t>
            </a:r>
          </a:p>
          <a:p>
            <a:pPr algn="r" rtl="1"/>
            <a:r>
              <a:rPr lang="ar-IQ" dirty="0"/>
              <a:t> تفسير ظاهرة تفضيل المنظمات في توظيف أشخاص بمؤهلات جامعية أو خبرة كبيرة وذلك لتحسين كمية ونوعية الأداء . </a:t>
            </a:r>
          </a:p>
          <a:p>
            <a:pPr algn="r" rtl="1"/>
            <a:endParaRPr lang="ar-IQ" dirty="0"/>
          </a:p>
        </p:txBody>
      </p:sp>
    </p:spTree>
    <p:extLst>
      <p:ext uri="{BB962C8B-B14F-4D97-AF65-F5344CB8AC3E}">
        <p14:creationId xmlns:p14="http://schemas.microsoft.com/office/powerpoint/2010/main" val="19051891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ar-IQ" dirty="0"/>
              <a:t>الإلمام بالتعلم ومعرفة مفهومه يوفر الأساس لتغيير السلوك الغير مرغوب فيه في العمل .</a:t>
            </a:r>
          </a:p>
          <a:p>
            <a:pPr algn="r" rtl="1"/>
            <a:r>
              <a:rPr lang="ar-IQ" dirty="0"/>
              <a:t>   - فإذا رغبنا في معرفة كيف سيكون سلوك الفرد . ننظر إلى إدراكه هو لنتائج سلوكه وماذا سيجلب عليه .</a:t>
            </a:r>
          </a:p>
          <a:p>
            <a:pPr algn="r" rtl="1"/>
            <a:endParaRPr lang="ar-IQ" dirty="0"/>
          </a:p>
        </p:txBody>
      </p:sp>
    </p:spTree>
    <p:extLst>
      <p:ext uri="{BB962C8B-B14F-4D97-AF65-F5344CB8AC3E}">
        <p14:creationId xmlns:p14="http://schemas.microsoft.com/office/powerpoint/2010/main" val="3937309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IQ" dirty="0"/>
              <a:t>النماذج الرئيسية للتعلم : </a:t>
            </a:r>
            <a:br>
              <a:rPr lang="ar-IQ" dirty="0"/>
            </a:br>
            <a:endParaRPr lang="ar-IQ" dirty="0"/>
          </a:p>
        </p:txBody>
      </p:sp>
      <p:sp>
        <p:nvSpPr>
          <p:cNvPr id="3" name="Content Placeholder 2"/>
          <p:cNvSpPr>
            <a:spLocks noGrp="1"/>
          </p:cNvSpPr>
          <p:nvPr>
            <p:ph idx="1"/>
          </p:nvPr>
        </p:nvSpPr>
        <p:spPr/>
        <p:txBody>
          <a:bodyPr>
            <a:normAutofit/>
          </a:bodyPr>
          <a:lstStyle/>
          <a:p>
            <a:pPr algn="r" rtl="1"/>
            <a:r>
              <a:rPr lang="ar-IQ" dirty="0"/>
              <a:t>النموذج التقليدي: ( الاستجابة المكيفة ) </a:t>
            </a:r>
          </a:p>
          <a:p>
            <a:pPr algn="r" rtl="1"/>
            <a:r>
              <a:rPr lang="ar-IQ" dirty="0"/>
              <a:t>       عملية التعلم تتم عن طريق ( المزواجية التكرارية ) بين </a:t>
            </a:r>
            <a:r>
              <a:rPr lang="ar-IQ" dirty="0" smtClean="0"/>
              <a:t> </a:t>
            </a:r>
            <a:r>
              <a:rPr lang="ar-IQ" dirty="0"/>
              <a:t>مثير ( طبيعي + مكيف ) .</a:t>
            </a:r>
          </a:p>
          <a:p>
            <a:pPr algn="r" rtl="1"/>
            <a:endParaRPr lang="ar-IQ" dirty="0"/>
          </a:p>
          <a:p>
            <a:pPr algn="r" rtl="1"/>
            <a:r>
              <a:rPr lang="ar-IQ" dirty="0"/>
              <a:t>النموذج الكلاسيكي للتعلم : الربط بين مثير واستجابة .</a:t>
            </a:r>
          </a:p>
          <a:p>
            <a:pPr algn="r" rtl="1"/>
            <a:r>
              <a:rPr lang="ar-IQ" dirty="0"/>
              <a:t>هذا النموذج يفسر رد الفعل للسلوك ولكنه لا يفسر سلوك الفرد المتكامل داخل التنظيم</a:t>
            </a:r>
          </a:p>
          <a:p>
            <a:pPr algn="r" rtl="1"/>
            <a:endParaRPr lang="ar-IQ" dirty="0"/>
          </a:p>
        </p:txBody>
      </p:sp>
    </p:spTree>
    <p:extLst>
      <p:ext uri="{BB962C8B-B14F-4D97-AF65-F5344CB8AC3E}">
        <p14:creationId xmlns:p14="http://schemas.microsoft.com/office/powerpoint/2010/main" val="16847058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lgn="r" rtl="1"/>
            <a:r>
              <a:rPr lang="ar-IQ" dirty="0"/>
              <a:t>نموذج الأثر : </a:t>
            </a:r>
          </a:p>
          <a:p>
            <a:pPr algn="r" rtl="1"/>
            <a:r>
              <a:rPr lang="ar-IQ" dirty="0"/>
              <a:t>      سلوك تطوعي يتم عن طريق التعلم وليس سلوك قائم على رد الفعل دون تعلم ز</a:t>
            </a:r>
          </a:p>
          <a:p>
            <a:pPr algn="r" rtl="1"/>
            <a:r>
              <a:rPr lang="ar-IQ" dirty="0"/>
              <a:t>  إذا عقب السلوك المعين مكافأة             يتكرر</a:t>
            </a:r>
          </a:p>
          <a:p>
            <a:pPr algn="r" rtl="1"/>
            <a:r>
              <a:rPr lang="ar-IQ" dirty="0"/>
              <a:t> إذا لم يعقب السلوك المرغوب من الإدارة أي مكافآت </a:t>
            </a:r>
          </a:p>
          <a:p>
            <a:pPr algn="r" rtl="1"/>
            <a:r>
              <a:rPr lang="ar-IQ" dirty="0"/>
              <a:t>                ربما لن يتكرر بل يتغير لسلوك غير مرغوب فيه </a:t>
            </a:r>
          </a:p>
          <a:p>
            <a:pPr algn="r" rtl="1"/>
            <a:r>
              <a:rPr lang="ar-IQ" dirty="0"/>
              <a:t> مكافئة سلوك معين دون غيرة            اضعاف السلوكيات الأخرى </a:t>
            </a:r>
          </a:p>
        </p:txBody>
      </p:sp>
    </p:spTree>
    <p:extLst>
      <p:ext uri="{BB962C8B-B14F-4D97-AF65-F5344CB8AC3E}">
        <p14:creationId xmlns:p14="http://schemas.microsoft.com/office/powerpoint/2010/main" val="3908886802"/>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ushpin">
  <a:themeElements>
    <a:clrScheme name="Pushpin">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Pushpin">
      <a:majorFont>
        <a:latin typeface="Constantia"/>
        <a:ea typeface=""/>
        <a:cs typeface=""/>
        <a:font script="Jpan" typeface="HGS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ushpin">
      <a:fillStyleLst>
        <a:solidFill>
          <a:schemeClr val="phClr"/>
        </a:solidFill>
        <a:gradFill rotWithShape="1">
          <a:gsLst>
            <a:gs pos="0">
              <a:schemeClr val="phClr">
                <a:tint val="50000"/>
                <a:satMod val="180000"/>
                <a:lumMod val="100000"/>
              </a:schemeClr>
            </a:gs>
            <a:gs pos="40000">
              <a:schemeClr val="phClr">
                <a:tint val="60000"/>
                <a:satMod val="130000"/>
                <a:lumMod val="100000"/>
              </a:schemeClr>
            </a:gs>
            <a:gs pos="100000">
              <a:schemeClr val="phClr">
                <a:tint val="96000"/>
                <a:lumMod val="108000"/>
              </a:schemeClr>
            </a:gs>
          </a:gsLst>
          <a:lin ang="5400000" scaled="0"/>
        </a:gradFill>
        <a:gradFill rotWithShape="1">
          <a:gsLst>
            <a:gs pos="0">
              <a:schemeClr val="phClr"/>
            </a:gs>
            <a:gs pos="100000">
              <a:schemeClr val="phClr">
                <a:shade val="76000"/>
                <a:lumMod val="90000"/>
              </a:schemeClr>
            </a:gs>
          </a:gsLst>
          <a:lin ang="5400000" scaled="0"/>
        </a:gradFill>
      </a:fillStyleLst>
      <a:lnStyleLst>
        <a:ln w="9525" cap="flat" cmpd="sng" algn="ctr">
          <a:solidFill>
            <a:schemeClr val="phClr"/>
          </a:solidFill>
          <a:prstDash val="solid"/>
        </a:ln>
        <a:ln w="15875" cap="flat" cmpd="sng" algn="ctr">
          <a:solidFill>
            <a:schemeClr val="phClr">
              <a:shade val="80000"/>
              <a:lumMod val="90000"/>
            </a:schemeClr>
          </a:solidFill>
          <a:prstDash val="solid"/>
        </a:ln>
        <a:ln w="25400" cap="flat" cmpd="sng" algn="ctr">
          <a:solidFill>
            <a:schemeClr val="phClr"/>
          </a:solidFill>
          <a:prstDash val="solid"/>
        </a:ln>
      </a:lnStyleLst>
      <a:effectStyleLst>
        <a:effectStyle>
          <a:effectLst/>
        </a:effectStyle>
        <a:effectStyle>
          <a:effectLst>
            <a:outerShdw blurRad="38100" dist="38100" dir="4800000" sx="98000" sy="98000" rotWithShape="0">
              <a:srgbClr val="000000">
                <a:alpha val="32000"/>
              </a:srgbClr>
            </a:outerShdw>
          </a:effectLst>
        </a:effectStyle>
        <a:effectStyle>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a:effectStyle>
      </a:effectStyleLst>
      <a:bgFillStyleLst>
        <a:solidFill>
          <a:schemeClr val="phClr">
            <a:tint val="93000"/>
          </a:schemeClr>
        </a:solidFill>
        <a:blipFill rotWithShape="1">
          <a:blip xmlns:r="http://schemas.openxmlformats.org/officeDocument/2006/relationships" r:embed="rId1">
            <a:duotone>
              <a:schemeClr val="phClr">
                <a:shade val="80000"/>
                <a:satMod val="140000"/>
                <a:lumMod val="50000"/>
              </a:schemeClr>
              <a:schemeClr val="phClr">
                <a:tint val="95000"/>
                <a:satMod val="180000"/>
                <a:lumMod val="160000"/>
              </a:schemeClr>
            </a:duotone>
          </a:blip>
          <a:stretch/>
        </a:blipFill>
        <a:blipFill rotWithShape="1">
          <a:blip xmlns:r="http://schemas.openxmlformats.org/officeDocument/2006/relationships" r:embed="rId2">
            <a:duotone>
              <a:schemeClr val="phClr">
                <a:tint val="98000"/>
                <a:shade val="90000"/>
                <a:satMod val="120000"/>
                <a:lumMod val="54000"/>
              </a:schemeClr>
              <a:schemeClr val="phClr">
                <a:tint val="80000"/>
                <a:satMod val="160000"/>
                <a:lumMod val="14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Pushpin</Template>
  <TotalTime>9</TotalTime>
  <Words>327</Words>
  <Application>Microsoft Office PowerPoint</Application>
  <PresentationFormat>On-screen Show (4:3)</PresentationFormat>
  <Paragraphs>33</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Pushpin</vt:lpstr>
      <vt:lpstr>   التعلم  المفهوم والاهمية والنماذج</vt:lpstr>
      <vt:lpstr>مفهوم التعلم</vt:lpstr>
      <vt:lpstr>PowerPoint Presentation</vt:lpstr>
      <vt:lpstr>اهمية التعلم </vt:lpstr>
      <vt:lpstr>PowerPoint Presentation</vt:lpstr>
      <vt:lpstr>النماذج الرئيسية للتعلم :  </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التعلم  المفهوم والنماذج</dc:title>
  <dc:creator>yoyo</dc:creator>
  <cp:lastModifiedBy>DR.Ahmed Saker</cp:lastModifiedBy>
  <cp:revision>2</cp:revision>
  <dcterms:created xsi:type="dcterms:W3CDTF">2006-08-16T00:00:00Z</dcterms:created>
  <dcterms:modified xsi:type="dcterms:W3CDTF">2019-05-24T11:47:39Z</dcterms:modified>
</cp:coreProperties>
</file>