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aximized">
    <p:restoredLeft sz="16962" autoAdjust="0"/>
    <p:restoredTop sz="96975" autoAdjust="0"/>
  </p:normalViewPr>
  <p:slideViewPr>
    <p:cSldViewPr>
      <p:cViewPr>
        <p:scale>
          <a:sx n="66" d="100"/>
          <a:sy n="66" d="100"/>
        </p:scale>
        <p:origin x="-1272" y="-204"/>
      </p:cViewPr>
      <p:guideLst>
        <p:guide orient="horz" pos="2160"/>
        <p:guide pos="2880"/>
      </p:guideLst>
    </p:cSldViewPr>
  </p:slideViewPr>
  <p:outlineViewPr>
    <p:cViewPr>
      <p:scale>
        <a:sx n="33" d="100"/>
        <a:sy n="33" d="100"/>
      </p:scale>
      <p:origin x="0" y="9390"/>
    </p:cViewPr>
  </p:outlin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C1367D-F098-464C-BE5F-B33CD0AE9F01}" type="datetimeFigureOut">
              <a:rPr lang="en-US" smtClean="0"/>
              <a:pPr/>
              <a:t>5/21/2019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CF2E335-C018-461E-B1FF-E21078EEADFA}" type="slidenum">
              <a:rPr lang="en-US" smtClean="0"/>
              <a:pPr/>
              <a:t>‹#›</a:t>
            </a:fld>
            <a:endParaRPr lang="en-US"/>
          </a:p>
        </p:txBody>
      </p:sp>
    </p:spTree>
    <p:extLst>
      <p:ext uri="{BB962C8B-B14F-4D97-AF65-F5344CB8AC3E}">
        <p14:creationId xmlns:p14="http://schemas.microsoft.com/office/powerpoint/2010/main" xmlns="" val="3309841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17E3126-E327-494F-B643-F33C3D446A1C}" type="datetimeFigureOut">
              <a:rPr lang="en-US" smtClean="0"/>
              <a:pPr/>
              <a:t>5/21/2019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426DD4C-4E99-491C-9F6E-6D772702F89A}"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26DD4C-4E99-491C-9F6E-6D772702F89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26DD4C-4E99-491C-9F6E-6D772702F89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26DD4C-4E99-491C-9F6E-6D772702F89A}"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426DD4C-4E99-491C-9F6E-6D772702F89A}"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26DD4C-4E99-491C-9F6E-6D772702F89A}"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426DD4C-4E99-491C-9F6E-6D772702F8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426DD4C-4E99-491C-9F6E-6D772702F89A}"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7E3126-E327-494F-B643-F33C3D446A1C}" type="datetimeFigureOut">
              <a:rPr lang="en-US" smtClean="0"/>
              <a:pPr/>
              <a:t>5/21/2019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426DD4C-4E99-491C-9F6E-6D772702F89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17E3126-E327-494F-B643-F33C3D446A1C}" type="datetimeFigureOut">
              <a:rPr lang="en-US" smtClean="0"/>
              <a:pPr/>
              <a:t>5/21/2019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426DD4C-4E99-491C-9F6E-6D772702F89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17E3126-E327-494F-B643-F33C3D446A1C}" type="datetimeFigureOut">
              <a:rPr lang="en-US" smtClean="0"/>
              <a:pPr/>
              <a:t>5/21/2019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426DD4C-4E99-491C-9F6E-6D772702F89A}"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17E3126-E327-494F-B643-F33C3D446A1C}" type="datetimeFigureOut">
              <a:rPr lang="en-US" smtClean="0"/>
              <a:pPr/>
              <a:t>5/21/2019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426DD4C-4E99-491C-9F6E-6D772702F89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7772400" cy="1470025"/>
          </a:xfrm>
        </p:spPr>
        <p:txBody>
          <a:bodyPr>
            <a:normAutofit/>
          </a:bodyPr>
          <a:lstStyle/>
          <a:p>
            <a:pPr rtl="1"/>
            <a:r>
              <a:rPr lang="ar-IQ" sz="88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مبادئ ادارة الاعمال  </a:t>
            </a:r>
            <a:endParaRPr lang="en-US"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3" name="Subtitle 2"/>
          <p:cNvSpPr>
            <a:spLocks noGrp="1"/>
          </p:cNvSpPr>
          <p:nvPr>
            <p:ph type="subTitle" idx="1"/>
          </p:nvPr>
        </p:nvSpPr>
        <p:spPr>
          <a:xfrm>
            <a:off x="685800" y="2362200"/>
            <a:ext cx="8153400" cy="4114800"/>
          </a:xfrm>
        </p:spPr>
        <p:txBody>
          <a:bodyPr>
            <a:normAutofit/>
          </a:bodyPr>
          <a:lstStyle/>
          <a:p>
            <a:r>
              <a:rPr lang="ar-IQ" sz="2800" smtClean="0"/>
              <a:t> </a:t>
            </a:r>
            <a:endParaRPr lang="ar-IQ" sz="2800" dirty="0"/>
          </a:p>
        </p:txBody>
      </p:sp>
    </p:spTree>
    <p:extLst>
      <p:ext uri="{BB962C8B-B14F-4D97-AF65-F5344CB8AC3E}">
        <p14:creationId xmlns:p14="http://schemas.microsoft.com/office/powerpoint/2010/main" xmlns="" val="33465273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04800" y="228918"/>
            <a:ext cx="8382000" cy="1142681"/>
          </a:xfrm>
          <a:ln/>
        </p:spPr>
        <p:style>
          <a:lnRef idx="1">
            <a:schemeClr val="dk1"/>
          </a:lnRef>
          <a:fillRef idx="2">
            <a:schemeClr val="dk1"/>
          </a:fillRef>
          <a:effectRef idx="1">
            <a:schemeClr val="dk1"/>
          </a:effectRef>
          <a:fontRef idx="minor">
            <a:schemeClr val="dk1"/>
          </a:fontRef>
        </p:style>
        <p:txBody>
          <a:bodyPr>
            <a:normAutofit/>
          </a:bodyPr>
          <a:lstStyle/>
          <a:p>
            <a:endParaRPr lang="en-US" dirty="0">
              <a:solidFill>
                <a:schemeClr val="bg1"/>
              </a:solidFill>
            </a:endParaRPr>
          </a:p>
        </p:txBody>
      </p:sp>
      <p:sp>
        <p:nvSpPr>
          <p:cNvPr id="4" name="Flowchart: Extract 3"/>
          <p:cNvSpPr/>
          <p:nvPr/>
        </p:nvSpPr>
        <p:spPr>
          <a:xfrm>
            <a:off x="3742870" y="263070"/>
            <a:ext cx="1447800" cy="1467757"/>
          </a:xfrm>
          <a:prstGeom prst="flowChartExtra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IQ" sz="1100" dirty="0" smtClean="0">
                <a:solidFill>
                  <a:schemeClr val="tx1"/>
                </a:solidFill>
              </a:rPr>
              <a:t>حاجات تحقيق الذات نمو ونضج نفسي </a:t>
            </a:r>
            <a:endParaRPr lang="en-US" sz="1100" dirty="0">
              <a:solidFill>
                <a:schemeClr val="tx1"/>
              </a:solidFill>
            </a:endParaRPr>
          </a:p>
        </p:txBody>
      </p:sp>
      <p:sp>
        <p:nvSpPr>
          <p:cNvPr id="7" name="Rounded Rectangle 6"/>
          <p:cNvSpPr/>
          <p:nvPr/>
        </p:nvSpPr>
        <p:spPr>
          <a:xfrm>
            <a:off x="3276599" y="1741713"/>
            <a:ext cx="2438400" cy="84908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IQ" sz="1100" dirty="0" smtClean="0">
                <a:solidFill>
                  <a:schemeClr val="tx1"/>
                </a:solidFill>
              </a:rPr>
              <a:t>حاجات والاحترام  التقدير  </a:t>
            </a:r>
          </a:p>
          <a:p>
            <a:pPr algn="ctr"/>
            <a:r>
              <a:rPr lang="ar-IQ" sz="1100" dirty="0" smtClean="0">
                <a:solidFill>
                  <a:schemeClr val="tx1"/>
                </a:solidFill>
              </a:rPr>
              <a:t>الشعور بالاهمية والاعتراف بالقيمه الشخصية للفرد</a:t>
            </a:r>
            <a:endParaRPr lang="en-US" sz="1100" dirty="0">
              <a:solidFill>
                <a:schemeClr val="tx1"/>
              </a:solidFill>
            </a:endParaRPr>
          </a:p>
        </p:txBody>
      </p:sp>
      <p:sp>
        <p:nvSpPr>
          <p:cNvPr id="8" name="Rounded Rectangle 7"/>
          <p:cNvSpPr/>
          <p:nvPr/>
        </p:nvSpPr>
        <p:spPr>
          <a:xfrm>
            <a:off x="3009900" y="2590799"/>
            <a:ext cx="2971800" cy="9906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IQ" sz="1600" dirty="0" smtClean="0">
                <a:solidFill>
                  <a:schemeClr val="tx1"/>
                </a:solidFill>
              </a:rPr>
              <a:t>الحاجات الاجتماعية </a:t>
            </a:r>
          </a:p>
          <a:p>
            <a:pPr algn="ctr"/>
            <a:r>
              <a:rPr lang="ar-IQ" sz="1600" dirty="0" smtClean="0">
                <a:solidFill>
                  <a:schemeClr val="tx1"/>
                </a:solidFill>
              </a:rPr>
              <a:t>الانتماء والتفاعل والالفة ومحبة الاخرين </a:t>
            </a:r>
            <a:endParaRPr lang="en-US" sz="1600" dirty="0">
              <a:solidFill>
                <a:schemeClr val="tx1"/>
              </a:solidFill>
            </a:endParaRPr>
          </a:p>
        </p:txBody>
      </p:sp>
      <p:sp>
        <p:nvSpPr>
          <p:cNvPr id="9" name="Rounded Rectangle 8"/>
          <p:cNvSpPr/>
          <p:nvPr/>
        </p:nvSpPr>
        <p:spPr>
          <a:xfrm>
            <a:off x="2538185" y="3581399"/>
            <a:ext cx="3915229" cy="1066800"/>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IQ" dirty="0" smtClean="0">
                <a:solidFill>
                  <a:schemeClr val="tx1"/>
                </a:solidFill>
              </a:rPr>
              <a:t>حاجات الامان </a:t>
            </a:r>
          </a:p>
          <a:p>
            <a:pPr algn="ctr"/>
            <a:r>
              <a:rPr lang="ar-IQ" dirty="0" smtClean="0">
                <a:solidFill>
                  <a:schemeClr val="tx1"/>
                </a:solidFill>
              </a:rPr>
              <a:t>البقاء الاستقرار والاطمانينة اسلام الصحية والامن الوظيفي </a:t>
            </a:r>
            <a:endParaRPr lang="en-US" dirty="0">
              <a:solidFill>
                <a:schemeClr val="tx1"/>
              </a:solidFill>
            </a:endParaRPr>
          </a:p>
        </p:txBody>
      </p:sp>
      <p:sp>
        <p:nvSpPr>
          <p:cNvPr id="10" name="Rounded Rectangle 9"/>
          <p:cNvSpPr/>
          <p:nvPr/>
        </p:nvSpPr>
        <p:spPr>
          <a:xfrm>
            <a:off x="2209800" y="4648199"/>
            <a:ext cx="4572000" cy="1240971"/>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ar-IQ" dirty="0" smtClean="0"/>
              <a:t>ا</a:t>
            </a:r>
            <a:r>
              <a:rPr lang="ar-IQ" dirty="0" smtClean="0">
                <a:solidFill>
                  <a:schemeClr val="tx1"/>
                </a:solidFill>
              </a:rPr>
              <a:t>لحاجات المادية </a:t>
            </a:r>
          </a:p>
          <a:p>
            <a:pPr algn="ctr"/>
            <a:r>
              <a:rPr lang="ar-IQ" dirty="0" smtClean="0">
                <a:solidFill>
                  <a:schemeClr val="tx1"/>
                </a:solidFill>
              </a:rPr>
              <a:t>طعام ملبس مشرب مسكن جنس </a:t>
            </a:r>
            <a:endParaRPr lang="en-US" dirty="0">
              <a:solidFill>
                <a:schemeClr val="tx1"/>
              </a:solidFill>
            </a:endParaRPr>
          </a:p>
        </p:txBody>
      </p:sp>
      <p:graphicFrame>
        <p:nvGraphicFramePr>
          <p:cNvPr id="5" name="Table 4"/>
          <p:cNvGraphicFramePr>
            <a:graphicFrameLocks noGrp="1"/>
          </p:cNvGraphicFramePr>
          <p:nvPr>
            <p:extLst>
              <p:ext uri="{D42A27DB-BD31-4B8C-83A1-F6EECF244321}">
                <p14:modId xmlns:p14="http://schemas.microsoft.com/office/powerpoint/2010/main" xmlns="" val="2640534616"/>
              </p:ext>
            </p:extLst>
          </p:nvPr>
        </p:nvGraphicFramePr>
        <p:xfrm>
          <a:off x="2362200" y="6096000"/>
          <a:ext cx="6477000" cy="457200"/>
        </p:xfrm>
        <a:graphic>
          <a:graphicData uri="http://schemas.openxmlformats.org/drawingml/2006/table">
            <a:tbl>
              <a:tblPr firstRow="1" bandRow="1">
                <a:tableStyleId>{2D5ABB26-0587-4C30-8999-92F81FD0307C}</a:tableStyleId>
              </a:tblPr>
              <a:tblGrid>
                <a:gridCol w="6477000"/>
              </a:tblGrid>
              <a:tr h="370840">
                <a:tc>
                  <a:txBody>
                    <a:bodyPr/>
                    <a:lstStyle/>
                    <a:p>
                      <a:r>
                        <a:rPr lang="ar-IQ" sz="2400" dirty="0" smtClean="0"/>
                        <a:t>نظريه</a:t>
                      </a:r>
                      <a:r>
                        <a:rPr lang="ar-IQ" sz="2400" baseline="0" dirty="0" smtClean="0"/>
                        <a:t> هرميه الحاجات الانسانيه لابراهام ماسلو</a:t>
                      </a:r>
                      <a:endParaRPr lang="en-US" sz="2400" dirty="0"/>
                    </a:p>
                  </a:txBody>
                  <a:tcPr/>
                </a:tc>
              </a:tr>
            </a:tbl>
          </a:graphicData>
        </a:graphic>
      </p:graphicFrame>
    </p:spTree>
    <p:extLst>
      <p:ext uri="{BB962C8B-B14F-4D97-AF65-F5344CB8AC3E}">
        <p14:creationId xmlns:p14="http://schemas.microsoft.com/office/powerpoint/2010/main" xmlns="" val="3964434508"/>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229600" cy="4876800"/>
          </a:xfrm>
        </p:spPr>
        <p:txBody>
          <a:bodyPr>
            <a:normAutofit/>
          </a:bodyPr>
          <a:lstStyle/>
          <a:p>
            <a:pPr marL="0" indent="0" algn="r">
              <a:buNone/>
            </a:pPr>
            <a:r>
              <a:rPr lang="ar-IQ" sz="2400" dirty="0" smtClean="0"/>
              <a:t>1-تعد الحاجات الفرد مرتبة بشكل بمثابة اهداف يسعى الفرد لتحقيقها</a:t>
            </a:r>
          </a:p>
          <a:p>
            <a:pPr marL="0" indent="0" algn="r">
              <a:buNone/>
            </a:pPr>
            <a:r>
              <a:rPr lang="ar-IQ" sz="2400" dirty="0" smtClean="0"/>
              <a:t>2-تعد الحاجات الفرد مرتبة بشكل متدرج من حيث اهميتها تبدا من اسفل الى الاعلى </a:t>
            </a:r>
          </a:p>
          <a:p>
            <a:pPr marL="914400" lvl="2" indent="0" algn="r">
              <a:buNone/>
            </a:pPr>
            <a:r>
              <a:rPr lang="ar-IQ" sz="2800" dirty="0" smtClean="0"/>
              <a:t>3-تعد رغبات الفرد وتطلعاته مستمرة ومتجددة على الدوام </a:t>
            </a:r>
          </a:p>
          <a:p>
            <a:pPr marL="2286000" lvl="5" indent="0" algn="r">
              <a:buNone/>
            </a:pPr>
            <a:r>
              <a:rPr lang="ar-IQ" sz="2800" dirty="0" smtClean="0"/>
              <a:t>4-تعد الحاجات الفرد متداخلة مه بعضها البعض </a:t>
            </a:r>
          </a:p>
          <a:p>
            <a:pPr marL="0" indent="0" algn="r">
              <a:buNone/>
            </a:pPr>
            <a:r>
              <a:rPr lang="ar-IQ" sz="2400" dirty="0" smtClean="0"/>
              <a:t>5-يتم اشباع الحاجات المختلفة في الوظيفة على مستوى المنظمات وفقا لما ياتي </a:t>
            </a:r>
            <a:endParaRPr lang="en-US" sz="2400" dirty="0"/>
          </a:p>
          <a:p>
            <a:pPr algn="r">
              <a:buFont typeface="Wingdings" pitchFamily="2" charset="2"/>
              <a:buChar char="v"/>
            </a:pPr>
            <a:endParaRPr lang="ar-IQ" sz="2400" dirty="0"/>
          </a:p>
          <a:p>
            <a:pPr marL="0" indent="0" algn="r">
              <a:buNone/>
            </a:pPr>
            <a:r>
              <a:rPr lang="ar-IQ" sz="2400" dirty="0" smtClean="0"/>
              <a:t>-حاجات الامان  الصحة والسلامة المهنية و الاستقرار في العمل </a:t>
            </a:r>
          </a:p>
          <a:p>
            <a:pPr marL="0" indent="0" algn="r">
              <a:buNone/>
            </a:pPr>
            <a:r>
              <a:rPr lang="ar-IQ" sz="2400" dirty="0" smtClean="0"/>
              <a:t>-حاجات الاجتماعية  جماعات غير رسمية فرق عمل عملاء زملاء </a:t>
            </a:r>
          </a:p>
          <a:p>
            <a:pPr marL="0" indent="0" algn="r">
              <a:buNone/>
            </a:pPr>
            <a:r>
              <a:rPr lang="ar-IQ" sz="2400" dirty="0" smtClean="0"/>
              <a:t>-حاجات التقدير والاحترام  التميز والاعتراف بالجهود وزيادة المسؤوليات </a:t>
            </a:r>
          </a:p>
          <a:p>
            <a:pPr marL="0" indent="0" algn="r">
              <a:buNone/>
            </a:pPr>
            <a:r>
              <a:rPr lang="ar-IQ" sz="2400" dirty="0" smtClean="0"/>
              <a:t>-حاجات تحقيق الذات  فرص تدريبية  التقدم والنمو في الوظيفة والابتكار والابداع </a:t>
            </a:r>
          </a:p>
          <a:p>
            <a:pPr algn="r">
              <a:buFont typeface="Wingdings" pitchFamily="2" charset="2"/>
              <a:buChar char="v"/>
            </a:pPr>
            <a:endParaRPr lang="en-US" sz="2800" dirty="0"/>
          </a:p>
        </p:txBody>
      </p:sp>
      <p:sp>
        <p:nvSpPr>
          <p:cNvPr id="2" name="Title 1"/>
          <p:cNvSpPr>
            <a:spLocks noGrp="1"/>
          </p:cNvSpPr>
          <p:nvPr>
            <p:ph type="title"/>
          </p:nvPr>
        </p:nvSpPr>
        <p:spPr/>
        <p:txBody>
          <a:bodyPr>
            <a:noAutofit/>
          </a:bodyPr>
          <a:lstStyle/>
          <a:p>
            <a:pPr algn="r"/>
            <a:r>
              <a:rPr lang="ar-IQ" sz="3600" b="1" dirty="0" smtClean="0">
                <a:solidFill>
                  <a:schemeClr val="accent1">
                    <a:lumMod val="50000"/>
                  </a:schemeClr>
                </a:solidFill>
              </a:rPr>
              <a:t>تقوم نظرية ابراهام ماسلو للحاجات الانسانبة على افتراضيات عدة وهي </a:t>
            </a:r>
            <a:endParaRPr lang="en-US" sz="3600" b="1" dirty="0">
              <a:solidFill>
                <a:schemeClr val="accent1">
                  <a:lumMod val="50000"/>
                </a:schemeClr>
              </a:solidFill>
            </a:endParaRPr>
          </a:p>
        </p:txBody>
      </p:sp>
    </p:spTree>
    <p:extLst>
      <p:ext uri="{BB962C8B-B14F-4D97-AF65-F5344CB8AC3E}">
        <p14:creationId xmlns:p14="http://schemas.microsoft.com/office/powerpoint/2010/main" xmlns="" val="2210778679"/>
      </p:ext>
    </p:extLst>
  </p:cSld>
  <p:clrMapOvr>
    <a:masterClrMapping/>
  </p:clrMapOvr>
  <p:transition spd="slow">
    <p:pul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r">
              <a:buNone/>
            </a:pPr>
            <a:r>
              <a:rPr lang="ar-IQ" sz="3600" dirty="0" smtClean="0"/>
              <a:t>تؤكد هذه النظرية على ان الدافعية تعتمد على توقعات الافراد حول قدرتهم لاداء المهمات واستلام العوائد المرغوبة المترابطة بها وترتبط نظرية التوقع ب فكتر فروم عام 1964 بخصوص فكرة التحفيزفي العمل تقوم النظرية على افتراض مفاد تعد الدافعية بمثابة محصلة للتفاعل بين عوامل ثلاثة هي الجهود المبذولة من قبل الفرد والمكافئ المتحقق من بذل الجهود وتوقع الجهود ان تقود الى الاداء وما يؤدي ذلك للحصول على العوائد </a:t>
            </a:r>
            <a:endParaRPr lang="en-US" sz="3600" dirty="0"/>
          </a:p>
        </p:txBody>
      </p:sp>
      <p:sp>
        <p:nvSpPr>
          <p:cNvPr id="2" name="Title 1"/>
          <p:cNvSpPr>
            <a:spLocks noGrp="1"/>
          </p:cNvSpPr>
          <p:nvPr>
            <p:ph type="title"/>
          </p:nvPr>
        </p:nvSpPr>
        <p:spPr/>
        <p:txBody>
          <a:bodyPr>
            <a:normAutofit/>
          </a:bodyPr>
          <a:lstStyle/>
          <a:p>
            <a:pPr algn="ctr"/>
            <a:r>
              <a:rPr lang="ar-IQ" sz="4000" b="1" dirty="0" smtClean="0">
                <a:solidFill>
                  <a:schemeClr val="accent1">
                    <a:lumMod val="50000"/>
                  </a:schemeClr>
                </a:solidFill>
              </a:rPr>
              <a:t>نظرية التوقع فكترفروم </a:t>
            </a:r>
            <a:endParaRPr lang="en-US" sz="4000" b="1" dirty="0">
              <a:solidFill>
                <a:schemeClr val="accent1">
                  <a:lumMod val="50000"/>
                </a:schemeClr>
              </a:solidFill>
            </a:endParaRPr>
          </a:p>
        </p:txBody>
      </p:sp>
    </p:spTree>
    <p:extLst>
      <p:ext uri="{BB962C8B-B14F-4D97-AF65-F5344CB8AC3E}">
        <p14:creationId xmlns:p14="http://schemas.microsoft.com/office/powerpoint/2010/main" xmlns="" val="997270334"/>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317251068"/>
              </p:ext>
            </p:extLst>
          </p:nvPr>
        </p:nvGraphicFramePr>
        <p:xfrm>
          <a:off x="6781800" y="952500"/>
          <a:ext cx="1828800" cy="990600"/>
        </p:xfrm>
        <a:graphic>
          <a:graphicData uri="http://schemas.openxmlformats.org/drawingml/2006/table">
            <a:tbl>
              <a:tblPr firstRow="1" bandRow="1">
                <a:tableStyleId>{5C22544A-7EE6-4342-B048-85BDC9FD1C3A}</a:tableStyleId>
              </a:tblPr>
              <a:tblGrid>
                <a:gridCol w="1828800"/>
              </a:tblGrid>
              <a:tr h="990600">
                <a:tc>
                  <a:txBody>
                    <a:bodyPr/>
                    <a:lstStyle/>
                    <a:p>
                      <a:pPr algn="ctr"/>
                      <a:r>
                        <a:rPr lang="ar-IQ" dirty="0" smtClean="0"/>
                        <a:t>اعتقاد الفرد </a:t>
                      </a:r>
                    </a:p>
                    <a:p>
                      <a:pPr algn="r"/>
                      <a:r>
                        <a:rPr lang="ar-IQ" dirty="0" smtClean="0"/>
                        <a:t>زيادة</a:t>
                      </a:r>
                      <a:r>
                        <a:rPr lang="ar-IQ" baseline="0" dirty="0" smtClean="0"/>
                        <a:t> الجهد المبذول </a:t>
                      </a:r>
                      <a:endParaRPr lang="ar-IQ" dirty="0" smtClean="0"/>
                    </a:p>
                  </a:txBody>
                  <a:tcPr/>
                </a:tc>
              </a:tr>
            </a:tbl>
          </a:graphicData>
        </a:graphic>
      </p:graphicFrame>
      <p:sp>
        <p:nvSpPr>
          <p:cNvPr id="2" name="Title 1"/>
          <p:cNvSpPr>
            <a:spLocks noGrp="1"/>
          </p:cNvSpPr>
          <p:nvPr>
            <p:ph type="title"/>
          </p:nvPr>
        </p:nvSpPr>
        <p:spPr>
          <a:xfrm>
            <a:off x="381000" y="228600"/>
            <a:ext cx="8229600" cy="609600"/>
          </a:xfrm>
        </p:spPr>
        <p:txBody>
          <a:bodyPr>
            <a:normAutofit fontScale="90000"/>
          </a:bodyPr>
          <a:lstStyle/>
          <a:p>
            <a:r>
              <a:rPr lang="ar-IQ" dirty="0" smtClean="0"/>
              <a:t>نظرية التوقع فروم</a:t>
            </a:r>
            <a:endParaRPr lang="en-US" dirty="0"/>
          </a:p>
        </p:txBody>
      </p:sp>
      <p:cxnSp>
        <p:nvCxnSpPr>
          <p:cNvPr id="7" name="Straight Arrow Connector 6"/>
          <p:cNvCxnSpPr/>
          <p:nvPr/>
        </p:nvCxnSpPr>
        <p:spPr>
          <a:xfrm flipH="1">
            <a:off x="5751286" y="1447800"/>
            <a:ext cx="6858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9" name="Table 8"/>
          <p:cNvGraphicFramePr>
            <a:graphicFrameLocks noGrp="1"/>
          </p:cNvGraphicFramePr>
          <p:nvPr>
            <p:extLst>
              <p:ext uri="{D42A27DB-BD31-4B8C-83A1-F6EECF244321}">
                <p14:modId xmlns:p14="http://schemas.microsoft.com/office/powerpoint/2010/main" xmlns="" val="1320032230"/>
              </p:ext>
            </p:extLst>
          </p:nvPr>
        </p:nvGraphicFramePr>
        <p:xfrm>
          <a:off x="3429000" y="933450"/>
          <a:ext cx="2173514" cy="1028700"/>
        </p:xfrm>
        <a:graphic>
          <a:graphicData uri="http://schemas.openxmlformats.org/drawingml/2006/table">
            <a:tbl>
              <a:tblPr firstRow="1" bandRow="1">
                <a:tableStyleId>{5C22544A-7EE6-4342-B048-85BDC9FD1C3A}</a:tableStyleId>
              </a:tblPr>
              <a:tblGrid>
                <a:gridCol w="2173514"/>
              </a:tblGrid>
              <a:tr h="1028700">
                <a:tc>
                  <a:txBody>
                    <a:bodyPr/>
                    <a:lstStyle/>
                    <a:p>
                      <a:r>
                        <a:rPr lang="ar-IQ" dirty="0" smtClean="0"/>
                        <a:t>زيادة في الانجاز او الاداء </a:t>
                      </a:r>
                      <a:endParaRPr lang="en-US" dirty="0"/>
                    </a:p>
                  </a:txBody>
                  <a:tcPr/>
                </a:tc>
              </a:tr>
            </a:tbl>
          </a:graphicData>
        </a:graphic>
      </p:graphicFrame>
      <p:cxnSp>
        <p:nvCxnSpPr>
          <p:cNvPr id="11" name="Straight Arrow Connector 10"/>
          <p:cNvCxnSpPr/>
          <p:nvPr/>
        </p:nvCxnSpPr>
        <p:spPr>
          <a:xfrm flipH="1">
            <a:off x="2209800" y="1447800"/>
            <a:ext cx="9906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xmlns="" val="1967985400"/>
              </p:ext>
            </p:extLst>
          </p:nvPr>
        </p:nvGraphicFramePr>
        <p:xfrm>
          <a:off x="105229" y="990600"/>
          <a:ext cx="2133600" cy="1193800"/>
        </p:xfrm>
        <a:graphic>
          <a:graphicData uri="http://schemas.openxmlformats.org/drawingml/2006/table">
            <a:tbl>
              <a:tblPr firstRow="1" bandRow="1">
                <a:tableStyleId>{5C22544A-7EE6-4342-B048-85BDC9FD1C3A}</a:tableStyleId>
              </a:tblPr>
              <a:tblGrid>
                <a:gridCol w="2133600"/>
              </a:tblGrid>
              <a:tr h="1193800">
                <a:tc>
                  <a:txBody>
                    <a:bodyPr/>
                    <a:lstStyle/>
                    <a:p>
                      <a:r>
                        <a:rPr lang="ar-IQ" dirty="0" smtClean="0"/>
                        <a:t>حصول الفرد على عوائد اونتائج</a:t>
                      </a:r>
                      <a:r>
                        <a:rPr lang="ar-IQ" baseline="0" dirty="0" smtClean="0"/>
                        <a:t> معينة </a:t>
                      </a:r>
                      <a:endParaRPr lang="ar-IQ" dirty="0" smtClean="0"/>
                    </a:p>
                  </a:txBody>
                  <a:tcPr/>
                </a:tc>
              </a:tr>
            </a:tbl>
          </a:graphicData>
        </a:graphic>
      </p:graphicFrame>
      <p:cxnSp>
        <p:nvCxnSpPr>
          <p:cNvPr id="14" name="Straight Arrow Connector 13"/>
          <p:cNvCxnSpPr/>
          <p:nvPr/>
        </p:nvCxnSpPr>
        <p:spPr>
          <a:xfrm>
            <a:off x="1066800" y="2362200"/>
            <a:ext cx="0" cy="12192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15" name="Table 14"/>
          <p:cNvGraphicFramePr>
            <a:graphicFrameLocks noGrp="1"/>
          </p:cNvGraphicFramePr>
          <p:nvPr>
            <p:extLst>
              <p:ext uri="{D42A27DB-BD31-4B8C-83A1-F6EECF244321}">
                <p14:modId xmlns:p14="http://schemas.microsoft.com/office/powerpoint/2010/main" xmlns="" val="1783398816"/>
              </p:ext>
            </p:extLst>
          </p:nvPr>
        </p:nvGraphicFramePr>
        <p:xfrm>
          <a:off x="228600" y="3886200"/>
          <a:ext cx="2133600" cy="1219200"/>
        </p:xfrm>
        <a:graphic>
          <a:graphicData uri="http://schemas.openxmlformats.org/drawingml/2006/table">
            <a:tbl>
              <a:tblPr firstRow="1" bandRow="1">
                <a:tableStyleId>{5C22544A-7EE6-4342-B048-85BDC9FD1C3A}</a:tableStyleId>
              </a:tblPr>
              <a:tblGrid>
                <a:gridCol w="2133600"/>
              </a:tblGrid>
              <a:tr h="1219200">
                <a:tc>
                  <a:txBody>
                    <a:bodyPr/>
                    <a:lstStyle/>
                    <a:p>
                      <a:r>
                        <a:rPr lang="ar-IQ" dirty="0" smtClean="0"/>
                        <a:t>مستوى رضا الفرد </a:t>
                      </a:r>
                    </a:p>
                    <a:p>
                      <a:r>
                        <a:rPr lang="ar-IQ" dirty="0" smtClean="0"/>
                        <a:t>حسا</a:t>
                      </a:r>
                      <a:r>
                        <a:rPr lang="ar-IQ" baseline="0" dirty="0" smtClean="0"/>
                        <a:t>ب القيمة المتحققة </a:t>
                      </a:r>
                      <a:endParaRPr lang="en-US" dirty="0"/>
                    </a:p>
                  </a:txBody>
                  <a:tcPr/>
                </a:tc>
              </a:tr>
            </a:tbl>
          </a:graphicData>
        </a:graphic>
      </p:graphicFrame>
      <p:cxnSp>
        <p:nvCxnSpPr>
          <p:cNvPr id="17" name="Straight Arrow Connector 16"/>
          <p:cNvCxnSpPr/>
          <p:nvPr/>
        </p:nvCxnSpPr>
        <p:spPr>
          <a:xfrm>
            <a:off x="2514600" y="4419600"/>
            <a:ext cx="1143000"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18" name="Table 17"/>
          <p:cNvGraphicFramePr>
            <a:graphicFrameLocks noGrp="1"/>
          </p:cNvGraphicFramePr>
          <p:nvPr>
            <p:extLst>
              <p:ext uri="{D42A27DB-BD31-4B8C-83A1-F6EECF244321}">
                <p14:modId xmlns:p14="http://schemas.microsoft.com/office/powerpoint/2010/main" xmlns="" val="2451676827"/>
              </p:ext>
            </p:extLst>
          </p:nvPr>
        </p:nvGraphicFramePr>
        <p:xfrm>
          <a:off x="3810000" y="3162300"/>
          <a:ext cx="990601" cy="2019300"/>
        </p:xfrm>
        <a:graphic>
          <a:graphicData uri="http://schemas.openxmlformats.org/drawingml/2006/table">
            <a:tbl>
              <a:tblPr firstRow="1" bandRow="1">
                <a:tableStyleId>{5C22544A-7EE6-4342-B048-85BDC9FD1C3A}</a:tableStyleId>
              </a:tblPr>
              <a:tblGrid>
                <a:gridCol w="990601"/>
              </a:tblGrid>
              <a:tr h="2019300">
                <a:tc>
                  <a:txBody>
                    <a:bodyPr/>
                    <a:lstStyle/>
                    <a:p>
                      <a:r>
                        <a:rPr lang="ar-IQ" dirty="0" smtClean="0"/>
                        <a:t>درجة</a:t>
                      </a:r>
                      <a:r>
                        <a:rPr lang="ar-IQ" baseline="0" dirty="0" smtClean="0"/>
                        <a:t> </a:t>
                      </a:r>
                    </a:p>
                    <a:p>
                      <a:r>
                        <a:rPr lang="ar-IQ" baseline="0" dirty="0" smtClean="0"/>
                        <a:t>دافعية</a:t>
                      </a:r>
                    </a:p>
                    <a:p>
                      <a:r>
                        <a:rPr lang="ar-IQ" baseline="0" dirty="0" smtClean="0"/>
                        <a:t>الفرد </a:t>
                      </a:r>
                    </a:p>
                    <a:p>
                      <a:r>
                        <a:rPr lang="ar-IQ" baseline="0" dirty="0" smtClean="0"/>
                        <a:t>للعمل </a:t>
                      </a:r>
                      <a:endParaRPr lang="en-US" dirty="0"/>
                    </a:p>
                  </a:txBody>
                  <a:tcPr/>
                </a:tc>
              </a:tr>
            </a:tbl>
          </a:graphicData>
        </a:graphic>
      </p:graphicFrame>
      <p:cxnSp>
        <p:nvCxnSpPr>
          <p:cNvPr id="20" name="Straight Arrow Connector 19"/>
          <p:cNvCxnSpPr/>
          <p:nvPr/>
        </p:nvCxnSpPr>
        <p:spPr>
          <a:xfrm>
            <a:off x="4953000" y="4419600"/>
            <a:ext cx="114118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aphicFrame>
        <p:nvGraphicFramePr>
          <p:cNvPr id="21" name="Table 20"/>
          <p:cNvGraphicFramePr>
            <a:graphicFrameLocks noGrp="1"/>
          </p:cNvGraphicFramePr>
          <p:nvPr>
            <p:extLst>
              <p:ext uri="{D42A27DB-BD31-4B8C-83A1-F6EECF244321}">
                <p14:modId xmlns:p14="http://schemas.microsoft.com/office/powerpoint/2010/main" xmlns="" val="4161691636"/>
              </p:ext>
            </p:extLst>
          </p:nvPr>
        </p:nvGraphicFramePr>
        <p:xfrm>
          <a:off x="6629400" y="3238500"/>
          <a:ext cx="1981200" cy="685800"/>
        </p:xfrm>
        <a:graphic>
          <a:graphicData uri="http://schemas.openxmlformats.org/drawingml/2006/table">
            <a:tbl>
              <a:tblPr firstRow="1" bandRow="1">
                <a:tableStyleId>{5C22544A-7EE6-4342-B048-85BDC9FD1C3A}</a:tableStyleId>
              </a:tblPr>
              <a:tblGrid>
                <a:gridCol w="1981200"/>
              </a:tblGrid>
              <a:tr h="685800">
                <a:tc>
                  <a:txBody>
                    <a:bodyPr/>
                    <a:lstStyle/>
                    <a:p>
                      <a:r>
                        <a:rPr lang="ar-IQ" dirty="0" smtClean="0"/>
                        <a:t>ستولد</a:t>
                      </a:r>
                      <a:r>
                        <a:rPr lang="ar-IQ" baseline="0" dirty="0" smtClean="0"/>
                        <a:t> دافعية عالية </a:t>
                      </a:r>
                      <a:endParaRPr lang="en-US" dirty="0"/>
                    </a:p>
                  </a:txBody>
                  <a:tcPr/>
                </a:tc>
              </a:tr>
            </a:tbl>
          </a:graphicData>
        </a:graphic>
      </p:graphicFrame>
      <p:graphicFrame>
        <p:nvGraphicFramePr>
          <p:cNvPr id="22" name="Table 21"/>
          <p:cNvGraphicFramePr>
            <a:graphicFrameLocks noGrp="1"/>
          </p:cNvGraphicFramePr>
          <p:nvPr>
            <p:extLst>
              <p:ext uri="{D42A27DB-BD31-4B8C-83A1-F6EECF244321}">
                <p14:modId xmlns:p14="http://schemas.microsoft.com/office/powerpoint/2010/main" xmlns="" val="3542330069"/>
              </p:ext>
            </p:extLst>
          </p:nvPr>
        </p:nvGraphicFramePr>
        <p:xfrm>
          <a:off x="6705600" y="4000500"/>
          <a:ext cx="1836057" cy="838200"/>
        </p:xfrm>
        <a:graphic>
          <a:graphicData uri="http://schemas.openxmlformats.org/drawingml/2006/table">
            <a:tbl>
              <a:tblPr firstRow="1" bandRow="1">
                <a:tableStyleId>{5C22544A-7EE6-4342-B048-85BDC9FD1C3A}</a:tableStyleId>
              </a:tblPr>
              <a:tblGrid>
                <a:gridCol w="1836057"/>
              </a:tblGrid>
              <a:tr h="838200">
                <a:tc>
                  <a:txBody>
                    <a:bodyPr/>
                    <a:lstStyle/>
                    <a:p>
                      <a:r>
                        <a:rPr lang="ar-IQ" dirty="0" smtClean="0"/>
                        <a:t>ستولد دافعية متدنية</a:t>
                      </a:r>
                      <a:endParaRPr lang="en-US" dirty="0"/>
                    </a:p>
                  </a:txBody>
                  <a:tcPr/>
                </a:tc>
              </a:tr>
            </a:tbl>
          </a:graphicData>
        </a:graphic>
      </p:graphicFrame>
      <p:cxnSp>
        <p:nvCxnSpPr>
          <p:cNvPr id="5" name="Straight Arrow Connector 4"/>
          <p:cNvCxnSpPr/>
          <p:nvPr/>
        </p:nvCxnSpPr>
        <p:spPr>
          <a:xfrm>
            <a:off x="4953000" y="3581400"/>
            <a:ext cx="1141186" cy="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xmlns="" val="884190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r">
              <a:buNone/>
            </a:pPr>
            <a:r>
              <a:rPr lang="ar-IQ" dirty="0" smtClean="0"/>
              <a:t>1-يمثل الفرد الى الاختيار بين بدائل متعددة للسلوك </a:t>
            </a:r>
          </a:p>
          <a:p>
            <a:pPr marL="0" indent="0" algn="r">
              <a:buNone/>
            </a:pPr>
            <a:r>
              <a:rPr lang="ar-IQ" dirty="0" smtClean="0"/>
              <a:t>2- تمثل دافعية الفرد لاداء العمل محصلة للعوائد التي ينبغي الحصول عليها جراء تقديمه الجهد </a:t>
            </a:r>
          </a:p>
          <a:p>
            <a:pPr marL="0" indent="0" algn="r">
              <a:buNone/>
            </a:pPr>
            <a:r>
              <a:rPr lang="ar-IQ" dirty="0" smtClean="0"/>
              <a:t>3-تعكس دافعية الفرد لاداء العمل عملية تقدير شخصية له تختلف من الفرد الى اخر </a:t>
            </a:r>
          </a:p>
          <a:p>
            <a:pPr marL="0" indent="0" algn="r">
              <a:buNone/>
            </a:pPr>
            <a:r>
              <a:rPr lang="ar-IQ" dirty="0" smtClean="0"/>
              <a:t>4- تسبق قضية دافعية الفرد لاداء عمل معين في المنظمة </a:t>
            </a:r>
          </a:p>
          <a:p>
            <a:pPr marL="0" indent="0" algn="r">
              <a:buNone/>
            </a:pPr>
            <a:r>
              <a:rPr lang="ar-IQ" dirty="0" smtClean="0"/>
              <a:t>5-يعتمد مدى التحفيز للعمل في المنظمة على قيمة الاجور او الحوافز واهميتها للفراد من جهة </a:t>
            </a:r>
            <a:endParaRPr lang="en-US" dirty="0"/>
          </a:p>
        </p:txBody>
      </p:sp>
      <p:sp>
        <p:nvSpPr>
          <p:cNvPr id="2" name="Title 1"/>
          <p:cNvSpPr>
            <a:spLocks noGrp="1"/>
          </p:cNvSpPr>
          <p:nvPr>
            <p:ph type="title"/>
          </p:nvPr>
        </p:nvSpPr>
        <p:spPr/>
        <p:txBody>
          <a:bodyPr/>
          <a:lstStyle/>
          <a:p>
            <a:r>
              <a:rPr lang="ar-IQ" b="1" dirty="0" smtClean="0">
                <a:solidFill>
                  <a:schemeClr val="accent1">
                    <a:lumMod val="50000"/>
                  </a:schemeClr>
                </a:solidFill>
              </a:rPr>
              <a:t>المواقف الخمسة للنظرية التوقع فكتر فروم </a:t>
            </a:r>
            <a:endParaRPr lang="en-US" b="1" dirty="0">
              <a:solidFill>
                <a:schemeClr val="accent1">
                  <a:lumMod val="50000"/>
                </a:schemeClr>
              </a:solidFill>
            </a:endParaRPr>
          </a:p>
        </p:txBody>
      </p:sp>
    </p:spTree>
    <p:extLst>
      <p:ext uri="{BB962C8B-B14F-4D97-AF65-F5344CB8AC3E}">
        <p14:creationId xmlns:p14="http://schemas.microsoft.com/office/powerpoint/2010/main" xmlns="" val="3755217336"/>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0" y="-99219"/>
            <a:ext cx="9296400" cy="7162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 name="Title 1"/>
          <p:cNvSpPr>
            <a:spLocks noGrp="1"/>
          </p:cNvSpPr>
          <p:nvPr>
            <p:ph type="title"/>
          </p:nvPr>
        </p:nvSpPr>
        <p:spPr>
          <a:xfrm>
            <a:off x="457200" y="304800"/>
            <a:ext cx="8229600" cy="1143000"/>
          </a:xfrm>
        </p:spPr>
        <p:txBody>
          <a:bodyPr/>
          <a:lstStyle/>
          <a:p>
            <a:endParaRPr lang="en-US" dirty="0"/>
          </a:p>
        </p:txBody>
      </p:sp>
    </p:spTree>
    <p:extLst>
      <p:ext uri="{BB962C8B-B14F-4D97-AF65-F5344CB8AC3E}">
        <p14:creationId xmlns:p14="http://schemas.microsoft.com/office/powerpoint/2010/main" xmlns="" val="2244165317"/>
      </p:ext>
    </p:extLst>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9961704"/>
              </p:ext>
            </p:extLst>
          </p:nvPr>
        </p:nvGraphicFramePr>
        <p:xfrm>
          <a:off x="533400" y="1600200"/>
          <a:ext cx="8077200" cy="3474720"/>
        </p:xfrm>
        <a:graphic>
          <a:graphicData uri="http://schemas.openxmlformats.org/drawingml/2006/table">
            <a:tbl>
              <a:tblPr firstRow="1" bandRow="1">
                <a:tableStyleId>{5C22544A-7EE6-4342-B048-85BDC9FD1C3A}</a:tableStyleId>
              </a:tblPr>
              <a:tblGrid>
                <a:gridCol w="7543800"/>
                <a:gridCol w="533400"/>
              </a:tblGrid>
              <a:tr h="370840">
                <a:tc>
                  <a:txBody>
                    <a:bodyPr/>
                    <a:lstStyle/>
                    <a:p>
                      <a:pPr algn="ctr"/>
                      <a:r>
                        <a:rPr lang="ar-IQ" sz="2400" dirty="0" smtClean="0"/>
                        <a:t>المجلات</a:t>
                      </a:r>
                      <a:r>
                        <a:rPr lang="ar-IQ" sz="2400" baseline="0" dirty="0" smtClean="0"/>
                        <a:t> الدافعيه المرغوبه </a:t>
                      </a:r>
                      <a:endParaRPr lang="en-US" sz="2400" dirty="0"/>
                    </a:p>
                  </a:txBody>
                  <a:tcPr/>
                </a:tc>
                <a:tc>
                  <a:txBody>
                    <a:bodyPr/>
                    <a:lstStyle/>
                    <a:p>
                      <a:r>
                        <a:rPr lang="ar-IQ" sz="2400" dirty="0" smtClean="0"/>
                        <a:t>ت</a:t>
                      </a:r>
                      <a:endParaRPr lang="en-US" sz="2400" dirty="0"/>
                    </a:p>
                  </a:txBody>
                  <a:tcPr/>
                </a:tc>
              </a:tr>
              <a:tr h="370840">
                <a:tc>
                  <a:txBody>
                    <a:bodyPr/>
                    <a:lstStyle/>
                    <a:p>
                      <a:pPr algn="r"/>
                      <a:r>
                        <a:rPr lang="ar-IQ" sz="2400" dirty="0" smtClean="0"/>
                        <a:t>الجهدالمبذول في اداء</a:t>
                      </a:r>
                      <a:r>
                        <a:rPr lang="ar-IQ" sz="2400" baseline="0" dirty="0" smtClean="0"/>
                        <a:t> المهمات والواجبات يكون اكبر من الصفر </a:t>
                      </a:r>
                      <a:endParaRPr lang="en-US" sz="2400" dirty="0"/>
                    </a:p>
                  </a:txBody>
                  <a:tcPr/>
                </a:tc>
                <a:tc>
                  <a:txBody>
                    <a:bodyPr/>
                    <a:lstStyle/>
                    <a:p>
                      <a:r>
                        <a:rPr lang="ar-IQ" sz="2400" dirty="0" smtClean="0"/>
                        <a:t>1</a:t>
                      </a:r>
                      <a:endParaRPr lang="en-US" sz="2400" dirty="0"/>
                    </a:p>
                  </a:txBody>
                  <a:tcPr/>
                </a:tc>
              </a:tr>
              <a:tr h="370840">
                <a:tc>
                  <a:txBody>
                    <a:bodyPr/>
                    <a:lstStyle/>
                    <a:p>
                      <a:pPr algn="r"/>
                      <a:r>
                        <a:rPr lang="ar-IQ" sz="2400" dirty="0" smtClean="0"/>
                        <a:t>الاداء المتوقع من الفرد بلنسبه</a:t>
                      </a:r>
                      <a:r>
                        <a:rPr lang="ar-IQ" sz="2400" baseline="0" dirty="0" smtClean="0"/>
                        <a:t> للنتائج المطلوبه رسميا يكون من الصفر </a:t>
                      </a:r>
                    </a:p>
                  </a:txBody>
                  <a:tcPr/>
                </a:tc>
                <a:tc>
                  <a:txBody>
                    <a:bodyPr/>
                    <a:lstStyle/>
                    <a:p>
                      <a:r>
                        <a:rPr lang="ar-IQ" sz="2400" dirty="0" smtClean="0"/>
                        <a:t>2</a:t>
                      </a:r>
                      <a:endParaRPr lang="en-US" sz="2400" dirty="0"/>
                    </a:p>
                  </a:txBody>
                  <a:tcPr/>
                </a:tc>
              </a:tr>
              <a:tr h="370840">
                <a:tc>
                  <a:txBody>
                    <a:bodyPr/>
                    <a:lstStyle/>
                    <a:p>
                      <a:pPr algn="r"/>
                      <a:r>
                        <a:rPr lang="ar-IQ" sz="2400" dirty="0" smtClean="0"/>
                        <a:t>اجمالي القيمه الملازمه</a:t>
                      </a:r>
                      <a:r>
                        <a:rPr lang="ar-IQ" sz="2400" baseline="0" dirty="0" smtClean="0"/>
                        <a:t> الاداء الوظيفي المتحقق للمنظمه يكون ايظا اكبر من الصفر </a:t>
                      </a:r>
                      <a:endParaRPr lang="en-US" sz="2400" dirty="0"/>
                    </a:p>
                  </a:txBody>
                  <a:tcPr/>
                </a:tc>
                <a:tc>
                  <a:txBody>
                    <a:bodyPr/>
                    <a:lstStyle/>
                    <a:p>
                      <a:r>
                        <a:rPr lang="ar-IQ" sz="2400" dirty="0" smtClean="0"/>
                        <a:t>3</a:t>
                      </a:r>
                      <a:endParaRPr lang="en-US" sz="2400" dirty="0"/>
                    </a:p>
                  </a:txBody>
                  <a:tcPr/>
                </a:tc>
              </a:tr>
              <a:tr h="370840">
                <a:tc>
                  <a:txBody>
                    <a:bodyPr/>
                    <a:lstStyle/>
                    <a:p>
                      <a:pPr algn="r"/>
                      <a:r>
                        <a:rPr lang="ar-IQ" sz="2400" dirty="0" smtClean="0"/>
                        <a:t>يكون تدعيم السلوك الذي ينتج</a:t>
                      </a:r>
                      <a:r>
                        <a:rPr lang="ar-IQ" sz="2400" baseline="0" dirty="0" smtClean="0"/>
                        <a:t> المكافا ت المقدمه من الاداره عرضه للتكرار </a:t>
                      </a:r>
                      <a:endParaRPr lang="en-US" sz="2400" dirty="0"/>
                    </a:p>
                  </a:txBody>
                  <a:tcPr/>
                </a:tc>
                <a:tc>
                  <a:txBody>
                    <a:bodyPr/>
                    <a:lstStyle/>
                    <a:p>
                      <a:r>
                        <a:rPr lang="ar-IQ" sz="2400" dirty="0" smtClean="0"/>
                        <a:t>4 </a:t>
                      </a:r>
                      <a:endParaRPr lang="en-US" sz="2400" dirty="0"/>
                    </a:p>
                  </a:txBody>
                  <a:tcPr/>
                </a:tc>
              </a:tr>
              <a:tr h="370840">
                <a:tc>
                  <a:txBody>
                    <a:bodyPr/>
                    <a:lstStyle/>
                    <a:p>
                      <a:pPr algn="r"/>
                      <a:r>
                        <a:rPr lang="ar-IQ" sz="2400" dirty="0" smtClean="0"/>
                        <a:t>عدم تكراريه</a:t>
                      </a:r>
                      <a:r>
                        <a:rPr lang="ar-IQ" sz="2400" baseline="0" dirty="0" smtClean="0"/>
                        <a:t> السلوك الناتج عن العقاب والتهديد والتخويف حفظا على الاستمراريه لتحقيق اهداف المنظمه</a:t>
                      </a:r>
                      <a:endParaRPr lang="en-US" sz="2400" dirty="0"/>
                    </a:p>
                  </a:txBody>
                  <a:tcPr/>
                </a:tc>
                <a:tc>
                  <a:txBody>
                    <a:bodyPr/>
                    <a:lstStyle/>
                    <a:p>
                      <a:r>
                        <a:rPr lang="ar-IQ" sz="2400" dirty="0" smtClean="0"/>
                        <a:t>5</a:t>
                      </a:r>
                      <a:endParaRPr lang="en-US" sz="2400" dirty="0"/>
                    </a:p>
                  </a:txBody>
                  <a:tcPr/>
                </a:tc>
              </a:tr>
            </a:tbl>
          </a:graphicData>
        </a:graphic>
      </p:graphicFrame>
      <p:sp>
        <p:nvSpPr>
          <p:cNvPr id="2" name="Title 1"/>
          <p:cNvSpPr>
            <a:spLocks noGrp="1"/>
          </p:cNvSpPr>
          <p:nvPr>
            <p:ph type="title"/>
          </p:nvPr>
        </p:nvSpPr>
        <p:spPr/>
        <p:txBody>
          <a:bodyPr>
            <a:normAutofit fontScale="90000"/>
          </a:bodyPr>
          <a:lstStyle/>
          <a:p>
            <a:r>
              <a:rPr lang="ar-IQ" b="1" dirty="0" smtClean="0">
                <a:solidFill>
                  <a:schemeClr val="accent1">
                    <a:lumMod val="50000"/>
                  </a:schemeClr>
                </a:solidFill>
              </a:rPr>
              <a:t>مجالات المدرء لتحديد مفهوم الدافعيه للعمل في المنظمات </a:t>
            </a:r>
            <a:endParaRPr lang="en-US" b="1" dirty="0">
              <a:solidFill>
                <a:schemeClr val="accent1">
                  <a:lumMod val="50000"/>
                </a:schemeClr>
              </a:solidFill>
            </a:endParaRPr>
          </a:p>
        </p:txBody>
      </p:sp>
    </p:spTree>
    <p:extLst>
      <p:ext uri="{BB962C8B-B14F-4D97-AF65-F5344CB8AC3E}">
        <p14:creationId xmlns:p14="http://schemas.microsoft.com/office/powerpoint/2010/main" xmlns="" val="4182953869"/>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514350" indent="-514350" algn="r" rtl="1">
              <a:buFont typeface="+mj-lt"/>
              <a:buAutoNum type="arabicPeriod"/>
            </a:pPr>
            <a:r>
              <a:rPr lang="ar-IQ" dirty="0" smtClean="0"/>
              <a:t>تعد الحاجه نقطه البدايه لاثاره الدافعيه والحفز الى سلوك معين من قبل الافراد </a:t>
            </a:r>
          </a:p>
          <a:p>
            <a:pPr marL="514350" indent="-514350" algn="r" rtl="1">
              <a:buFont typeface="+mj-lt"/>
              <a:buAutoNum type="arabicPeriod"/>
            </a:pPr>
            <a:r>
              <a:rPr lang="ar-IQ" dirty="0" smtClean="0"/>
              <a:t>ينشا الدافع نتيجه وجود حاجه معينه لدى الافراد</a:t>
            </a:r>
          </a:p>
          <a:p>
            <a:pPr marL="514350" indent="-514350" algn="r" rtl="1">
              <a:buFont typeface="+mj-lt"/>
              <a:buAutoNum type="arabicPeriod"/>
            </a:pPr>
            <a:r>
              <a:rPr lang="ar-IQ" dirty="0" smtClean="0"/>
              <a:t>يمثل الهدف الاساس للدافعيه بزياده انجازات الافراد التى تحقق عن طريق التفاعل مابين الحوافز وقدرتهم الذاتيه </a:t>
            </a:r>
          </a:p>
          <a:p>
            <a:pPr marL="514350" indent="-514350" algn="r" rtl="1">
              <a:buFont typeface="+mj-lt"/>
              <a:buAutoNum type="arabicPeriod"/>
            </a:pPr>
            <a:r>
              <a:rPr lang="ar-IQ" dirty="0" smtClean="0"/>
              <a:t>لا يكفي اختيار الافراد ذوي القدرات العاليه في العمل لضمان الانجاز بالشكل المرغوب من قبل المنظمه  </a:t>
            </a:r>
            <a:endParaRPr lang="en-US" dirty="0"/>
          </a:p>
        </p:txBody>
      </p:sp>
      <p:sp>
        <p:nvSpPr>
          <p:cNvPr id="2" name="Title 1"/>
          <p:cNvSpPr>
            <a:spLocks noGrp="1"/>
          </p:cNvSpPr>
          <p:nvPr>
            <p:ph type="title"/>
          </p:nvPr>
        </p:nvSpPr>
        <p:spPr/>
        <p:txBody>
          <a:bodyPr/>
          <a:lstStyle/>
          <a:p>
            <a:r>
              <a:rPr lang="ar-IQ" b="1" dirty="0" smtClean="0">
                <a:solidFill>
                  <a:schemeClr val="accent1">
                    <a:lumMod val="50000"/>
                  </a:schemeClr>
                </a:solidFill>
              </a:rPr>
              <a:t>ماهي العلاقه التفاعليه بين الحاجات والدوافع </a:t>
            </a:r>
            <a:endParaRPr lang="en-US" b="1" dirty="0">
              <a:solidFill>
                <a:schemeClr val="accent1">
                  <a:lumMod val="50000"/>
                </a:schemeClr>
              </a:solidFill>
            </a:endParaRPr>
          </a:p>
        </p:txBody>
      </p:sp>
    </p:spTree>
    <p:extLst>
      <p:ext uri="{BB962C8B-B14F-4D97-AF65-F5344CB8AC3E}">
        <p14:creationId xmlns:p14="http://schemas.microsoft.com/office/powerpoint/2010/main" xmlns="" val="3459366605"/>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922126533"/>
              </p:ext>
            </p:extLst>
          </p:nvPr>
        </p:nvGraphicFramePr>
        <p:xfrm>
          <a:off x="7086600" y="23648"/>
          <a:ext cx="2057400" cy="1844040"/>
        </p:xfrm>
        <a:graphic>
          <a:graphicData uri="http://schemas.openxmlformats.org/drawingml/2006/table">
            <a:tbl>
              <a:tblPr firstRow="1" bandRow="1">
                <a:tableStyleId>{5C22544A-7EE6-4342-B048-85BDC9FD1C3A}</a:tableStyleId>
              </a:tblPr>
              <a:tblGrid>
                <a:gridCol w="2057400"/>
              </a:tblGrid>
              <a:tr h="381000">
                <a:tc>
                  <a:txBody>
                    <a:bodyPr/>
                    <a:lstStyle/>
                    <a:p>
                      <a:pPr algn="ctr"/>
                      <a:r>
                        <a:rPr lang="ar-IQ" dirty="0" smtClean="0"/>
                        <a:t>الحاجات</a:t>
                      </a:r>
                      <a:r>
                        <a:rPr lang="ar-IQ" baseline="0" dirty="0" smtClean="0"/>
                        <a:t> </a:t>
                      </a:r>
                      <a:endParaRPr lang="en-US" dirty="0"/>
                    </a:p>
                  </a:txBody>
                  <a:tcPr/>
                </a:tc>
              </a:tr>
              <a:tr h="795020">
                <a:tc>
                  <a:txBody>
                    <a:bodyPr/>
                    <a:lstStyle/>
                    <a:p>
                      <a:pPr algn="r"/>
                      <a:r>
                        <a:rPr lang="ar-IQ" dirty="0" smtClean="0"/>
                        <a:t>شعور</a:t>
                      </a:r>
                      <a:r>
                        <a:rPr lang="ar-IQ" baseline="0" dirty="0" smtClean="0"/>
                        <a:t> النقص او الرغبه في شى يتطلب القيام بافعال محدده لاشباعها وتخلص من حاله التوتر المصاحب لها </a:t>
                      </a:r>
                      <a:endParaRPr lang="en-US" dirty="0"/>
                    </a:p>
                  </a:txBody>
                  <a:tcPr/>
                </a:tc>
              </a:tr>
            </a:tbl>
          </a:graphicData>
        </a:graphic>
      </p:graphicFrame>
      <p:sp>
        <p:nvSpPr>
          <p:cNvPr id="2" name="Title 1"/>
          <p:cNvSpPr>
            <a:spLocks noGrp="1"/>
          </p:cNvSpPr>
          <p:nvPr>
            <p:ph type="title"/>
          </p:nvPr>
        </p:nvSpPr>
        <p:spPr>
          <a:xfrm>
            <a:off x="457200" y="400046"/>
            <a:ext cx="8229600" cy="1143000"/>
          </a:xfrm>
        </p:spPr>
        <p:txBody>
          <a:bodyPr/>
          <a:lstStyle/>
          <a:p>
            <a:endParaRPr lang="en-US" dirty="0"/>
          </a:p>
        </p:txBody>
      </p:sp>
      <p:sp>
        <p:nvSpPr>
          <p:cNvPr id="5" name="Right Arrow 4"/>
          <p:cNvSpPr/>
          <p:nvPr/>
        </p:nvSpPr>
        <p:spPr>
          <a:xfrm rot="10800000">
            <a:off x="6025055" y="971546"/>
            <a:ext cx="990600" cy="4000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Table 5"/>
          <p:cNvGraphicFramePr>
            <a:graphicFrameLocks noGrp="1"/>
          </p:cNvGraphicFramePr>
          <p:nvPr>
            <p:extLst>
              <p:ext uri="{D42A27DB-BD31-4B8C-83A1-F6EECF244321}">
                <p14:modId xmlns:p14="http://schemas.microsoft.com/office/powerpoint/2010/main" xmlns="" val="3798642035"/>
              </p:ext>
            </p:extLst>
          </p:nvPr>
        </p:nvGraphicFramePr>
        <p:xfrm>
          <a:off x="3657600" y="266700"/>
          <a:ext cx="2209800" cy="3505200"/>
        </p:xfrm>
        <a:graphic>
          <a:graphicData uri="http://schemas.openxmlformats.org/drawingml/2006/table">
            <a:tbl>
              <a:tblPr firstRow="1" bandRow="1">
                <a:tableStyleId>{5C22544A-7EE6-4342-B048-85BDC9FD1C3A}</a:tableStyleId>
              </a:tblPr>
              <a:tblGrid>
                <a:gridCol w="2209800"/>
              </a:tblGrid>
              <a:tr h="461211">
                <a:tc>
                  <a:txBody>
                    <a:bodyPr/>
                    <a:lstStyle/>
                    <a:p>
                      <a:r>
                        <a:rPr lang="ar-IQ" dirty="0" smtClean="0"/>
                        <a:t>السلوك </a:t>
                      </a:r>
                      <a:endParaRPr lang="en-US" dirty="0"/>
                    </a:p>
                  </a:txBody>
                  <a:tcPr/>
                </a:tc>
              </a:tr>
              <a:tr h="3043989">
                <a:tc>
                  <a:txBody>
                    <a:bodyPr/>
                    <a:lstStyle/>
                    <a:p>
                      <a:pPr algn="r"/>
                      <a:r>
                        <a:rPr lang="ar-IQ" dirty="0" smtClean="0"/>
                        <a:t>افعال ,اعمال,وتصرفات</a:t>
                      </a:r>
                      <a:r>
                        <a:rPr lang="ar-IQ" baseline="0" dirty="0" smtClean="0"/>
                        <a:t> واعيه وغير واعيه </a:t>
                      </a:r>
                    </a:p>
                    <a:p>
                      <a:pPr algn="r"/>
                      <a:r>
                        <a:rPr lang="ar-IQ" baseline="0" dirty="0" smtClean="0"/>
                        <a:t>,شعوريه وغير شعوريه </a:t>
                      </a:r>
                    </a:p>
                    <a:p>
                      <a:pPr algn="r"/>
                      <a:endParaRPr lang="ar-IQ" baseline="0" dirty="0" smtClean="0"/>
                    </a:p>
                    <a:p>
                      <a:pPr algn="r"/>
                      <a:endParaRPr lang="ar-IQ" baseline="0" dirty="0" smtClean="0"/>
                    </a:p>
                    <a:p>
                      <a:pPr algn="r"/>
                      <a:r>
                        <a:rPr lang="ar-IQ" baseline="0" dirty="0" smtClean="0"/>
                        <a:t>ايجايبيه مرغوبه </a:t>
                      </a:r>
                    </a:p>
                    <a:p>
                      <a:pPr algn="r"/>
                      <a:endParaRPr lang="ar-IQ" baseline="0" dirty="0" smtClean="0"/>
                    </a:p>
                    <a:p>
                      <a:pPr algn="r"/>
                      <a:endParaRPr lang="ar-IQ" baseline="0" dirty="0" smtClean="0"/>
                    </a:p>
                    <a:p>
                      <a:pPr algn="r"/>
                      <a:r>
                        <a:rPr lang="ar-IQ" baseline="0" dirty="0" smtClean="0"/>
                        <a:t>سلبيه غير مرغوبه </a:t>
                      </a:r>
                      <a:endParaRPr lang="en-US" dirty="0"/>
                    </a:p>
                  </a:txBody>
                  <a:tcPr/>
                </a:tc>
              </a:tr>
            </a:tbl>
          </a:graphicData>
        </a:graphic>
      </p:graphicFrame>
      <p:sp>
        <p:nvSpPr>
          <p:cNvPr id="7" name="Right Arrow 6"/>
          <p:cNvSpPr/>
          <p:nvPr/>
        </p:nvSpPr>
        <p:spPr>
          <a:xfrm rot="10800000">
            <a:off x="2320159" y="1371600"/>
            <a:ext cx="1219200" cy="38100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Table 7"/>
          <p:cNvGraphicFramePr>
            <a:graphicFrameLocks noGrp="1"/>
          </p:cNvGraphicFramePr>
          <p:nvPr>
            <p:extLst>
              <p:ext uri="{D42A27DB-BD31-4B8C-83A1-F6EECF244321}">
                <p14:modId xmlns:p14="http://schemas.microsoft.com/office/powerpoint/2010/main" xmlns="" val="2376439112"/>
              </p:ext>
            </p:extLst>
          </p:nvPr>
        </p:nvGraphicFramePr>
        <p:xfrm>
          <a:off x="97221" y="408305"/>
          <a:ext cx="2144110" cy="2688591"/>
        </p:xfrm>
        <a:graphic>
          <a:graphicData uri="http://schemas.openxmlformats.org/drawingml/2006/table">
            <a:tbl>
              <a:tblPr firstRow="1" bandRow="1">
                <a:tableStyleId>{3C2FFA5D-87B4-456A-9821-1D502468CF0F}</a:tableStyleId>
              </a:tblPr>
              <a:tblGrid>
                <a:gridCol w="2144110"/>
              </a:tblGrid>
              <a:tr h="632610">
                <a:tc>
                  <a:txBody>
                    <a:bodyPr/>
                    <a:lstStyle/>
                    <a:p>
                      <a:r>
                        <a:rPr lang="ar-IQ" dirty="0" smtClean="0"/>
                        <a:t>المكافات</a:t>
                      </a:r>
                      <a:r>
                        <a:rPr lang="ar-IQ" baseline="0" dirty="0" smtClean="0"/>
                        <a:t> </a:t>
                      </a:r>
                      <a:endParaRPr lang="en-US" dirty="0"/>
                    </a:p>
                  </a:txBody>
                  <a:tcPr/>
                </a:tc>
              </a:tr>
              <a:tr h="2055981">
                <a:tc>
                  <a:txBody>
                    <a:bodyPr/>
                    <a:lstStyle/>
                    <a:p>
                      <a:r>
                        <a:rPr lang="ar-IQ" dirty="0" smtClean="0"/>
                        <a:t>صيغه</a:t>
                      </a:r>
                      <a:r>
                        <a:rPr lang="ar-IQ" baseline="0" dirty="0" smtClean="0"/>
                        <a:t> العوائد المقدمه للفرد للتقدير الجهود وتقيم النشاطات المقدمه لاشباع الحجات </a:t>
                      </a:r>
                      <a:endParaRPr lang="en-US" dirty="0"/>
                    </a:p>
                  </a:txBody>
                  <a:tcPr/>
                </a:tc>
              </a:tr>
            </a:tbl>
          </a:graphicData>
        </a:graphic>
      </p:graphicFrame>
      <p:sp>
        <p:nvSpPr>
          <p:cNvPr id="9" name="Down Arrow 8"/>
          <p:cNvSpPr/>
          <p:nvPr/>
        </p:nvSpPr>
        <p:spPr>
          <a:xfrm>
            <a:off x="838200" y="3429000"/>
            <a:ext cx="457200" cy="914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Table 9"/>
          <p:cNvGraphicFramePr>
            <a:graphicFrameLocks noGrp="1"/>
          </p:cNvGraphicFramePr>
          <p:nvPr>
            <p:extLst>
              <p:ext uri="{D42A27DB-BD31-4B8C-83A1-F6EECF244321}">
                <p14:modId xmlns:p14="http://schemas.microsoft.com/office/powerpoint/2010/main" xmlns="" val="3967586942"/>
              </p:ext>
            </p:extLst>
          </p:nvPr>
        </p:nvGraphicFramePr>
        <p:xfrm>
          <a:off x="152400" y="4465320"/>
          <a:ext cx="3124200" cy="1280160"/>
        </p:xfrm>
        <a:graphic>
          <a:graphicData uri="http://schemas.openxmlformats.org/drawingml/2006/table">
            <a:tbl>
              <a:tblPr firstRow="1" bandRow="1">
                <a:tableStyleId>{5C22544A-7EE6-4342-B048-85BDC9FD1C3A}</a:tableStyleId>
              </a:tblPr>
              <a:tblGrid>
                <a:gridCol w="3124200"/>
              </a:tblGrid>
              <a:tr h="363220">
                <a:tc>
                  <a:txBody>
                    <a:bodyPr/>
                    <a:lstStyle/>
                    <a:p>
                      <a:r>
                        <a:rPr lang="ar-IQ" dirty="0" smtClean="0"/>
                        <a:t>الهدف</a:t>
                      </a:r>
                      <a:endParaRPr lang="en-US" dirty="0"/>
                    </a:p>
                  </a:txBody>
                  <a:tcPr/>
                </a:tc>
              </a:tr>
              <a:tr h="370840">
                <a:tc>
                  <a:txBody>
                    <a:bodyPr/>
                    <a:lstStyle/>
                    <a:p>
                      <a:r>
                        <a:rPr lang="ar-IQ" dirty="0" smtClean="0"/>
                        <a:t>تلبيه</a:t>
                      </a:r>
                      <a:r>
                        <a:rPr lang="ar-IQ" baseline="0" dirty="0" smtClean="0"/>
                        <a:t> وتنفيذ موضوع السلوك الناتج عن استجابه لاشباع الحاجات وازاله التوتر والضيق واعاد الفرد لتوازن </a:t>
                      </a:r>
                      <a:endParaRPr lang="en-US" dirty="0"/>
                    </a:p>
                  </a:txBody>
                  <a:tcPr/>
                </a:tc>
              </a:tr>
            </a:tbl>
          </a:graphicData>
        </a:graphic>
      </p:graphicFrame>
      <p:sp>
        <p:nvSpPr>
          <p:cNvPr id="11" name="Right Arrow 10"/>
          <p:cNvSpPr/>
          <p:nvPr/>
        </p:nvSpPr>
        <p:spPr>
          <a:xfrm>
            <a:off x="3352800" y="4495800"/>
            <a:ext cx="2980996"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2" name="Table 11"/>
          <p:cNvGraphicFramePr>
            <a:graphicFrameLocks noGrp="1"/>
          </p:cNvGraphicFramePr>
          <p:nvPr>
            <p:extLst>
              <p:ext uri="{D42A27DB-BD31-4B8C-83A1-F6EECF244321}">
                <p14:modId xmlns:p14="http://schemas.microsoft.com/office/powerpoint/2010/main" xmlns="" val="1567049396"/>
              </p:ext>
            </p:extLst>
          </p:nvPr>
        </p:nvGraphicFramePr>
        <p:xfrm>
          <a:off x="3352800" y="4953000"/>
          <a:ext cx="4114800" cy="640080"/>
        </p:xfrm>
        <a:graphic>
          <a:graphicData uri="http://schemas.openxmlformats.org/drawingml/2006/table">
            <a:tbl>
              <a:tblPr firstRow="1" bandRow="1">
                <a:tableStyleId>{2D5ABB26-0587-4C30-8999-92F81FD0307C}</a:tableStyleId>
              </a:tblPr>
              <a:tblGrid>
                <a:gridCol w="4114800"/>
              </a:tblGrid>
              <a:tr h="370840">
                <a:tc>
                  <a:txBody>
                    <a:bodyPr/>
                    <a:lstStyle/>
                    <a:p>
                      <a:r>
                        <a:rPr lang="ar-IQ" dirty="0" smtClean="0"/>
                        <a:t>التغذيه العكسيه تعلم الفرد عن مدى كون سلوكه</a:t>
                      </a:r>
                      <a:r>
                        <a:rPr lang="ar-IQ" baseline="0" dirty="0" smtClean="0"/>
                        <a:t> مناسبا وينبغي تكراره واعاده النظر في السلوك الغير مناسب </a:t>
                      </a:r>
                      <a:endParaRPr lang="en-US" dirty="0"/>
                    </a:p>
                  </a:txBody>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xmlns="" val="1027991437"/>
              </p:ext>
            </p:extLst>
          </p:nvPr>
        </p:nvGraphicFramePr>
        <p:xfrm>
          <a:off x="7162800" y="2286000"/>
          <a:ext cx="1981200" cy="1920240"/>
        </p:xfrm>
        <a:graphic>
          <a:graphicData uri="http://schemas.openxmlformats.org/drawingml/2006/table">
            <a:tbl>
              <a:tblPr firstRow="1" bandRow="1">
                <a:tableStyleId>{5C22544A-7EE6-4342-B048-85BDC9FD1C3A}</a:tableStyleId>
              </a:tblPr>
              <a:tblGrid>
                <a:gridCol w="1981200"/>
              </a:tblGrid>
              <a:tr h="457200">
                <a:tc>
                  <a:txBody>
                    <a:bodyPr/>
                    <a:lstStyle/>
                    <a:p>
                      <a:r>
                        <a:rPr lang="ar-IQ" dirty="0" smtClean="0"/>
                        <a:t>الدوافع</a:t>
                      </a:r>
                      <a:endParaRPr lang="en-US" dirty="0"/>
                    </a:p>
                  </a:txBody>
                  <a:tcPr/>
                </a:tc>
              </a:tr>
              <a:tr h="895350">
                <a:tc>
                  <a:txBody>
                    <a:bodyPr/>
                    <a:lstStyle/>
                    <a:p>
                      <a:r>
                        <a:rPr lang="ar-IQ" dirty="0" smtClean="0"/>
                        <a:t>قوه المحركه ومنشطه</a:t>
                      </a:r>
                      <a:r>
                        <a:rPr lang="ar-IQ" baseline="0" dirty="0" smtClean="0"/>
                        <a:t> وموجهه في وقت واحد تجعل الفرد يتصرف بطريقه  معينه نحوه الهدف  </a:t>
                      </a:r>
                      <a:endParaRPr lang="en-US" dirty="0"/>
                    </a:p>
                  </a:txBody>
                  <a:tcPr/>
                </a:tc>
              </a:tr>
            </a:tbl>
          </a:graphicData>
        </a:graphic>
      </p:graphicFrame>
      <p:sp>
        <p:nvSpPr>
          <p:cNvPr id="14" name="Right Arrow 13"/>
          <p:cNvSpPr/>
          <p:nvPr/>
        </p:nvSpPr>
        <p:spPr>
          <a:xfrm rot="10800000">
            <a:off x="6172199" y="2895600"/>
            <a:ext cx="843455"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5" name="Table 14"/>
          <p:cNvGraphicFramePr>
            <a:graphicFrameLocks noGrp="1"/>
          </p:cNvGraphicFramePr>
          <p:nvPr>
            <p:extLst>
              <p:ext uri="{D42A27DB-BD31-4B8C-83A1-F6EECF244321}">
                <p14:modId xmlns:p14="http://schemas.microsoft.com/office/powerpoint/2010/main" xmlns="" val="1202593667"/>
              </p:ext>
            </p:extLst>
          </p:nvPr>
        </p:nvGraphicFramePr>
        <p:xfrm>
          <a:off x="1066800" y="6096000"/>
          <a:ext cx="6477000" cy="457200"/>
        </p:xfrm>
        <a:graphic>
          <a:graphicData uri="http://schemas.openxmlformats.org/drawingml/2006/table">
            <a:tbl>
              <a:tblPr firstRow="1" bandRow="1">
                <a:tableStyleId>{2D5ABB26-0587-4C30-8999-92F81FD0307C}</a:tableStyleId>
              </a:tblPr>
              <a:tblGrid>
                <a:gridCol w="6477000"/>
              </a:tblGrid>
              <a:tr h="370840">
                <a:tc>
                  <a:txBody>
                    <a:bodyPr/>
                    <a:lstStyle/>
                    <a:p>
                      <a:r>
                        <a:rPr lang="ar-IQ" sz="2400" dirty="0" smtClean="0"/>
                        <a:t>نموذج</a:t>
                      </a:r>
                      <a:r>
                        <a:rPr lang="ar-IQ" sz="2400" baseline="0" dirty="0" smtClean="0"/>
                        <a:t> الدافعيه في ضوءالعلاقه التفاعليه بين الحاجات والدوافع </a:t>
                      </a:r>
                      <a:endParaRPr lang="en-US" sz="2400" dirty="0"/>
                    </a:p>
                  </a:txBody>
                  <a:tcPr/>
                </a:tc>
              </a:tr>
            </a:tbl>
          </a:graphicData>
        </a:graphic>
      </p:graphicFrame>
    </p:spTree>
    <p:extLst>
      <p:ext uri="{BB962C8B-B14F-4D97-AF65-F5344CB8AC3E}">
        <p14:creationId xmlns:p14="http://schemas.microsoft.com/office/powerpoint/2010/main" xmlns="" val="4247668640"/>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747472429"/>
              </p:ext>
            </p:extLst>
          </p:nvPr>
        </p:nvGraphicFramePr>
        <p:xfrm>
          <a:off x="685800" y="1828801"/>
          <a:ext cx="8001000" cy="3112099"/>
        </p:xfrm>
        <a:graphic>
          <a:graphicData uri="http://schemas.openxmlformats.org/drawingml/2006/table">
            <a:tbl>
              <a:tblPr firstRow="1" bandRow="1">
                <a:tableStyleId>{7DF18680-E054-41AD-8BC1-D1AEF772440D}</a:tableStyleId>
              </a:tblPr>
              <a:tblGrid>
                <a:gridCol w="7693269"/>
                <a:gridCol w="307731"/>
              </a:tblGrid>
              <a:tr h="643219">
                <a:tc>
                  <a:txBody>
                    <a:bodyPr/>
                    <a:lstStyle/>
                    <a:p>
                      <a:pPr marL="0" indent="0" algn="r" rtl="1">
                        <a:buFont typeface="+mj-lt"/>
                        <a:buNone/>
                      </a:pPr>
                      <a:r>
                        <a:rPr lang="ar-IQ" sz="2400" dirty="0" smtClean="0"/>
                        <a:t>تدعيم</a:t>
                      </a:r>
                      <a:r>
                        <a:rPr lang="ar-IQ" sz="2400" baseline="0" dirty="0" smtClean="0"/>
                        <a:t> ايجابي ترغيب نواتج مرغوب فيها يتم منحها بعد حدوث سلوك معين </a:t>
                      </a:r>
                      <a:endParaRPr lang="en-US" sz="2400" dirty="0"/>
                    </a:p>
                  </a:txBody>
                  <a:tcPr/>
                </a:tc>
                <a:tc>
                  <a:txBody>
                    <a:bodyPr/>
                    <a:lstStyle/>
                    <a:p>
                      <a:pPr marL="0" indent="0" algn="r" rtl="1">
                        <a:buFont typeface="+mj-lt"/>
                        <a:buNone/>
                      </a:pPr>
                      <a:r>
                        <a:rPr lang="ar-IQ" dirty="0" smtClean="0"/>
                        <a:t>1</a:t>
                      </a:r>
                      <a:endParaRPr lang="en-US" dirty="0"/>
                    </a:p>
                  </a:txBody>
                  <a:tcPr/>
                </a:tc>
              </a:tr>
              <a:tr h="689632">
                <a:tc>
                  <a:txBody>
                    <a:bodyPr/>
                    <a:lstStyle/>
                    <a:p>
                      <a:pPr marL="0" indent="0" algn="r" rtl="1">
                        <a:buFont typeface="+mj-lt"/>
                        <a:buNone/>
                      </a:pPr>
                      <a:r>
                        <a:rPr lang="ar-IQ" sz="2400" dirty="0" smtClean="0"/>
                        <a:t>دعيم</a:t>
                      </a:r>
                      <a:r>
                        <a:rPr lang="ar-IQ" sz="2400" baseline="0" dirty="0" smtClean="0"/>
                        <a:t> تجنبي ترغيب زياده احتماليه قيام فرد بتكرار سلوك مرغوب فيه على الرغم من استخدامه اسلوب مختلف </a:t>
                      </a:r>
                      <a:endParaRPr lang="en-US" sz="2400" dirty="0"/>
                    </a:p>
                  </a:txBody>
                  <a:tcPr/>
                </a:tc>
                <a:tc>
                  <a:txBody>
                    <a:bodyPr/>
                    <a:lstStyle/>
                    <a:p>
                      <a:pPr marL="0" indent="0" algn="r" rtl="1">
                        <a:buFont typeface="+mj-lt"/>
                        <a:buNone/>
                      </a:pPr>
                      <a:r>
                        <a:rPr lang="ar-IQ" dirty="0" smtClean="0"/>
                        <a:t>2</a:t>
                      </a:r>
                      <a:endParaRPr lang="en-US" dirty="0"/>
                    </a:p>
                  </a:txBody>
                  <a:tcPr/>
                </a:tc>
              </a:tr>
              <a:tr h="394075">
                <a:tc>
                  <a:txBody>
                    <a:bodyPr/>
                    <a:lstStyle/>
                    <a:p>
                      <a:pPr marL="0" indent="0" algn="r" rtl="1">
                        <a:buFont typeface="+mj-lt"/>
                        <a:buNone/>
                      </a:pPr>
                      <a:r>
                        <a:rPr lang="ar-IQ" sz="2400" dirty="0" smtClean="0"/>
                        <a:t>تدعيم عقابي التهديد بالعقاب لعدم القيام بفعل مرغوب</a:t>
                      </a:r>
                      <a:r>
                        <a:rPr lang="ar-IQ" sz="2400" baseline="0" dirty="0" smtClean="0"/>
                        <a:t> او الخروج على قواعد العمل الرسميه</a:t>
                      </a:r>
                      <a:endParaRPr lang="en-US" sz="2400" dirty="0"/>
                    </a:p>
                  </a:txBody>
                  <a:tcPr/>
                </a:tc>
                <a:tc>
                  <a:txBody>
                    <a:bodyPr/>
                    <a:lstStyle/>
                    <a:p>
                      <a:pPr marL="0" indent="0" algn="r" rtl="1">
                        <a:buFont typeface="+mj-lt"/>
                        <a:buNone/>
                      </a:pPr>
                      <a:r>
                        <a:rPr lang="ar-IQ" dirty="0" smtClean="0"/>
                        <a:t>3</a:t>
                      </a:r>
                      <a:endParaRPr lang="en-US" dirty="0"/>
                    </a:p>
                  </a:txBody>
                  <a:tcPr/>
                </a:tc>
              </a:tr>
              <a:tr h="394075">
                <a:tc>
                  <a:txBody>
                    <a:bodyPr/>
                    <a:lstStyle/>
                    <a:p>
                      <a:pPr marL="0" indent="0" algn="r" rtl="1">
                        <a:buFont typeface="+mj-lt"/>
                        <a:buNone/>
                      </a:pPr>
                      <a:r>
                        <a:rPr lang="ar-IQ" sz="2400" dirty="0" smtClean="0"/>
                        <a:t>تدعيم اضعافي ترهيب يستخدم لاضعاف السلوك المنبه عنه سابقا والذي تم تدعيمه مرات </a:t>
                      </a:r>
                      <a:endParaRPr lang="en-US" sz="2400" dirty="0"/>
                    </a:p>
                  </a:txBody>
                  <a:tcPr/>
                </a:tc>
                <a:tc>
                  <a:txBody>
                    <a:bodyPr/>
                    <a:lstStyle/>
                    <a:p>
                      <a:pPr marL="0" indent="0" algn="r" rtl="1">
                        <a:buFont typeface="+mj-lt"/>
                        <a:buNone/>
                      </a:pPr>
                      <a:r>
                        <a:rPr lang="ar-IQ" dirty="0" smtClean="0"/>
                        <a:t>4</a:t>
                      </a:r>
                      <a:endParaRPr lang="en-US" dirty="0"/>
                    </a:p>
                  </a:txBody>
                  <a:tcPr/>
                </a:tc>
              </a:tr>
            </a:tbl>
          </a:graphicData>
        </a:graphic>
      </p:graphicFrame>
      <p:sp>
        <p:nvSpPr>
          <p:cNvPr id="2" name="Title 1"/>
          <p:cNvSpPr>
            <a:spLocks noGrp="1"/>
          </p:cNvSpPr>
          <p:nvPr>
            <p:ph type="title"/>
          </p:nvPr>
        </p:nvSpPr>
        <p:spPr>
          <a:xfrm>
            <a:off x="457199" y="140114"/>
            <a:ext cx="8308731" cy="1231486"/>
          </a:xfrm>
        </p:spPr>
        <p:txBody>
          <a:bodyPr>
            <a:noAutofit/>
          </a:bodyPr>
          <a:lstStyle/>
          <a:p>
            <a:pPr algn="r"/>
            <a:r>
              <a:rPr lang="ar-IQ" sz="4000" b="1" dirty="0" smtClean="0">
                <a:solidFill>
                  <a:schemeClr val="accent1">
                    <a:lumMod val="50000"/>
                  </a:schemeClr>
                </a:solidFill>
              </a:rPr>
              <a:t>انواع التدعيمات التي يستخدمها المدراء في الحفز الخارجي للعاملين</a:t>
            </a:r>
            <a:endParaRPr lang="en-US" sz="4000" b="1" dirty="0">
              <a:solidFill>
                <a:schemeClr val="accent1">
                  <a:lumMod val="50000"/>
                </a:schemeClr>
              </a:solidFill>
            </a:endParaRPr>
          </a:p>
        </p:txBody>
      </p:sp>
    </p:spTree>
    <p:extLst>
      <p:ext uri="{BB962C8B-B14F-4D97-AF65-F5344CB8AC3E}">
        <p14:creationId xmlns:p14="http://schemas.microsoft.com/office/powerpoint/2010/main" xmlns="" val="1802193200"/>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8991600"/>
          </a:xfrm>
        </p:spPr>
        <p:txBody>
          <a:bodyPr>
            <a:normAutofit/>
          </a:bodyPr>
          <a:lstStyle/>
          <a:p>
            <a:pPr marL="0" indent="0" algn="r">
              <a:buNone/>
            </a:pPr>
            <a:r>
              <a:rPr lang="ar-IQ" sz="2800" dirty="0" smtClean="0"/>
              <a:t>1-الحوافز وفقا للنوع تقسم الى حوافز مادية واخرى معنوية وكما يلي</a:t>
            </a:r>
          </a:p>
          <a:p>
            <a:pPr algn="r" rtl="1">
              <a:buFont typeface="Wingdings" pitchFamily="2" charset="2"/>
              <a:buChar char="v"/>
            </a:pPr>
            <a:r>
              <a:rPr lang="ar-IQ" sz="2000" dirty="0" smtClean="0"/>
              <a:t>الحوافز المادية هي الحوافز ذات الطبيعة النقدية او المادية او الاقتصادية والتي تقوم على اساس اسشباع الحاجات الفسيولوجية اللائيسة للعاملين وتشجيعهم على بذل قصارى جهودهم في العمل وتقديم اقصى ما لديهم من قدرات وطاقات ومن ابرز امثلة المكافات النقدية والتشجيعية و العلاوات المالية    السنوية والاضافية والمشاركة في الارباح </a:t>
            </a:r>
          </a:p>
          <a:p>
            <a:pPr marL="0" indent="0" algn="r">
              <a:buNone/>
            </a:pPr>
            <a:endParaRPr lang="ar-IQ" sz="2000" dirty="0"/>
          </a:p>
          <a:p>
            <a:pPr marL="0" indent="0" algn="r">
              <a:buNone/>
            </a:pPr>
            <a:endParaRPr lang="ar-IQ" sz="2000" dirty="0" smtClean="0"/>
          </a:p>
          <a:p>
            <a:pPr algn="r" rtl="1">
              <a:buFont typeface="Wingdings" pitchFamily="2" charset="2"/>
              <a:buChar char="v"/>
            </a:pPr>
            <a:r>
              <a:rPr lang="ar-IQ" sz="2000" dirty="0" smtClean="0"/>
              <a:t>الحوافز المعنوية  نظرا لكون الحوافز  المادية تشبع جانبا واحدا من حاجات العاملين الرئيسة ولذلك يكون من الضروري بمكان العمل على اشباع الحاجات الاخرى التي تزيد من مشاعر الرضا عن العمل وززيادة الولاء الوظيفي ويعرف الحوافز المعنوية بانها تلك الاساليب غير المادية التي تفيد في تنشيط الاحترام والتقدير وتحقيق الذات ومن ابرز امثلة الحوافز المعنوية هي المنافسة الشريفة للحصول على الهيبة الاجتماعية و التقدم والنمو الوظيفي </a:t>
            </a:r>
            <a:endParaRPr lang="en-US" sz="2000" dirty="0"/>
          </a:p>
        </p:txBody>
      </p:sp>
      <p:sp>
        <p:nvSpPr>
          <p:cNvPr id="2" name="Title 1"/>
          <p:cNvSpPr>
            <a:spLocks noGrp="1"/>
          </p:cNvSpPr>
          <p:nvPr>
            <p:ph type="title"/>
          </p:nvPr>
        </p:nvSpPr>
        <p:spPr>
          <a:xfrm>
            <a:off x="381000" y="76200"/>
            <a:ext cx="8229600" cy="1371600"/>
          </a:xfrm>
        </p:spPr>
        <p:txBody>
          <a:bodyPr>
            <a:noAutofit/>
          </a:bodyPr>
          <a:lstStyle/>
          <a:p>
            <a:pPr algn="r"/>
            <a:r>
              <a:rPr lang="ar-IQ" sz="2800" b="1" dirty="0" smtClean="0">
                <a:solidFill>
                  <a:schemeClr val="accent1">
                    <a:lumMod val="50000"/>
                  </a:schemeClr>
                </a:solidFill>
              </a:rPr>
              <a:t>تصنيف اساليب تحفيز العاملين طبقا لمنظومه الحوافز المستخدمه في المنظمه على اساس نوعها واثرها وهدفها كما ياتي</a:t>
            </a:r>
            <a:r>
              <a:rPr lang="ar-IQ" sz="2800" b="1" dirty="0" smtClean="0"/>
              <a:t>  </a:t>
            </a:r>
            <a:endParaRPr lang="en-US" sz="2800" b="1" dirty="0"/>
          </a:p>
        </p:txBody>
      </p:sp>
    </p:spTree>
    <p:extLst>
      <p:ext uri="{BB962C8B-B14F-4D97-AF65-F5344CB8AC3E}">
        <p14:creationId xmlns:p14="http://schemas.microsoft.com/office/powerpoint/2010/main" xmlns="" val="395058231"/>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81000"/>
            <a:ext cx="8229600" cy="5867400"/>
          </a:xfrm>
        </p:spPr>
        <p:txBody>
          <a:bodyPr>
            <a:normAutofit/>
          </a:bodyPr>
          <a:lstStyle/>
          <a:p>
            <a:pPr marL="0" indent="0" algn="r" rtl="1">
              <a:buNone/>
            </a:pPr>
            <a:r>
              <a:rPr lang="ar-IQ" sz="2800" b="1" dirty="0" smtClean="0"/>
              <a:t>2</a:t>
            </a:r>
            <a:r>
              <a:rPr lang="ar-IQ" sz="2800" b="1" dirty="0" smtClean="0">
                <a:solidFill>
                  <a:schemeClr val="tx2">
                    <a:lumMod val="50000"/>
                  </a:schemeClr>
                </a:solidFill>
              </a:rPr>
              <a:t>-الحوافز وفقا للاثر تصنف الى حوافزايجابية وحوافز سلبية </a:t>
            </a:r>
          </a:p>
          <a:p>
            <a:pPr marL="0" indent="0" algn="r" rtl="1">
              <a:buNone/>
            </a:pPr>
            <a:endParaRPr lang="ar-IQ" sz="2800" b="1" dirty="0">
              <a:solidFill>
                <a:schemeClr val="tx2">
                  <a:lumMod val="50000"/>
                </a:schemeClr>
              </a:solidFill>
            </a:endParaRPr>
          </a:p>
          <a:p>
            <a:pPr marL="0" indent="0" algn="r" rtl="1">
              <a:buNone/>
            </a:pPr>
            <a:endParaRPr lang="ar-IQ" sz="2800" b="1" dirty="0" smtClean="0">
              <a:solidFill>
                <a:schemeClr val="tx2">
                  <a:lumMod val="50000"/>
                </a:schemeClr>
              </a:solidFill>
            </a:endParaRPr>
          </a:p>
          <a:p>
            <a:pPr algn="r" rtl="1">
              <a:buFont typeface="Wingdings" pitchFamily="2" charset="2"/>
              <a:buChar char="v"/>
            </a:pPr>
            <a:r>
              <a:rPr lang="ar-IQ" sz="2000" dirty="0" smtClean="0"/>
              <a:t>الحوافز الايجابية  وهي نوعية وكمية الحوافز التي تعكس تقديم مزايا مختلفة للعاملين اذا ما نفذوا الاعمال المطلوبة منهم بجدارة ومنحهم قيمه ملموسة او غير ملموسة وبالاعتماد على الترغيب والامل و التفاؤل في تحقيق سلوكيات مرغوبة للادارة وعادة ماتكون الحوافزالايجابية على نوعين هي الحوافزالنقدية مثل الاجرر والمكافات المادية والنوع الثاني هي الحوافز المعنوية مثل شهادات التقدير وكتب الشكر وفرص الترفية </a:t>
            </a:r>
          </a:p>
          <a:p>
            <a:pPr marL="0" indent="0" algn="r" rtl="1">
              <a:buNone/>
            </a:pPr>
            <a:endParaRPr lang="ar-IQ" sz="2000" dirty="0" smtClean="0"/>
          </a:p>
          <a:p>
            <a:pPr marL="0" indent="0" algn="r" rtl="1">
              <a:buNone/>
            </a:pPr>
            <a:endParaRPr lang="ar-IQ" sz="2000" dirty="0"/>
          </a:p>
          <a:p>
            <a:pPr algn="r" rtl="1">
              <a:buFont typeface="Wingdings" pitchFamily="2" charset="2"/>
              <a:buChar char="v"/>
            </a:pPr>
            <a:r>
              <a:rPr lang="ar-IQ" sz="2000" dirty="0" smtClean="0"/>
              <a:t>الحوافز السلبية  تسعي الحوافز السلبية للتاثير في سلوكيات العاملين من خلال تطبيق اساليب العقاب والوعيد والتهديد والردع والتخويف وبمعنى اخر يمارس مدخل العمل التاديبي والانضباط  الوظيفي الذي يتمثل في فرض جزاءات مادية او معنوية مثل الخصم من الراتب وقطع العلاوة لمدة معينة و الحرمان من الترفية او الترفيع  </a:t>
            </a:r>
            <a:endParaRPr lang="en-US" sz="2000" dirty="0"/>
          </a:p>
        </p:txBody>
      </p:sp>
      <p:sp>
        <p:nvSpPr>
          <p:cNvPr id="2" name="Title 1"/>
          <p:cNvSpPr>
            <a:spLocks noGrp="1"/>
          </p:cNvSpPr>
          <p:nvPr>
            <p:ph type="title"/>
          </p:nvPr>
        </p:nvSpPr>
        <p:spPr>
          <a:xfrm>
            <a:off x="381000" y="304800"/>
            <a:ext cx="8229600" cy="990600"/>
          </a:xfrm>
        </p:spPr>
        <p:txBody>
          <a:bodyPr>
            <a:normAutofit/>
          </a:bodyPr>
          <a:lstStyle/>
          <a:p>
            <a:endParaRPr lang="en-US" dirty="0"/>
          </a:p>
        </p:txBody>
      </p:sp>
    </p:spTree>
    <p:extLst>
      <p:ext uri="{BB962C8B-B14F-4D97-AF65-F5344CB8AC3E}">
        <p14:creationId xmlns:p14="http://schemas.microsoft.com/office/powerpoint/2010/main" xmlns="" val="850105448"/>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304800"/>
            <a:ext cx="8229600" cy="5867400"/>
          </a:xfrm>
        </p:spPr>
        <p:txBody>
          <a:bodyPr>
            <a:normAutofit/>
          </a:bodyPr>
          <a:lstStyle/>
          <a:p>
            <a:pPr marL="0" indent="0" algn="r" rtl="1">
              <a:buNone/>
            </a:pPr>
            <a:r>
              <a:rPr lang="ar-IQ" sz="2800" b="1" dirty="0" smtClean="0">
                <a:solidFill>
                  <a:schemeClr val="accent1">
                    <a:lumMod val="50000"/>
                  </a:schemeClr>
                </a:solidFill>
              </a:rPr>
              <a:t>3-الحوافز وفقا للهدف تجزا الى حوافز هادفة للبقاء على الاداء العادي وحوافز هادفة لتحقيق الاداء العالي وكما يلي </a:t>
            </a:r>
          </a:p>
          <a:p>
            <a:pPr marL="0" indent="0" algn="r" rtl="1">
              <a:buNone/>
            </a:pPr>
            <a:endParaRPr lang="ar-IQ" sz="2800" b="1" dirty="0">
              <a:solidFill>
                <a:schemeClr val="accent1">
                  <a:lumMod val="50000"/>
                </a:schemeClr>
              </a:solidFill>
            </a:endParaRPr>
          </a:p>
          <a:p>
            <a:pPr marL="0" indent="0" algn="r" rtl="1">
              <a:buNone/>
            </a:pPr>
            <a:endParaRPr lang="ar-IQ" sz="2800" b="1" dirty="0" smtClean="0">
              <a:solidFill>
                <a:schemeClr val="accent1">
                  <a:lumMod val="50000"/>
                </a:schemeClr>
              </a:solidFill>
            </a:endParaRPr>
          </a:p>
          <a:p>
            <a:pPr algn="r" rtl="1">
              <a:buFont typeface="Wingdings" pitchFamily="2" charset="2"/>
              <a:buChar char="v"/>
            </a:pPr>
            <a:r>
              <a:rPr lang="ar-IQ" sz="2000" dirty="0" smtClean="0"/>
              <a:t>حوافز الاستمرار على الاداء العادي  وهي الحوافز التي يستخدمها المدراء لرفع مستويات الاداء المتواضع الذي يؤديه بعض العاملين العاديين ولذلك تستخدم مثل هذه الحوافز كي لا يصل الامر بالعاملين الهبوط بمستوى ادائهم الى الحد غير المقبول من قبل الادارة </a:t>
            </a:r>
          </a:p>
          <a:p>
            <a:pPr marL="0" indent="0" algn="r" rtl="1">
              <a:buNone/>
            </a:pPr>
            <a:endParaRPr lang="ar-IQ" sz="2000" dirty="0"/>
          </a:p>
          <a:p>
            <a:pPr algn="r" rtl="1">
              <a:buFont typeface="Wingdings" pitchFamily="2" charset="2"/>
              <a:buChar char="v"/>
            </a:pPr>
            <a:r>
              <a:rPr lang="ar-IQ" sz="2000" dirty="0" smtClean="0"/>
              <a:t>حوافز تحقيق الاداء العالي  وهي الحوافز التي تهدف الى تحقيق مستوى متميز من الاداء الذي لايتوقع من العاملين انجازه بحيث يبتكروا ويبدعوا ويضيفوا شيئا الكثير من العاملين المعروفين بصناع المعرفة ورؤوس الاموال الفكرية </a:t>
            </a:r>
          </a:p>
          <a:p>
            <a:pPr marL="0" indent="0" algn="r" rtl="1">
              <a:buNone/>
            </a:pPr>
            <a:endParaRPr lang="ar-IQ" sz="2000" dirty="0"/>
          </a:p>
        </p:txBody>
      </p:sp>
      <p:sp>
        <p:nvSpPr>
          <p:cNvPr id="2" name="Title 1"/>
          <p:cNvSpPr>
            <a:spLocks noGrp="1"/>
          </p:cNvSpPr>
          <p:nvPr>
            <p:ph type="title"/>
          </p:nvPr>
        </p:nvSpPr>
        <p:spPr/>
        <p:txBody>
          <a:bodyPr/>
          <a:lstStyle/>
          <a:p>
            <a:endParaRPr lang="en-US"/>
          </a:p>
        </p:txBody>
      </p:sp>
    </p:spTree>
    <p:extLst>
      <p:ext uri="{BB962C8B-B14F-4D97-AF65-F5344CB8AC3E}">
        <p14:creationId xmlns:p14="http://schemas.microsoft.com/office/powerpoint/2010/main" xmlns="" val="4111758780"/>
      </p:ext>
    </p:extLst>
  </p:cSld>
  <p:clrMapOvr>
    <a:masterClrMapping/>
  </p:clrMapOvr>
  <mc:AlternateContent xmlns:mc="http://schemas.openxmlformats.org/markup-compatibility/2006">
    <mc:Choice xmlns:p14="http://schemas.microsoft.com/office/powerpoint/2010/main" xmlns="" Requires="p14">
      <p:transition spd="slow" p14:dur="3400">
        <p14:revea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pPr marL="0" indent="0" algn="r">
              <a:buNone/>
            </a:pPr>
            <a:r>
              <a:rPr lang="ar-IQ" sz="2800" dirty="0" smtClean="0"/>
              <a:t>تعد نظرية محتوى الدافيعية هي الاكثر شيوعا في علم الادارة والتي اعدت من قبل عالم النفس ابراهام ماسلو 1908-1970  وسميت نظرية هرامية الحاجات وانتشرت لاول مرة في عام 1943 وبعدها طورت بشكل اعمق عام 1954 في كتاب الموسوم الدافعية والشخصية اذ تؤكد بان الفرد يحفز من خلال حاجات متعددة توجد بصيغة نظام متدرج ويتصرف بسبب وجود قوة داخلية تدفعه للسلوك نحو اشباعها التي تجعله ان يحس بالراحة والابتعاد عن الالم او الاذى الجسدي والنفسي الناجم عن الحرمان والنقص ولقد رتب حاجات الفرد بحسب اهميتها في دفعه للعمل بغية اشباعها فاعطى لاشباع المستوى الادنى الاولوية والاهمية قبل غيرها كونها تتحكم بسلوكه اكثر من غيرها واذا ما اشبعت هذه الحاجات يتوجه الاهتمام نحو اشباع المستوى الاخر لها </a:t>
            </a:r>
            <a:endParaRPr lang="en-US" sz="2800" dirty="0"/>
          </a:p>
        </p:txBody>
      </p:sp>
      <p:sp>
        <p:nvSpPr>
          <p:cNvPr id="2" name="Title 1"/>
          <p:cNvSpPr>
            <a:spLocks noGrp="1"/>
          </p:cNvSpPr>
          <p:nvPr>
            <p:ph type="title"/>
          </p:nvPr>
        </p:nvSpPr>
        <p:spPr/>
        <p:txBody>
          <a:bodyPr>
            <a:normAutofit/>
          </a:bodyPr>
          <a:lstStyle/>
          <a:p>
            <a:pPr algn="r"/>
            <a:r>
              <a:rPr lang="ar-IQ" sz="3600" dirty="0" smtClean="0">
                <a:solidFill>
                  <a:schemeClr val="accent1">
                    <a:lumMod val="50000"/>
                  </a:schemeClr>
                </a:solidFill>
              </a:rPr>
              <a:t>نظرية هرمية الحاجات ابراهام ماسلو </a:t>
            </a:r>
            <a:endParaRPr lang="en-US" sz="3600" dirty="0">
              <a:solidFill>
                <a:schemeClr val="accent1">
                  <a:lumMod val="50000"/>
                </a:schemeClr>
              </a:solidFill>
            </a:endParaRPr>
          </a:p>
        </p:txBody>
      </p:sp>
    </p:spTree>
    <p:extLst>
      <p:ext uri="{BB962C8B-B14F-4D97-AF65-F5344CB8AC3E}">
        <p14:creationId xmlns:p14="http://schemas.microsoft.com/office/powerpoint/2010/main" xmlns="" val="2875268057"/>
      </p:ext>
    </p:extLst>
  </p:cSld>
  <p:clrMapOvr>
    <a:masterClrMapping/>
  </p:clrMapOvr>
  <mc:AlternateContent xmlns:mc="http://schemas.openxmlformats.org/markup-compatibility/2006">
    <mc:Choice xmlns:p14="http://schemas.microsoft.com/office/powerpoint/2010/main" xmlns="" Requires="p14">
      <p:transition spd="slow" p14:dur="800">
        <p:circle/>
      </p:transition>
    </mc:Choice>
    <mc:Fallback>
      <p:transition spd="slow">
        <p:circl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1128</TotalTime>
  <Words>1094</Words>
  <Application>Microsoft Office PowerPoint</Application>
  <PresentationFormat>On-screen Show (4:3)</PresentationFormat>
  <Paragraphs>111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Concourse</vt:lpstr>
      <vt:lpstr>مبادئ ادارة الاعمال  </vt:lpstr>
      <vt:lpstr>مجالات المدرء لتحديد مفهوم الدافعيه للعمل في المنظمات </vt:lpstr>
      <vt:lpstr>ماهي العلاقه التفاعليه بين الحاجات والدوافع </vt:lpstr>
      <vt:lpstr>Slide 4</vt:lpstr>
      <vt:lpstr>انواع التدعيمات التي يستخدمها المدراء في الحفز الخارجي للعاملين</vt:lpstr>
      <vt:lpstr>تصنيف اساليب تحفيز العاملين طبقا لمنظومه الحوافز المستخدمه في المنظمه على اساس نوعها واثرها وهدفها كما ياتي  </vt:lpstr>
      <vt:lpstr>Slide 7</vt:lpstr>
      <vt:lpstr>Slide 8</vt:lpstr>
      <vt:lpstr>نظرية هرمية الحاجات ابراهام ماسلو </vt:lpstr>
      <vt:lpstr>Slide 10</vt:lpstr>
      <vt:lpstr>تقوم نظرية ابراهام ماسلو للحاجات الانسانبة على افتراضيات عدة وهي </vt:lpstr>
      <vt:lpstr>نظرية التوقع فكترفروم </vt:lpstr>
      <vt:lpstr>نظرية التوقع فروم</vt:lpstr>
      <vt:lpstr>المواقف الخمسة للنظرية التوقع فكتر فروم </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Muhammad talal</dc:creator>
  <cp:lastModifiedBy>DELL</cp:lastModifiedBy>
  <cp:revision>53</cp:revision>
  <dcterms:created xsi:type="dcterms:W3CDTF">2019-03-22T18:32:53Z</dcterms:created>
  <dcterms:modified xsi:type="dcterms:W3CDTF">2019-05-20T23:45:05Z</dcterms:modified>
</cp:coreProperties>
</file>