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9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C31DF-505C-4E52-97A4-2F3FEE249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379" y="750370"/>
            <a:ext cx="9597609" cy="2509213"/>
          </a:xfrm>
        </p:spPr>
        <p:txBody>
          <a:bodyPr/>
          <a:lstStyle/>
          <a:p>
            <a:r>
              <a:rPr lang="en-US" b="1" dirty="0"/>
              <a:t>Reading in banking &amp; Finance</a:t>
            </a:r>
            <a:br>
              <a:rPr lang="ar-IQ" b="1" dirty="0"/>
            </a:br>
            <a:r>
              <a:rPr lang="ar-IQ" b="1" dirty="0"/>
              <a:t>)</a:t>
            </a:r>
            <a:r>
              <a:rPr lang="en-US" b="1" dirty="0"/>
              <a:t>Types of Banks</a:t>
            </a:r>
            <a:r>
              <a:rPr lang="ar-IQ" b="1" dirty="0"/>
              <a:t>(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E2290-AE7A-4D97-9872-51B506833E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506681"/>
            <a:ext cx="8689976" cy="3195960"/>
          </a:xfrm>
        </p:spPr>
        <p:txBody>
          <a:bodyPr>
            <a:normAutofit/>
          </a:bodyPr>
          <a:lstStyle/>
          <a:p>
            <a:pPr algn="r"/>
            <a:r>
              <a:rPr lang="ar-IQ" b="1" dirty="0">
                <a:solidFill>
                  <a:schemeClr val="tx1"/>
                </a:solidFill>
              </a:rPr>
              <a:t>الجامعة المستنصرية / كلية الادارة والاقتصاد </a:t>
            </a:r>
          </a:p>
          <a:p>
            <a:pPr algn="r"/>
            <a:r>
              <a:rPr lang="ar-IQ" b="1" dirty="0">
                <a:solidFill>
                  <a:schemeClr val="tx1"/>
                </a:solidFill>
              </a:rPr>
              <a:t>قسم العلوم المالية والمصرفية </a:t>
            </a:r>
          </a:p>
          <a:p>
            <a:pPr algn="r"/>
            <a:r>
              <a:rPr lang="ar-IQ" b="1" dirty="0">
                <a:solidFill>
                  <a:schemeClr val="tx1"/>
                </a:solidFill>
              </a:rPr>
              <a:t>/ المرحلة الاولى / ك 2 م 9</a:t>
            </a:r>
          </a:p>
          <a:p>
            <a:pPr algn="r"/>
            <a:r>
              <a:rPr lang="ar-IQ" b="1" dirty="0">
                <a:solidFill>
                  <a:schemeClr val="tx1"/>
                </a:solidFill>
              </a:rPr>
              <a:t>مدرس المادة : م . م اسراء شنان ثابت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3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9C90B-3C7A-46CB-9197-B784DF449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Types of Banks </a:t>
            </a:r>
            <a:r>
              <a:rPr lang="ar-IQ" sz="4000" b="1" dirty="0"/>
              <a:t>أنواع البنوك</a:t>
            </a:r>
            <a:r>
              <a:rPr lang="en-US" sz="4000" b="1" dirty="0"/>
              <a:t>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92D18-CEDB-46CE-8354-675A962994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45724" y="2367092"/>
            <a:ext cx="10531876" cy="342410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600" b="1" dirty="0"/>
              <a:t>1- commercial and retail Banking  </a:t>
            </a:r>
            <a:r>
              <a:rPr lang="ar-IQ" sz="3600" b="1" dirty="0"/>
              <a:t> الصيرفة التجارية والتجزئة</a:t>
            </a:r>
            <a:r>
              <a:rPr lang="en-US" sz="3600" b="1" dirty="0"/>
              <a:t> </a:t>
            </a:r>
          </a:p>
          <a:p>
            <a:pPr marL="0" indent="0">
              <a:buNone/>
            </a:pPr>
            <a:r>
              <a:rPr lang="en-US" sz="3600" b="1" dirty="0"/>
              <a:t>2- investment Banking </a:t>
            </a:r>
            <a:r>
              <a:rPr lang="ar-IQ" sz="3600" b="1" dirty="0"/>
              <a:t> بنك الاستثمار</a:t>
            </a: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3-central Banking</a:t>
            </a:r>
            <a:r>
              <a:rPr lang="ar-IQ" sz="3600" b="1" dirty="0"/>
              <a:t> البنك المركزي</a:t>
            </a: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4- Islamic Banking </a:t>
            </a:r>
            <a:r>
              <a:rPr lang="ar-IQ" sz="3600" b="1" dirty="0"/>
              <a:t>الصيرفة الاسلاميه</a:t>
            </a:r>
            <a:endParaRPr lang="en-US" sz="3600" b="1" dirty="0"/>
          </a:p>
          <a:p>
            <a:pPr marL="0" indent="0">
              <a:buNone/>
            </a:pPr>
            <a:r>
              <a:rPr lang="en-US" sz="3600" b="1" dirty="0"/>
              <a:t>5- specialized Banking</a:t>
            </a:r>
            <a:r>
              <a:rPr lang="ar-IQ" sz="3600" b="1" dirty="0"/>
              <a:t>الصيرفة المتخصصة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27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22BA6-BA60-42A3-9067-F9974E3B9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68712"/>
            <a:ext cx="10364451" cy="2098380"/>
          </a:xfrm>
        </p:spPr>
        <p:txBody>
          <a:bodyPr>
            <a:normAutofit/>
          </a:bodyPr>
          <a:lstStyle/>
          <a:p>
            <a:r>
              <a:rPr lang="en-US" b="1" dirty="0"/>
              <a:t>1- commercial and retail Banking</a:t>
            </a:r>
            <a:r>
              <a:rPr lang="ar-IQ" b="1" dirty="0"/>
              <a:t>المصرفية التجارية: والتجزئة</a:t>
            </a:r>
            <a:br>
              <a:rPr lang="ar-IQ" b="1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BBFF8-D400-4DC6-8FAD-79252CDDD3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9495" y="1843309"/>
            <a:ext cx="11523216" cy="36786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When people have more money than they need to spend, they may choose to save it.</a:t>
            </a:r>
            <a:r>
              <a:rPr lang="ar-IQ" sz="2800" b="1" dirty="0"/>
              <a:t> عندما يكون الناس لديهم اموال اكثرمما يحتاجونه للانفاق ، فانهم قد يختارون حفظه</a:t>
            </a:r>
          </a:p>
          <a:p>
            <a:pPr marL="0" indent="0">
              <a:buNone/>
            </a:pPr>
            <a:r>
              <a:rPr lang="en-US" sz="2800" b="1" dirty="0"/>
              <a:t> They deposits it in a bank account, at a commercial or retail bank,</a:t>
            </a:r>
            <a:r>
              <a:rPr lang="ar-IQ" sz="2800" b="1" dirty="0"/>
              <a:t> انها(الاموال الفائضة ) تودع في حساب مصرفي ، في بنك تجاري أو التجزئة</a:t>
            </a:r>
            <a:r>
              <a:rPr lang="en-US" sz="2800" b="1" dirty="0"/>
              <a:t> </a:t>
            </a:r>
            <a:endParaRPr lang="ar-IQ" sz="2800" b="1" dirty="0"/>
          </a:p>
          <a:p>
            <a:pPr marL="0" indent="0">
              <a:buNone/>
            </a:pPr>
            <a:r>
              <a:rPr lang="en-US" sz="2800" b="1" dirty="0"/>
              <a:t>and the bank generally pays interest to the depositors.</a:t>
            </a:r>
            <a:r>
              <a:rPr lang="ar-IQ" sz="2800" b="1" dirty="0"/>
              <a:t> والبنك عموما يدفع الفائدة للمودعين</a:t>
            </a:r>
          </a:p>
          <a:p>
            <a:pPr marL="0" indent="0">
              <a:buNone/>
            </a:pPr>
            <a:endParaRPr lang="ar-IQ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75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F75D6-BEC1-4073-815F-887051C46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2144"/>
            <a:ext cx="10364451" cy="1793289"/>
          </a:xfrm>
        </p:spPr>
        <p:txBody>
          <a:bodyPr>
            <a:normAutofit/>
          </a:bodyPr>
          <a:lstStyle/>
          <a:p>
            <a:r>
              <a:rPr lang="en-US" sz="4400" b="1" dirty="0"/>
              <a:t>2- investment Banking</a:t>
            </a:r>
            <a:r>
              <a:rPr lang="ar-IQ" sz="4400" b="1" dirty="0"/>
              <a:t>الاستثمار المصرفي</a:t>
            </a:r>
            <a:br>
              <a:rPr lang="ar-IQ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020F9-69AE-4680-8198-09E6DF4C194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4905" y="1606858"/>
            <a:ext cx="10762695" cy="41843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/>
              <a:t>This type of banks helps companies and governments </a:t>
            </a:r>
            <a:endParaRPr lang="ar-IQ" sz="3200" b="1" dirty="0"/>
          </a:p>
          <a:p>
            <a:pPr marL="0" indent="0">
              <a:buNone/>
            </a:pPr>
            <a:r>
              <a:rPr lang="en-US" sz="3200" b="1" dirty="0"/>
              <a:t>raise capital</a:t>
            </a:r>
            <a:r>
              <a:rPr lang="ar-IQ" sz="3200" b="1" dirty="0"/>
              <a:t>هذا النوع من البنوك يساعد الشركات والحكومات علي زيادة راس المال </a:t>
            </a:r>
          </a:p>
          <a:p>
            <a:pPr marL="0" indent="0">
              <a:buNone/>
            </a:pPr>
            <a:r>
              <a:rPr lang="en-US" sz="3200" b="1" dirty="0"/>
              <a:t> by issuing </a:t>
            </a:r>
            <a:r>
              <a:rPr lang="ar-IQ" sz="3200" b="1" dirty="0"/>
              <a:t>عن طريق إصدار </a:t>
            </a:r>
            <a:r>
              <a:rPr lang="en-US" sz="3200" b="1" dirty="0"/>
              <a:t>securities</a:t>
            </a:r>
            <a:r>
              <a:rPr lang="ar-IQ" sz="3200" b="1" dirty="0"/>
              <a:t> أوراق مالية </a:t>
            </a:r>
            <a:r>
              <a:rPr lang="en-US" sz="3200" b="1" dirty="0"/>
              <a:t> such as</a:t>
            </a:r>
            <a:r>
              <a:rPr lang="ar-IQ" sz="3200" b="1" dirty="0"/>
              <a:t> مثل </a:t>
            </a:r>
            <a:r>
              <a:rPr lang="en-US" sz="3200" b="1" dirty="0"/>
              <a:t> stocks</a:t>
            </a:r>
            <a:r>
              <a:rPr lang="ar-IQ" sz="3200" b="1" dirty="0"/>
              <a:t> الأسهم </a:t>
            </a:r>
            <a:r>
              <a:rPr lang="en-US" sz="3200" b="1" dirty="0"/>
              <a:t> and bonds</a:t>
            </a:r>
            <a:r>
              <a:rPr lang="ar-IQ" sz="3200" b="1" dirty="0"/>
              <a:t> والسندات </a:t>
            </a:r>
            <a:r>
              <a:rPr lang="en-US" sz="3200" b="1" dirty="0"/>
              <a:t>-</a:t>
            </a:r>
            <a:endParaRPr lang="ar-IQ" sz="3200" b="1" dirty="0"/>
          </a:p>
          <a:p>
            <a:pPr marL="0" indent="0">
              <a:buNone/>
            </a:pPr>
            <a:r>
              <a:rPr lang="en-US" sz="3200" b="1" dirty="0"/>
              <a:t> that the investment bank </a:t>
            </a:r>
            <a:r>
              <a:rPr lang="ar-IQ" sz="3200" b="1" dirty="0"/>
              <a:t>ان البنك الاستثماري </a:t>
            </a:r>
            <a:r>
              <a:rPr lang="en-US" sz="3200" b="1" dirty="0"/>
              <a:t>offer them for sale</a:t>
            </a:r>
            <a:r>
              <a:rPr lang="ar-IQ" sz="3200" b="1" dirty="0"/>
              <a:t>  عرضها للبيع</a:t>
            </a:r>
          </a:p>
          <a:p>
            <a:pPr marL="0" indent="0">
              <a:buNone/>
            </a:pPr>
            <a:r>
              <a:rPr lang="en-US" dirty="0"/>
              <a:t>.</a:t>
            </a:r>
            <a:endParaRPr lang="ar-IQ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341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9D7B5-FE2C-4E62-87A8-5373E452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3-Central Bank</a:t>
            </a:r>
            <a:r>
              <a:rPr lang="ar-IQ" sz="4000" b="1" dirty="0"/>
              <a:t> البنك المركزي</a:t>
            </a:r>
            <a:br>
              <a:rPr lang="ar-IQ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FFBC1-F330-49D1-849C-B2B9CB34A01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0020" y="1526146"/>
            <a:ext cx="11025440" cy="436862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7400" b="1" dirty="0"/>
              <a:t>Which is</a:t>
            </a:r>
            <a:r>
              <a:rPr lang="ar-IQ" sz="7400" b="1" dirty="0"/>
              <a:t> هي التي </a:t>
            </a:r>
            <a:r>
              <a:rPr lang="en-US" sz="7400" b="1" dirty="0"/>
              <a:t> regulate </a:t>
            </a:r>
            <a:r>
              <a:rPr lang="ar-IQ" sz="7400" b="1" dirty="0"/>
              <a:t>تنظم </a:t>
            </a:r>
            <a:r>
              <a:rPr lang="en-US" sz="7400" b="1" dirty="0"/>
              <a:t>and supervise</a:t>
            </a:r>
            <a:r>
              <a:rPr lang="ar-IQ" sz="7400" b="1" dirty="0"/>
              <a:t> وتشرف </a:t>
            </a:r>
            <a:r>
              <a:rPr lang="en-US" sz="7400" b="1" dirty="0"/>
              <a:t> all banks</a:t>
            </a:r>
            <a:r>
              <a:rPr lang="ar-IQ" sz="7400" b="1" dirty="0"/>
              <a:t> على كل البنوك </a:t>
            </a:r>
            <a:r>
              <a:rPr lang="en-US" sz="7400" b="1" dirty="0"/>
              <a:t> also </a:t>
            </a:r>
            <a:r>
              <a:rPr lang="ar-IQ" sz="7400" b="1" dirty="0"/>
              <a:t>ايضاً </a:t>
            </a:r>
            <a:r>
              <a:rPr lang="en-US" sz="7400" b="1" dirty="0"/>
              <a:t>, provides </a:t>
            </a:r>
            <a:r>
              <a:rPr lang="ar-IQ" sz="7400" b="1" dirty="0"/>
              <a:t> توفر </a:t>
            </a:r>
            <a:r>
              <a:rPr lang="en-US" sz="7400" b="1" dirty="0"/>
              <a:t>financial services </a:t>
            </a:r>
            <a:r>
              <a:rPr lang="ar-IQ" sz="7400" b="1" dirty="0"/>
              <a:t>الخدمات المالية </a:t>
            </a:r>
            <a:r>
              <a:rPr lang="en-US" sz="7400" b="1" dirty="0"/>
              <a:t>to the government</a:t>
            </a:r>
            <a:r>
              <a:rPr lang="ar-IQ" sz="7400" b="1" dirty="0"/>
              <a:t>.</a:t>
            </a:r>
          </a:p>
          <a:p>
            <a:pPr marL="0" indent="0">
              <a:buNone/>
            </a:pPr>
            <a:r>
              <a:rPr lang="en-US" sz="7400" b="1" dirty="0"/>
              <a:t>the central bank</a:t>
            </a:r>
            <a:r>
              <a:rPr lang="ar-IQ" sz="7400" b="1" dirty="0"/>
              <a:t> البنك المركزي </a:t>
            </a:r>
            <a:r>
              <a:rPr lang="en-US" sz="7400" b="1" dirty="0"/>
              <a:t> supervises </a:t>
            </a:r>
            <a:r>
              <a:rPr lang="ar-IQ" sz="7400" b="1" dirty="0"/>
              <a:t>يشرف على </a:t>
            </a:r>
            <a:r>
              <a:rPr lang="en-US" sz="7400" b="1" dirty="0"/>
              <a:t>and regulates</a:t>
            </a:r>
            <a:r>
              <a:rPr lang="ar-IQ" sz="7400" b="1" dirty="0"/>
              <a:t>ينظم </a:t>
            </a:r>
            <a:r>
              <a:rPr lang="en-US" sz="7400" b="1" dirty="0"/>
              <a:t>the whole financial sector</a:t>
            </a:r>
            <a:r>
              <a:rPr lang="ar-IQ" sz="7400" b="1" dirty="0"/>
              <a:t>القطاع المالي كله. </a:t>
            </a:r>
            <a:endParaRPr lang="en-US" sz="7400" b="1" dirty="0"/>
          </a:p>
          <a:p>
            <a:pPr marL="0" indent="0">
              <a:buNone/>
            </a:pPr>
            <a:r>
              <a:rPr lang="en-US" sz="7400" b="1" dirty="0"/>
              <a:t>collects financial data </a:t>
            </a:r>
            <a:r>
              <a:rPr lang="ar-IQ" sz="7400" b="1" dirty="0"/>
              <a:t> جمع البيانات المالية </a:t>
            </a:r>
            <a:r>
              <a:rPr lang="en-US" sz="7400" b="1" dirty="0"/>
              <a:t>and publishes statistics, </a:t>
            </a:r>
            <a:r>
              <a:rPr lang="ar-IQ" sz="7400" b="1" dirty="0"/>
              <a:t>تنشر الاحصائيات</a:t>
            </a:r>
            <a:r>
              <a:rPr lang="en-US" sz="7400" b="1" dirty="0"/>
              <a:t> </a:t>
            </a:r>
            <a:r>
              <a:rPr lang="ar-IQ" sz="7400" b="1" dirty="0"/>
              <a:t>و</a:t>
            </a:r>
            <a:r>
              <a:rPr lang="en-US" sz="7400" b="1" dirty="0"/>
              <a:t> and provides</a:t>
            </a:r>
            <a:r>
              <a:rPr lang="ar-IQ" sz="7400" b="1" dirty="0"/>
              <a:t> تزود </a:t>
            </a:r>
            <a:r>
              <a:rPr lang="en-US" sz="7400" b="1" dirty="0"/>
              <a:t>financial information</a:t>
            </a:r>
            <a:r>
              <a:rPr lang="ar-IQ" sz="7400" b="1" dirty="0"/>
              <a:t> المعلومات المالية </a:t>
            </a:r>
            <a:r>
              <a:rPr lang="en-US" sz="7400" b="1" dirty="0"/>
              <a:t> for consumers</a:t>
            </a:r>
            <a:r>
              <a:rPr lang="ar-IQ" sz="7400" b="1" dirty="0"/>
              <a:t>للزبائن </a:t>
            </a:r>
            <a:endParaRPr lang="en-US" sz="7400" b="1" dirty="0"/>
          </a:p>
          <a:p>
            <a:pPr marL="0" indent="0">
              <a:buNone/>
            </a:pPr>
            <a:r>
              <a:rPr lang="en-US" sz="7400" b="1" dirty="0"/>
              <a:t>In most countries, </a:t>
            </a:r>
            <a:r>
              <a:rPr lang="ar-IQ" sz="7400" b="1" dirty="0"/>
              <a:t>معظم البلدان </a:t>
            </a:r>
            <a:r>
              <a:rPr lang="en-US" sz="7400" b="1" dirty="0"/>
              <a:t>the central bank </a:t>
            </a:r>
            <a:r>
              <a:rPr lang="ar-IQ" sz="7400" b="1" dirty="0"/>
              <a:t>البنك المركزي</a:t>
            </a:r>
            <a:r>
              <a:rPr lang="en-US" sz="7400" b="1" dirty="0"/>
              <a:t> prints </a:t>
            </a:r>
            <a:r>
              <a:rPr lang="ar-IQ" sz="7400" b="1" dirty="0"/>
              <a:t>يطبع </a:t>
            </a:r>
            <a:r>
              <a:rPr lang="en-US" sz="7400" b="1" dirty="0"/>
              <a:t>and issues</a:t>
            </a:r>
            <a:r>
              <a:rPr lang="ar-IQ" sz="7400" b="1" dirty="0"/>
              <a:t> ويصدر </a:t>
            </a:r>
            <a:r>
              <a:rPr lang="en-US" sz="7400" b="1" dirty="0"/>
              <a:t> currency </a:t>
            </a:r>
            <a:r>
              <a:rPr lang="ar-IQ" sz="7400" b="1" dirty="0"/>
              <a:t>العملة </a:t>
            </a:r>
            <a:r>
              <a:rPr lang="en-US" sz="7400" b="1" dirty="0"/>
              <a:t>putting</a:t>
            </a:r>
            <a:r>
              <a:rPr lang="ar-IQ" sz="7400" b="1" dirty="0"/>
              <a:t>ويضع  </a:t>
            </a:r>
            <a:r>
              <a:rPr lang="en-US" sz="7400" b="1" dirty="0"/>
              <a:t> banknotes </a:t>
            </a:r>
            <a:r>
              <a:rPr lang="ar-IQ" sz="7400" b="1" dirty="0"/>
              <a:t>ا والاوراق النقدية </a:t>
            </a:r>
            <a:r>
              <a:rPr lang="en-US" sz="7400" b="1" dirty="0"/>
              <a:t>into circulation</a:t>
            </a:r>
            <a:r>
              <a:rPr lang="ar-IQ" sz="7400" b="1" dirty="0"/>
              <a:t>الى التداول. </a:t>
            </a:r>
            <a:r>
              <a:rPr lang="en-US" sz="7400" b="1" dirty="0"/>
              <a:t> It also participates </a:t>
            </a:r>
            <a:r>
              <a:rPr lang="ar-IQ" sz="7400" b="1" dirty="0"/>
              <a:t>ايضاً </a:t>
            </a:r>
            <a:r>
              <a:rPr lang="en-US" sz="7400" b="1" dirty="0"/>
              <a:t> </a:t>
            </a:r>
            <a:r>
              <a:rPr lang="ar-IQ" sz="7400" b="1" dirty="0"/>
              <a:t> ويشارك </a:t>
            </a:r>
            <a:r>
              <a:rPr lang="en-US" sz="7400" b="1" dirty="0"/>
              <a:t>in clearing and settling debt</a:t>
            </a:r>
            <a:r>
              <a:rPr lang="ar-IQ" sz="7400" b="1" dirty="0"/>
              <a:t> مقاصة وتسويه الديون</a:t>
            </a:r>
          </a:p>
          <a:p>
            <a:pPr marL="0" indent="0">
              <a:buNone/>
            </a:pPr>
            <a:r>
              <a:rPr lang="en-US" sz="7400" b="1" dirty="0"/>
              <a:t>among commercial banks</a:t>
            </a:r>
            <a:r>
              <a:rPr lang="ar-IQ" sz="7400" b="1" dirty="0"/>
              <a:t>بين البنوك التجارية</a:t>
            </a:r>
          </a:p>
          <a:p>
            <a:pPr marL="0" indent="0">
              <a:buNone/>
            </a:pPr>
            <a:endParaRPr lang="ar-IQ" sz="7400" b="1" dirty="0"/>
          </a:p>
          <a:p>
            <a:pPr marL="0" indent="0">
              <a:buNone/>
            </a:pPr>
            <a:r>
              <a:rPr lang="ar-IQ" dirty="0"/>
              <a:t> </a:t>
            </a:r>
            <a:r>
              <a:rPr lang="en-US" dirty="0"/>
              <a:t>.</a:t>
            </a:r>
            <a:endParaRPr lang="ar-IQ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644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EA62E-948F-45F8-9983-439BE6E28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4- Islamic Bank </a:t>
            </a:r>
            <a:r>
              <a:rPr lang="ar-IQ" sz="4000" b="1" dirty="0"/>
              <a:t> البنك الإسلامي</a:t>
            </a:r>
            <a:br>
              <a:rPr lang="ar-IQ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D7D9D-6CCC-413E-8C62-E2BB5F4540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781165"/>
            <a:ext cx="10363826" cy="3424107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Which it works according to Islamic law </a:t>
            </a:r>
            <a:r>
              <a:rPr lang="ar-IQ" sz="3600" b="1" dirty="0"/>
              <a:t>الذي يعمل وفقا للشريعة الاسلاميه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859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B086-0A03-4220-8BA7-FB01D650C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453" y="618517"/>
            <a:ext cx="11020774" cy="1596177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5- Specialized Banks </a:t>
            </a:r>
            <a:r>
              <a:rPr lang="ar-IQ" sz="4400" b="1" dirty="0"/>
              <a:t>البنوك المتخصصة </a:t>
            </a:r>
            <a:br>
              <a:rPr lang="en-US" sz="4400" b="1" dirty="0"/>
            </a:br>
            <a:r>
              <a:rPr lang="en-US" sz="4400" b="1" dirty="0"/>
              <a:t> Such as </a:t>
            </a:r>
            <a:r>
              <a:rPr lang="ar-IQ" sz="4400" b="1" dirty="0"/>
              <a:t>مثل </a:t>
            </a:r>
            <a:r>
              <a:rPr lang="en-US" sz="4400" b="1" dirty="0"/>
              <a:t>: 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E2C25-119E-48F7-8B24-E182407F112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sz="4000" b="1" dirty="0"/>
              <a:t>Agricultural bank </a:t>
            </a:r>
            <a:r>
              <a:rPr lang="ar-IQ" sz="4000" b="1" dirty="0"/>
              <a:t>المصرف الزراعي</a:t>
            </a:r>
            <a:endParaRPr lang="en-US" sz="4000" b="1" dirty="0"/>
          </a:p>
          <a:p>
            <a:pPr>
              <a:buFont typeface="Wingdings" pitchFamily="2" charset="2"/>
              <a:buChar char="Ø"/>
            </a:pPr>
            <a:r>
              <a:rPr lang="en-US" sz="4000" b="1" dirty="0"/>
              <a:t>Industrial bank</a:t>
            </a:r>
            <a:r>
              <a:rPr lang="ar-IQ" sz="4000" b="1" dirty="0"/>
              <a:t>البنك الصناعي</a:t>
            </a:r>
            <a:endParaRPr lang="en-US" sz="4000" b="1" dirty="0"/>
          </a:p>
          <a:p>
            <a:pPr>
              <a:buFont typeface="Wingdings" pitchFamily="2" charset="2"/>
              <a:buChar char="Ø"/>
            </a:pPr>
            <a:r>
              <a:rPr lang="en-US" sz="4000" b="1" dirty="0"/>
              <a:t> Real estate Bank</a:t>
            </a:r>
            <a:r>
              <a:rPr lang="ar-IQ" sz="4000" b="1" dirty="0"/>
              <a:t>البنك العقاري</a:t>
            </a:r>
            <a:r>
              <a:rPr lang="en-US" sz="4000" b="1" dirty="0"/>
              <a:t> </a:t>
            </a:r>
            <a:endParaRPr lang="ar-IQ" sz="4000" b="1" dirty="0"/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671200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59</TotalTime>
  <Words>369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Tw Cen MT</vt:lpstr>
      <vt:lpstr>Wingdings</vt:lpstr>
      <vt:lpstr>Droplet</vt:lpstr>
      <vt:lpstr>Reading in banking &amp; Finance )Types of Banks(</vt:lpstr>
      <vt:lpstr>Types of Banks أنواع البنوك: </vt:lpstr>
      <vt:lpstr>1- commercial and retail Bankingالمصرفية التجارية: والتجزئة  </vt:lpstr>
      <vt:lpstr>2- investment Bankingالاستثمار المصرفي  </vt:lpstr>
      <vt:lpstr>3-Central Bank البنك المركزي  </vt:lpstr>
      <vt:lpstr>4- Islamic Bank  البنك الإسلامي  </vt:lpstr>
      <vt:lpstr>5- Specialized Banks البنوك المتخصصة   Such as مثل 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17</cp:revision>
  <dcterms:created xsi:type="dcterms:W3CDTF">2019-04-27T14:17:12Z</dcterms:created>
  <dcterms:modified xsi:type="dcterms:W3CDTF">2019-04-27T15:22:46Z</dcterms:modified>
</cp:coreProperties>
</file>