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71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CAE76-5DA0-448E-8B04-C29B7F266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932" y="1043189"/>
            <a:ext cx="9636058" cy="2509213"/>
          </a:xfrm>
        </p:spPr>
        <p:txBody>
          <a:bodyPr/>
          <a:lstStyle/>
          <a:p>
            <a:r>
              <a:rPr lang="en-US" b="1" dirty="0"/>
              <a:t>Reading in banking &amp; Finance</a:t>
            </a:r>
            <a:br>
              <a:rPr lang="en-US" b="1" dirty="0"/>
            </a:br>
            <a:r>
              <a:rPr lang="ar-IQ" b="1" dirty="0"/>
              <a:t>)</a:t>
            </a:r>
            <a:r>
              <a:rPr lang="en-US" b="1" dirty="0"/>
              <a:t>Financial ratios</a:t>
            </a:r>
            <a:r>
              <a:rPr lang="ar-IQ" b="1" dirty="0"/>
              <a:t>(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DBB8CA-7FD0-45A4-8431-008DC85FA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9932" y="3963473"/>
            <a:ext cx="10354614" cy="2012324"/>
          </a:xfrm>
        </p:spPr>
        <p:txBody>
          <a:bodyPr>
            <a:normAutofit lnSpcReduction="10000"/>
          </a:bodyPr>
          <a:lstStyle/>
          <a:p>
            <a:pPr algn="r"/>
            <a:r>
              <a:rPr lang="ar-IQ" b="1" dirty="0">
                <a:solidFill>
                  <a:schemeClr val="tx1"/>
                </a:solidFill>
              </a:rPr>
              <a:t>الجامعة المستنصرية / كلية الادارة والاقتصاد </a:t>
            </a:r>
          </a:p>
          <a:p>
            <a:pPr algn="r"/>
            <a:r>
              <a:rPr lang="ar-IQ" b="1" dirty="0">
                <a:solidFill>
                  <a:schemeClr val="tx1"/>
                </a:solidFill>
              </a:rPr>
              <a:t>قسم العلوم المالية والمصرفية </a:t>
            </a:r>
          </a:p>
          <a:p>
            <a:pPr algn="r"/>
            <a:r>
              <a:rPr lang="ar-IQ" b="1" dirty="0">
                <a:solidFill>
                  <a:schemeClr val="tx1"/>
                </a:solidFill>
              </a:rPr>
              <a:t>/ المرحلة الاولى / ك 2 م 8 </a:t>
            </a:r>
          </a:p>
          <a:p>
            <a:pPr algn="r"/>
            <a:r>
              <a:rPr lang="ar-IQ" b="1" dirty="0">
                <a:solidFill>
                  <a:schemeClr val="tx1"/>
                </a:solidFill>
              </a:rPr>
              <a:t>مدرس المادة : م . م اسراء شنان ثابت </a:t>
            </a:r>
          </a:p>
          <a:p>
            <a:pPr algn="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710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5FE00-9749-4AA5-8E0D-5724F8E3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501" y="167757"/>
            <a:ext cx="10364451" cy="1596177"/>
          </a:xfrm>
        </p:spPr>
        <p:txBody>
          <a:bodyPr/>
          <a:lstStyle/>
          <a:p>
            <a:pPr algn="l"/>
            <a:r>
              <a:rPr lang="en-US" b="1" u="sng" dirty="0"/>
              <a:t>Financial ratios </a:t>
            </a:r>
            <a:r>
              <a:rPr lang="ar-SA" b="1" u="sng" dirty="0"/>
              <a:t>النسب </a:t>
            </a:r>
            <a:r>
              <a:rPr lang="ar-IQ" b="1" u="sng" dirty="0"/>
              <a:t>ال</a:t>
            </a:r>
            <a:r>
              <a:rPr lang="ar-SA" b="1" u="sng" dirty="0"/>
              <a:t>ماليه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CE0E-FEA4-487A-9DD7-4EEA204C5D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9595" y="1145219"/>
            <a:ext cx="11638625" cy="4616389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financial ratios </a:t>
            </a:r>
            <a:r>
              <a:rPr lang="ar-IQ" sz="2800" b="1" u="sng" dirty="0"/>
              <a:t> </a:t>
            </a:r>
            <a:r>
              <a:rPr lang="ar-SA" sz="2800" b="1" u="sng" dirty="0"/>
              <a:t>النسب</a:t>
            </a:r>
            <a:r>
              <a:rPr lang="ar-IQ" sz="2800" b="1" u="sng" dirty="0"/>
              <a:t> المالية </a:t>
            </a:r>
            <a:r>
              <a:rPr lang="en-US" sz="2800" b="1" u="sng" dirty="0"/>
              <a:t> : -  </a:t>
            </a:r>
            <a:r>
              <a:rPr lang="en-US" sz="2800" b="1" dirty="0"/>
              <a:t>express</a:t>
            </a:r>
            <a:r>
              <a:rPr lang="ar-IQ" sz="2800" b="1" dirty="0"/>
              <a:t> تعبر عن </a:t>
            </a:r>
            <a:r>
              <a:rPr lang="en-US" sz="2800" b="1" dirty="0"/>
              <a:t> the relationships </a:t>
            </a:r>
            <a:r>
              <a:rPr lang="ar-SA" sz="2800" b="1" dirty="0"/>
              <a:t>العلاق</a:t>
            </a:r>
            <a:r>
              <a:rPr lang="ar-IQ" sz="2800" b="1" dirty="0"/>
              <a:t>ة</a:t>
            </a:r>
            <a:r>
              <a:rPr lang="en-US" sz="2800" b="1" dirty="0"/>
              <a:t> between </a:t>
            </a:r>
            <a:r>
              <a:rPr lang="ar-SA" sz="2800" b="1" dirty="0"/>
              <a:t>بين</a:t>
            </a:r>
            <a:r>
              <a:rPr lang="en-US" sz="2800" b="1" dirty="0"/>
              <a:t> two </a:t>
            </a:r>
            <a:r>
              <a:rPr lang="ar-SA" sz="2800" b="1" dirty="0"/>
              <a:t>اثنان</a:t>
            </a:r>
            <a:r>
              <a:rPr lang="en-US" sz="2800" b="1" dirty="0"/>
              <a:t> or </a:t>
            </a:r>
            <a:r>
              <a:rPr lang="ar-SA" sz="2800" b="1" dirty="0"/>
              <a:t>أو</a:t>
            </a:r>
            <a:r>
              <a:rPr lang="en-US" sz="2800" b="1" dirty="0"/>
              <a:t> more </a:t>
            </a:r>
            <a:r>
              <a:rPr lang="ar-IQ" sz="2800" b="1" dirty="0"/>
              <a:t> </a:t>
            </a:r>
            <a:r>
              <a:rPr lang="ar-SA" sz="2800" b="1" dirty="0"/>
              <a:t>اكثر</a:t>
            </a:r>
            <a:r>
              <a:rPr lang="en-US" sz="2800" b="1" dirty="0"/>
              <a:t> items </a:t>
            </a:r>
            <a:r>
              <a:rPr lang="ar-IQ" sz="2800" b="1" dirty="0"/>
              <a:t>من </a:t>
            </a:r>
            <a:r>
              <a:rPr lang="ar-SA" sz="2800" b="1" dirty="0"/>
              <a:t>ال</a:t>
            </a:r>
            <a:r>
              <a:rPr lang="ar-IQ" sz="2800" b="1" dirty="0"/>
              <a:t>عناصر </a:t>
            </a:r>
            <a:r>
              <a:rPr lang="en-US" sz="2800" b="1" dirty="0"/>
              <a:t> on</a:t>
            </a:r>
            <a:r>
              <a:rPr lang="ar-IQ" sz="2800" b="1" dirty="0"/>
              <a:t> في </a:t>
            </a:r>
            <a:r>
              <a:rPr lang="en-US" sz="2800" b="1" dirty="0"/>
              <a:t> financial </a:t>
            </a:r>
            <a:r>
              <a:rPr lang="ar-SA" sz="2800" b="1" dirty="0"/>
              <a:t>الماليه</a:t>
            </a:r>
            <a:r>
              <a:rPr lang="en-US" sz="2800" b="1" dirty="0"/>
              <a:t> statements </a:t>
            </a:r>
            <a:r>
              <a:rPr lang="ar-SA" sz="2800" b="1" dirty="0"/>
              <a:t>الكشوفات</a:t>
            </a:r>
            <a:r>
              <a:rPr lang="ar-IQ" sz="2800" b="1" dirty="0"/>
              <a:t> </a:t>
            </a:r>
            <a:r>
              <a:rPr lang="en-US" sz="2800" b="1" dirty="0"/>
              <a:t> . </a:t>
            </a:r>
          </a:p>
          <a:p>
            <a:r>
              <a:rPr lang="en-US" sz="2800" b="1" dirty="0"/>
              <a:t> they</a:t>
            </a:r>
            <a:r>
              <a:rPr lang="ar-IQ" sz="2800" b="1" dirty="0"/>
              <a:t> انها </a:t>
            </a:r>
            <a:r>
              <a:rPr lang="en-US" sz="2800" b="1" dirty="0"/>
              <a:t> allow</a:t>
            </a:r>
            <a:r>
              <a:rPr lang="ar-IQ" sz="2800" b="1" dirty="0"/>
              <a:t> تسمح </a:t>
            </a:r>
            <a:r>
              <a:rPr lang="en-US" sz="2800" b="1" dirty="0"/>
              <a:t> investors </a:t>
            </a:r>
            <a:r>
              <a:rPr lang="ar-IQ" sz="2800" b="1" dirty="0"/>
              <a:t>للمستثمرين</a:t>
            </a:r>
            <a:r>
              <a:rPr lang="en-US" sz="2800" b="1" dirty="0"/>
              <a:t> and </a:t>
            </a:r>
            <a:r>
              <a:rPr lang="ar-SA" sz="2800" b="1" dirty="0"/>
              <a:t>و</a:t>
            </a:r>
            <a:r>
              <a:rPr lang="en-US" sz="2800" b="1" dirty="0"/>
              <a:t> creditors </a:t>
            </a:r>
            <a:r>
              <a:rPr lang="ar-SA" sz="2800" b="1" dirty="0"/>
              <a:t>الدائنين</a:t>
            </a:r>
            <a:r>
              <a:rPr lang="en-US" sz="2800" b="1" dirty="0"/>
              <a:t> to </a:t>
            </a:r>
            <a:r>
              <a:rPr lang="ar-IQ" sz="2800" b="1" dirty="0"/>
              <a:t> </a:t>
            </a:r>
            <a:r>
              <a:rPr lang="en-US" sz="2800" b="1" dirty="0"/>
              <a:t>compare</a:t>
            </a:r>
            <a:r>
              <a:rPr lang="ar-IQ" sz="2800" b="1" dirty="0"/>
              <a:t> بمقارنة </a:t>
            </a:r>
            <a:r>
              <a:rPr lang="en-US" sz="2800" b="1" dirty="0"/>
              <a:t> company’s </a:t>
            </a:r>
            <a:r>
              <a:rPr lang="ar-IQ" sz="2800" b="1" dirty="0"/>
              <a:t>لل</a:t>
            </a:r>
            <a:r>
              <a:rPr lang="ar-SA" sz="2800" b="1" dirty="0"/>
              <a:t>شرك</a:t>
            </a:r>
            <a:r>
              <a:rPr lang="ar-IQ" sz="2800" b="1" dirty="0"/>
              <a:t>ة</a:t>
            </a:r>
            <a:r>
              <a:rPr lang="en-US" sz="2800" b="1" dirty="0"/>
              <a:t> present situation </a:t>
            </a:r>
            <a:r>
              <a:rPr lang="ar-IQ" sz="2800" b="1" dirty="0"/>
              <a:t>الوضع الحالي </a:t>
            </a:r>
            <a:r>
              <a:rPr lang="en-US" sz="2800" b="1" dirty="0"/>
              <a:t> and </a:t>
            </a:r>
            <a:r>
              <a:rPr lang="ar-SA" sz="2800" b="1" dirty="0"/>
              <a:t>و</a:t>
            </a:r>
            <a:r>
              <a:rPr lang="en-US" sz="2800" b="1" dirty="0"/>
              <a:t> performance </a:t>
            </a:r>
            <a:r>
              <a:rPr lang="ar-IQ" sz="2800" b="1" dirty="0"/>
              <a:t>الاداء الحالي </a:t>
            </a:r>
            <a:r>
              <a:rPr lang="en-US" sz="2800" b="1" dirty="0"/>
              <a:t> with </a:t>
            </a:r>
            <a:r>
              <a:rPr lang="ar-SA" sz="2800" b="1" dirty="0"/>
              <a:t>مع</a:t>
            </a:r>
            <a:r>
              <a:rPr lang="en-US" sz="2800" b="1" dirty="0"/>
              <a:t> it past performance </a:t>
            </a:r>
            <a:r>
              <a:rPr lang="ar-SA" sz="2800" b="1" dirty="0"/>
              <a:t>أداء</a:t>
            </a:r>
            <a:r>
              <a:rPr lang="ar-IQ" sz="2800" b="1" dirty="0"/>
              <a:t>ها في الماضي </a:t>
            </a:r>
            <a:r>
              <a:rPr lang="en-US" sz="2800" b="1" dirty="0"/>
              <a:t> and </a:t>
            </a:r>
            <a:r>
              <a:rPr lang="ar-IQ" sz="2800" b="1" dirty="0"/>
              <a:t>و</a:t>
            </a:r>
            <a:r>
              <a:rPr lang="en-US" sz="2800" b="1" dirty="0"/>
              <a:t> with </a:t>
            </a:r>
            <a:r>
              <a:rPr lang="ar-SA" sz="2800" b="1" dirty="0"/>
              <a:t>مع</a:t>
            </a:r>
            <a:r>
              <a:rPr lang="en-US" sz="2800" b="1" dirty="0"/>
              <a:t> other</a:t>
            </a:r>
            <a:r>
              <a:rPr lang="ar-IQ" sz="2800" b="1" dirty="0"/>
              <a:t> الاخرى </a:t>
            </a:r>
            <a:r>
              <a:rPr lang="en-US" sz="2800" b="1" dirty="0"/>
              <a:t> companies</a:t>
            </a:r>
            <a:r>
              <a:rPr lang="ar-IQ" sz="2800" b="1" dirty="0"/>
              <a:t> </a:t>
            </a:r>
            <a:r>
              <a:rPr lang="en-US" sz="2800" b="1" dirty="0"/>
              <a:t> </a:t>
            </a:r>
            <a:r>
              <a:rPr lang="ar-SA" sz="2800" b="1" dirty="0"/>
              <a:t>الشركات</a:t>
            </a:r>
            <a:r>
              <a:rPr lang="ar-IQ" sz="2800" b="1" dirty="0"/>
              <a:t> </a:t>
            </a:r>
            <a:r>
              <a:rPr lang="en-US" sz="2800" b="1" dirty="0"/>
              <a:t> 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67316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E515-1D6C-4FDA-8F49-6CD5406E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84972"/>
            <a:ext cx="10364451" cy="1128673"/>
          </a:xfrm>
        </p:spPr>
        <p:txBody>
          <a:bodyPr/>
          <a:lstStyle/>
          <a:p>
            <a:pPr algn="l"/>
            <a:r>
              <a:rPr lang="en-US" b="1" u="sng" dirty="0"/>
              <a:t>Types </a:t>
            </a:r>
            <a:r>
              <a:rPr lang="ar-SA" b="1" u="sng" dirty="0"/>
              <a:t>أنواع</a:t>
            </a:r>
            <a:r>
              <a:rPr lang="en-US" b="1" u="sng" dirty="0"/>
              <a:t> of financial</a:t>
            </a:r>
            <a:r>
              <a:rPr lang="ar-IQ" b="1" u="sng" dirty="0"/>
              <a:t>ال</a:t>
            </a:r>
            <a:r>
              <a:rPr lang="ar-SA" b="1" u="sng" dirty="0"/>
              <a:t>ماليه</a:t>
            </a:r>
            <a:r>
              <a:rPr lang="en-US" b="1" u="sng" dirty="0"/>
              <a:t> ratios</a:t>
            </a:r>
            <a:r>
              <a:rPr lang="ar-SA" b="1" u="sng" dirty="0"/>
              <a:t>النسب</a:t>
            </a:r>
            <a:r>
              <a:rPr lang="en-US" b="1" u="sng" dirty="0"/>
              <a:t>:-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CF8ED-BDD1-47B1-B5B9-59E3FA1030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0717" y="1182949"/>
            <a:ext cx="11881283" cy="4492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800" u="sng" dirty="0"/>
              <a:t>1</a:t>
            </a:r>
            <a:r>
              <a:rPr lang="en-US" sz="2800" b="1" u="sng" dirty="0"/>
              <a:t>-Liquidity </a:t>
            </a:r>
            <a:r>
              <a:rPr lang="ar-IQ" sz="2800" b="1" u="sng" dirty="0"/>
              <a:t> :ال</a:t>
            </a:r>
            <a:r>
              <a:rPr lang="ar-SA" sz="2800" b="1" u="sng" dirty="0"/>
              <a:t>سيولة</a:t>
            </a:r>
            <a:r>
              <a:rPr lang="en-US" sz="2800" b="1" u="sng" dirty="0"/>
              <a:t> </a:t>
            </a:r>
            <a:r>
              <a:rPr lang="en-US" sz="2800" b="1" dirty="0"/>
              <a:t>how </a:t>
            </a:r>
            <a:r>
              <a:rPr lang="ar-SA" sz="2800" b="1" dirty="0"/>
              <a:t>كيف</a:t>
            </a:r>
            <a:r>
              <a:rPr lang="en-US" sz="2800" b="1" dirty="0"/>
              <a:t> easily </a:t>
            </a:r>
            <a:r>
              <a:rPr lang="ar-IQ" sz="2800" b="1" dirty="0"/>
              <a:t>ب</a:t>
            </a:r>
            <a:r>
              <a:rPr lang="ar-SA" sz="2800" b="1" dirty="0"/>
              <a:t>سهوله</a:t>
            </a:r>
            <a:r>
              <a:rPr lang="en-US" sz="2800" b="1" dirty="0"/>
              <a:t> a company </a:t>
            </a:r>
            <a:r>
              <a:rPr lang="ar-IQ" sz="2800" b="1" dirty="0"/>
              <a:t>الشركة</a:t>
            </a:r>
            <a:r>
              <a:rPr lang="en-US" sz="2800" b="1" dirty="0"/>
              <a:t> can </a:t>
            </a:r>
            <a:r>
              <a:rPr lang="ar-IQ" sz="2800" b="1" dirty="0"/>
              <a:t>يمكنها</a:t>
            </a:r>
            <a:r>
              <a:rPr lang="en-US" sz="2800" b="1" dirty="0"/>
              <a:t> turn some of </a:t>
            </a:r>
            <a:r>
              <a:rPr lang="ar-IQ" sz="2800" b="1" dirty="0"/>
              <a:t>تحويل بعض</a:t>
            </a:r>
            <a:r>
              <a:rPr lang="en-US" sz="2800" b="1" dirty="0"/>
              <a:t> its assets </a:t>
            </a:r>
            <a:r>
              <a:rPr lang="ar-IQ" sz="2800" b="1" dirty="0"/>
              <a:t>اصولها او موجوداتها</a:t>
            </a:r>
            <a:r>
              <a:rPr lang="en-US" sz="2800" b="1" dirty="0"/>
              <a:t> into </a:t>
            </a:r>
            <a:r>
              <a:rPr lang="ar-SA" sz="2800" b="1" dirty="0"/>
              <a:t>إلى</a:t>
            </a:r>
            <a:r>
              <a:rPr lang="en-US" sz="2800" b="1" dirty="0"/>
              <a:t> cash </a:t>
            </a:r>
            <a:r>
              <a:rPr lang="ar-IQ" sz="2800" b="1" dirty="0"/>
              <a:t>نقد </a:t>
            </a:r>
            <a:r>
              <a:rPr lang="en-US" sz="2800" b="1" dirty="0"/>
              <a:t> .</a:t>
            </a:r>
          </a:p>
          <a:p>
            <a:pPr marL="0" indent="0">
              <a:buNone/>
            </a:pPr>
            <a:r>
              <a:rPr lang="ar-IQ" sz="2800" b="1" u="sng" dirty="0"/>
              <a:t>2</a:t>
            </a:r>
            <a:r>
              <a:rPr lang="en-US" sz="2800" b="1" u="sng" dirty="0"/>
              <a:t>-solvency  </a:t>
            </a:r>
            <a:r>
              <a:rPr lang="ar-IQ" sz="2800" b="1" u="sng" dirty="0"/>
              <a:t>المالية</a:t>
            </a:r>
            <a:r>
              <a:rPr lang="en-US" sz="2800" b="1" u="sng" dirty="0"/>
              <a:t>  </a:t>
            </a:r>
            <a:r>
              <a:rPr lang="ar-IQ" sz="2800" b="1" u="sng" dirty="0"/>
              <a:t> </a:t>
            </a:r>
            <a:r>
              <a:rPr lang="ar-SA" sz="2800" b="1" u="sng" dirty="0"/>
              <a:t>الملاءة</a:t>
            </a:r>
            <a:r>
              <a:rPr lang="en-US" sz="2800" b="1" u="sng" dirty="0"/>
              <a:t>:- </a:t>
            </a:r>
            <a:r>
              <a:rPr lang="en-US" sz="2800" b="1" dirty="0"/>
              <a:t>whether </a:t>
            </a:r>
            <a:r>
              <a:rPr lang="ar-IQ" sz="2800" b="1" dirty="0"/>
              <a:t> ما اذا كانت</a:t>
            </a:r>
            <a:r>
              <a:rPr lang="en-US" sz="2800" b="1" dirty="0"/>
              <a:t>a company </a:t>
            </a:r>
            <a:r>
              <a:rPr lang="ar-IQ" sz="2800" b="1" dirty="0"/>
              <a:t>الشركة</a:t>
            </a:r>
            <a:r>
              <a:rPr lang="en-US" sz="2800" b="1" dirty="0"/>
              <a:t> has</a:t>
            </a:r>
            <a:r>
              <a:rPr lang="ar-IQ" sz="2800" b="1" dirty="0"/>
              <a:t> تتملك </a:t>
            </a:r>
            <a:r>
              <a:rPr lang="en-US" sz="2800" b="1" dirty="0"/>
              <a:t> enough </a:t>
            </a:r>
            <a:r>
              <a:rPr lang="ar-IQ" sz="2800" b="1" dirty="0"/>
              <a:t>ال</a:t>
            </a:r>
            <a:r>
              <a:rPr lang="ar-SA" sz="2800" b="1" dirty="0"/>
              <a:t>كاف</a:t>
            </a:r>
            <a:r>
              <a:rPr lang="en-US" sz="2800" b="1" dirty="0"/>
              <a:t> cash </a:t>
            </a:r>
            <a:r>
              <a:rPr lang="ar-SA" sz="2800" b="1" dirty="0"/>
              <a:t>النقد</a:t>
            </a:r>
            <a:r>
              <a:rPr lang="en-US" sz="2800" b="1" dirty="0"/>
              <a:t> to pay </a:t>
            </a:r>
            <a:r>
              <a:rPr lang="ar-IQ" sz="2800" b="1" dirty="0"/>
              <a:t>لتسديد </a:t>
            </a:r>
            <a:r>
              <a:rPr lang="en-US" sz="2800" b="1" dirty="0"/>
              <a:t>  short </a:t>
            </a:r>
            <a:r>
              <a:rPr lang="ar-IQ" sz="2800" b="1" dirty="0"/>
              <a:t>-</a:t>
            </a:r>
            <a:r>
              <a:rPr lang="en-US" sz="2800" b="1" dirty="0"/>
              <a:t> term </a:t>
            </a:r>
            <a:r>
              <a:rPr lang="ar-IQ" sz="2800" b="1" dirty="0"/>
              <a:t>القصيرة الاجل </a:t>
            </a:r>
            <a:r>
              <a:rPr lang="en-US" sz="2800" b="1" dirty="0"/>
              <a:t> debts </a:t>
            </a:r>
            <a:r>
              <a:rPr lang="ar-SA" sz="2800" b="1" dirty="0"/>
              <a:t>الديون</a:t>
            </a:r>
            <a:r>
              <a:rPr lang="en-US" sz="2800" b="1" dirty="0"/>
              <a:t> or </a:t>
            </a:r>
            <a:r>
              <a:rPr lang="ar-SA" sz="2800" b="1" dirty="0"/>
              <a:t>أو</a:t>
            </a:r>
            <a:r>
              <a:rPr lang="en-US" sz="2800" b="1" dirty="0"/>
              <a:t> whether</a:t>
            </a:r>
            <a:r>
              <a:rPr lang="ar-IQ" sz="2800" b="1" dirty="0"/>
              <a:t> ما اذا كان </a:t>
            </a:r>
            <a:r>
              <a:rPr lang="en-US" sz="2800" b="1" dirty="0"/>
              <a:t> it could </a:t>
            </a:r>
            <a:r>
              <a:rPr lang="ar-IQ" sz="2800" b="1" dirty="0"/>
              <a:t>بأمكانها </a:t>
            </a:r>
            <a:r>
              <a:rPr lang="en-US" sz="2800" b="1" dirty="0"/>
              <a:t> go</a:t>
            </a:r>
            <a:r>
              <a:rPr lang="ar-IQ" sz="2800" b="1" dirty="0"/>
              <a:t> تذهب</a:t>
            </a:r>
            <a:r>
              <a:rPr lang="en-US" sz="2800" b="1" dirty="0"/>
              <a:t>bankrupt </a:t>
            </a:r>
            <a:r>
              <a:rPr lang="ar-IQ" sz="2800" b="1" dirty="0"/>
              <a:t>للافلاس</a:t>
            </a:r>
            <a:r>
              <a:rPr lang="en-US" sz="2800" b="1" dirty="0"/>
              <a:t> - have </a:t>
            </a:r>
            <a:r>
              <a:rPr lang="ar-IQ" sz="2800" b="1" dirty="0"/>
              <a:t> لديها </a:t>
            </a:r>
            <a:r>
              <a:rPr lang="en-US" sz="2800" b="1" dirty="0"/>
              <a:t> its assets </a:t>
            </a:r>
            <a:r>
              <a:rPr lang="ar-IQ" sz="2800" b="1" dirty="0"/>
              <a:t> اصولها</a:t>
            </a:r>
            <a:r>
              <a:rPr lang="en-US" sz="2800" b="1" dirty="0"/>
              <a:t>sold </a:t>
            </a:r>
            <a:r>
              <a:rPr lang="ar-IQ" sz="2800" b="1" dirty="0"/>
              <a:t>تباع</a:t>
            </a:r>
            <a:r>
              <a:rPr lang="en-US" sz="2800" b="1" dirty="0"/>
              <a:t> to repay </a:t>
            </a:r>
            <a:r>
              <a:rPr lang="ar-IQ" sz="2800" b="1" dirty="0"/>
              <a:t>لسداد</a:t>
            </a:r>
            <a:r>
              <a:rPr lang="en-US" sz="2800" b="1" dirty="0"/>
              <a:t> creditors </a:t>
            </a:r>
            <a:r>
              <a:rPr lang="ar-SA" sz="2800" b="1" dirty="0"/>
              <a:t>الدائنين</a:t>
            </a:r>
            <a:r>
              <a:rPr lang="en-US" sz="2800" b="1" dirty="0"/>
              <a:t> .</a:t>
            </a:r>
          </a:p>
          <a:p>
            <a:pPr marL="0" indent="0">
              <a:buNone/>
            </a:pPr>
            <a:r>
              <a:rPr lang="ar-IQ" sz="2800" b="1" u="sng" dirty="0"/>
              <a:t>3</a:t>
            </a:r>
            <a:r>
              <a:rPr lang="en-US" sz="2800" b="1" u="sng" dirty="0"/>
              <a:t>-efficiency </a:t>
            </a:r>
            <a:r>
              <a:rPr lang="ar-IQ" sz="2800" b="1" u="sng" dirty="0"/>
              <a:t>ال</a:t>
            </a:r>
            <a:r>
              <a:rPr lang="ar-SA" sz="2800" b="1" u="sng" dirty="0"/>
              <a:t>كفاءة</a:t>
            </a:r>
            <a:r>
              <a:rPr lang="ar-IQ" sz="2800" b="1" u="sng" dirty="0"/>
              <a:t> </a:t>
            </a:r>
            <a:r>
              <a:rPr lang="en-US" sz="2800" b="1" u="sng" dirty="0"/>
              <a:t> :-  </a:t>
            </a:r>
            <a:r>
              <a:rPr lang="en-US" sz="2800" b="1" dirty="0"/>
              <a:t>how </a:t>
            </a:r>
            <a:r>
              <a:rPr lang="ar-IQ" sz="2800" b="1" dirty="0"/>
              <a:t> كيف</a:t>
            </a:r>
            <a:r>
              <a:rPr lang="en-US" sz="2800" b="1" dirty="0"/>
              <a:t>well a company uses</a:t>
            </a:r>
            <a:r>
              <a:rPr lang="ar-IQ" sz="2800" b="1" dirty="0"/>
              <a:t> تستخدم الشركة </a:t>
            </a:r>
            <a:r>
              <a:rPr lang="en-US" sz="2800" b="1" dirty="0"/>
              <a:t> it's resources</a:t>
            </a:r>
            <a:r>
              <a:rPr lang="ar-IQ" sz="2800" b="1" dirty="0"/>
              <a:t> مواردها بشكل جيد  </a:t>
            </a:r>
            <a:endParaRPr lang="en-US" sz="28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345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B1BDD-F67E-4923-9897-3F5AD3A9BA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078" y="1313646"/>
            <a:ext cx="10640096" cy="3915176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 current assets </a:t>
            </a:r>
            <a:r>
              <a:rPr lang="ar-IQ" b="1" dirty="0"/>
              <a:t>الموجودات المتداولة </a:t>
            </a:r>
            <a:r>
              <a:rPr lang="en-US" b="1" dirty="0"/>
              <a:t>    </a:t>
            </a:r>
            <a:endParaRPr lang="ar-IQ" b="1" dirty="0"/>
          </a:p>
          <a:p>
            <a:pPr marL="0" indent="0">
              <a:buNone/>
            </a:pPr>
            <a:r>
              <a:rPr lang="en-US" b="1" dirty="0"/>
              <a:t>1- current ratio</a:t>
            </a:r>
            <a:r>
              <a:rPr lang="ar-IQ" b="1" dirty="0"/>
              <a:t>=نسبة التداول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                                 </a:t>
            </a:r>
            <a:r>
              <a:rPr lang="ar-IQ" b="1" dirty="0"/>
              <a:t> </a:t>
            </a:r>
            <a:r>
              <a:rPr lang="en-US" b="1" dirty="0"/>
              <a:t>             current liabilities </a:t>
            </a:r>
            <a:r>
              <a:rPr lang="ar-IQ" b="1" dirty="0"/>
              <a:t>المطلوبات المتداولة 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                                                   total earnings for the years</a:t>
            </a:r>
            <a:r>
              <a:rPr lang="ar-IQ" b="1" dirty="0"/>
              <a:t> اجمالي العوائد السنوية   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2- Earnings per shear ( EPS</a:t>
            </a:r>
            <a:r>
              <a:rPr lang="ar-IQ" b="1" dirty="0"/>
              <a:t>(</a:t>
            </a:r>
            <a:r>
              <a:rPr lang="en-US" b="1" dirty="0"/>
              <a:t> = </a:t>
            </a:r>
          </a:p>
          <a:p>
            <a:pPr marL="0" indent="0">
              <a:buNone/>
            </a:pPr>
            <a:r>
              <a:rPr lang="en-US" b="1" dirty="0"/>
              <a:t>         </a:t>
            </a:r>
            <a:r>
              <a:rPr lang="ar-IQ" b="1" dirty="0"/>
              <a:t>عائد السهم </a:t>
            </a:r>
            <a:r>
              <a:rPr lang="en-US" b="1" dirty="0"/>
              <a:t>                           the number of ordinary sharers </a:t>
            </a:r>
            <a:r>
              <a:rPr lang="ar-IQ" b="1" dirty="0"/>
              <a:t>عدد الاسهم العادية  </a:t>
            </a:r>
            <a:endParaRPr lang="en-US" b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10BFB10-55B6-4314-BB60-6116A177368D}"/>
              </a:ext>
            </a:extLst>
          </p:cNvPr>
          <p:cNvCxnSpPr>
            <a:cxnSpLocks/>
          </p:cNvCxnSpPr>
          <p:nvPr/>
        </p:nvCxnSpPr>
        <p:spPr>
          <a:xfrm>
            <a:off x="4069724" y="2028422"/>
            <a:ext cx="4146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0C19DE-4491-4AC2-80A6-30826BBADA1F}"/>
              </a:ext>
            </a:extLst>
          </p:cNvPr>
          <p:cNvCxnSpPr>
            <a:cxnSpLocks/>
          </p:cNvCxnSpPr>
          <p:nvPr/>
        </p:nvCxnSpPr>
        <p:spPr>
          <a:xfrm>
            <a:off x="4222124" y="3526664"/>
            <a:ext cx="6454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15435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147</TotalTime>
  <Words>271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Tw Cen MT</vt:lpstr>
      <vt:lpstr>Droplet</vt:lpstr>
      <vt:lpstr>Reading in banking &amp; Finance )Financial ratios(</vt:lpstr>
      <vt:lpstr>Financial ratios النسب الماليه  </vt:lpstr>
      <vt:lpstr>Types أنواع of financialالماليه ratiosالنسب:-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in banking &amp; Finance قراءات مالية ومصرفية</dc:title>
  <dc:creator>hp</dc:creator>
  <cp:lastModifiedBy>hp</cp:lastModifiedBy>
  <cp:revision>24</cp:revision>
  <dcterms:created xsi:type="dcterms:W3CDTF">2019-04-14T01:57:34Z</dcterms:created>
  <dcterms:modified xsi:type="dcterms:W3CDTF">2019-04-20T18:13:36Z</dcterms:modified>
</cp:coreProperties>
</file>