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80402958-55D9-411C-97F5-3C1AFA755C68}" type="datetimeFigureOut">
              <a:rPr lang="ar-SA" smtClean="0"/>
              <a:t>04/08/1440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0517F7D-C77E-49DF-873E-BAEACD72F04C}"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0402958-55D9-411C-97F5-3C1AFA755C68}" type="datetimeFigureOut">
              <a:rPr lang="ar-SA" smtClean="0"/>
              <a:t>04/08/1440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0517F7D-C77E-49DF-873E-BAEACD72F04C}"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0402958-55D9-411C-97F5-3C1AFA755C68}" type="datetimeFigureOut">
              <a:rPr lang="ar-SA" smtClean="0"/>
              <a:t>04/08/1440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0517F7D-C77E-49DF-873E-BAEACD72F04C}"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0402958-55D9-411C-97F5-3C1AFA755C68}" type="datetimeFigureOut">
              <a:rPr lang="ar-SA" smtClean="0"/>
              <a:t>04/08/1440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0517F7D-C77E-49DF-873E-BAEACD72F04C}"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0402958-55D9-411C-97F5-3C1AFA755C68}" type="datetimeFigureOut">
              <a:rPr lang="ar-SA" smtClean="0"/>
              <a:t>04/08/1440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0517F7D-C77E-49DF-873E-BAEACD72F04C}"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80402958-55D9-411C-97F5-3C1AFA755C68}" type="datetimeFigureOut">
              <a:rPr lang="ar-SA" smtClean="0"/>
              <a:t>04/08/1440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0517F7D-C77E-49DF-873E-BAEACD72F04C}"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80402958-55D9-411C-97F5-3C1AFA755C68}" type="datetimeFigureOut">
              <a:rPr lang="ar-SA" smtClean="0"/>
              <a:t>04/08/1440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0517F7D-C77E-49DF-873E-BAEACD72F04C}"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80402958-55D9-411C-97F5-3C1AFA755C68}" type="datetimeFigureOut">
              <a:rPr lang="ar-SA" smtClean="0"/>
              <a:t>04/08/1440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0517F7D-C77E-49DF-873E-BAEACD72F04C}"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0402958-55D9-411C-97F5-3C1AFA755C68}" type="datetimeFigureOut">
              <a:rPr lang="ar-SA" smtClean="0"/>
              <a:t>04/08/1440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0517F7D-C77E-49DF-873E-BAEACD72F04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0402958-55D9-411C-97F5-3C1AFA755C68}" type="datetimeFigureOut">
              <a:rPr lang="ar-SA" smtClean="0"/>
              <a:t>04/08/1440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0517F7D-C77E-49DF-873E-BAEACD72F04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0402958-55D9-411C-97F5-3C1AFA755C68}" type="datetimeFigureOut">
              <a:rPr lang="ar-SA" smtClean="0"/>
              <a:t>04/08/1440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0517F7D-C77E-49DF-873E-BAEACD72F04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0402958-55D9-411C-97F5-3C1AFA755C68}" type="datetimeFigureOut">
              <a:rPr lang="ar-SA" smtClean="0"/>
              <a:t>04/08/1440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0517F7D-C77E-49DF-873E-BAEACD72F04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المحاضرة الخامسة </a:t>
            </a:r>
            <a:endParaRPr lang="ar-SA" dirty="0"/>
          </a:p>
        </p:txBody>
      </p:sp>
      <p:sp>
        <p:nvSpPr>
          <p:cNvPr id="3" name="عنصر نائب للمحتوى 2"/>
          <p:cNvSpPr>
            <a:spLocks noGrp="1"/>
          </p:cNvSpPr>
          <p:nvPr>
            <p:ph idx="1"/>
          </p:nvPr>
        </p:nvSpPr>
        <p:spPr/>
        <p:txBody>
          <a:bodyPr/>
          <a:lstStyle/>
          <a:p>
            <a:r>
              <a:rPr lang="ar-IQ" dirty="0" smtClean="0"/>
              <a:t>المفاهيم </a:t>
            </a:r>
          </a:p>
          <a:p>
            <a:r>
              <a:rPr lang="ar-IQ" dirty="0" smtClean="0"/>
              <a:t>النمط </a:t>
            </a:r>
            <a:r>
              <a:rPr lang="en-US" dirty="0" smtClean="0"/>
              <a:t>C</a:t>
            </a:r>
          </a:p>
          <a:p>
            <a:r>
              <a:rPr lang="ar-IQ" dirty="0" smtClean="0"/>
              <a:t>خصائص ومميزاته</a:t>
            </a:r>
          </a:p>
          <a:p>
            <a:r>
              <a:rPr lang="ar-IQ" dirty="0" smtClean="0"/>
              <a:t>النمط </a:t>
            </a:r>
            <a:r>
              <a:rPr lang="en-US" dirty="0" smtClean="0"/>
              <a:t>D</a:t>
            </a:r>
          </a:p>
          <a:p>
            <a:r>
              <a:rPr lang="ar-IQ" dirty="0" smtClean="0"/>
              <a:t>خصائص ومميزاته </a:t>
            </a:r>
            <a:endParaRPr lang="en-US" dirty="0" smtClean="0"/>
          </a:p>
          <a:p>
            <a:r>
              <a:rPr lang="ar-IQ" dirty="0" smtClean="0"/>
              <a:t>مداخل التفكير الاستراتيجي </a:t>
            </a:r>
          </a:p>
          <a:p>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مداخل التفكير الاستراتيجي</a:t>
            </a:r>
            <a:endParaRPr lang="ar-SA" dirty="0"/>
          </a:p>
        </p:txBody>
      </p:sp>
      <p:sp>
        <p:nvSpPr>
          <p:cNvPr id="3" name="عنصر نائب للمحتوى 2"/>
          <p:cNvSpPr>
            <a:spLocks noGrp="1"/>
          </p:cNvSpPr>
          <p:nvPr>
            <p:ph idx="1"/>
          </p:nvPr>
        </p:nvSpPr>
        <p:spPr/>
        <p:txBody>
          <a:bodyPr/>
          <a:lstStyle/>
          <a:p>
            <a:pPr lvl="0"/>
            <a:r>
              <a:rPr lang="ar-IQ" dirty="0"/>
              <a:t>المدخل العلمي :- حقق هذا المدخل قفزة نوعية في الدراسات </a:t>
            </a:r>
            <a:r>
              <a:rPr lang="ar-IQ" dirty="0" smtClean="0"/>
              <a:t>الإستراتيجية </a:t>
            </a:r>
            <a:r>
              <a:rPr lang="ar-IQ" dirty="0"/>
              <a:t>عام 1996 عندما نظر </a:t>
            </a:r>
            <a:r>
              <a:rPr lang="ar-IQ" dirty="0" smtClean="0"/>
              <a:t>إلى </a:t>
            </a:r>
            <a:r>
              <a:rPr lang="ar-IQ" dirty="0"/>
              <a:t>التفكير الاستراتيجي نظرة علمية ذات طبيعة </a:t>
            </a:r>
            <a:r>
              <a:rPr lang="ar-IQ" dirty="0" smtClean="0"/>
              <a:t>إستراتيجية </a:t>
            </a:r>
            <a:r>
              <a:rPr lang="ar-IQ" dirty="0"/>
              <a:t>قائمة على التحليل وله مراحل متتابعة تجعله مرتبطاً بالجانب </a:t>
            </a:r>
            <a:r>
              <a:rPr lang="ar-IQ" dirty="0" smtClean="0"/>
              <a:t>الأيسر </a:t>
            </a:r>
            <a:r>
              <a:rPr lang="ar-IQ" dirty="0"/>
              <a:t>للدماغ ويهدف هذا المدخل </a:t>
            </a:r>
            <a:r>
              <a:rPr lang="ar-IQ" dirty="0" smtClean="0"/>
              <a:t>إلى </a:t>
            </a:r>
            <a:r>
              <a:rPr lang="ar-IQ" dirty="0"/>
              <a:t>التنبؤ بالمستقبل بتطبيق </a:t>
            </a:r>
            <a:r>
              <a:rPr lang="ar-IQ" dirty="0" smtClean="0"/>
              <a:t>أدوات </a:t>
            </a:r>
            <a:r>
              <a:rPr lang="ar-IQ" dirty="0"/>
              <a:t>وتقنيات تحليلية لتحديد القوة الرئيسية المؤثرة النتائج المستقبلية لذا يسمى هذا المدخل (المدخل التحليلي) وهو خطوة مهمة من تطور </a:t>
            </a:r>
            <a:r>
              <a:rPr lang="ar-IQ" dirty="0" smtClean="0"/>
              <a:t>إدراك </a:t>
            </a:r>
            <a:r>
              <a:rPr lang="ar-IQ" dirty="0"/>
              <a:t>التفكير الاستراتيجي ودراسته لتحديد نماذجه </a:t>
            </a:r>
            <a:r>
              <a:rPr lang="ar-IQ" dirty="0" smtClean="0"/>
              <a:t>وإبعاده </a:t>
            </a:r>
            <a:r>
              <a:rPr lang="ar-IQ" dirty="0"/>
              <a:t>وعلاقاته </a:t>
            </a:r>
            <a:endParaRPr lang="en-US" dirty="0"/>
          </a:p>
          <a:p>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مداخل التفكير الاستراتيجي</a:t>
            </a:r>
            <a:endParaRPr lang="ar-SA" dirty="0"/>
          </a:p>
        </p:txBody>
      </p:sp>
      <p:sp>
        <p:nvSpPr>
          <p:cNvPr id="3" name="عنصر نائب للمحتوى 2"/>
          <p:cNvSpPr>
            <a:spLocks noGrp="1"/>
          </p:cNvSpPr>
          <p:nvPr>
            <p:ph idx="1"/>
          </p:nvPr>
        </p:nvSpPr>
        <p:spPr/>
        <p:txBody>
          <a:bodyPr>
            <a:normAutofit lnSpcReduction="10000"/>
          </a:bodyPr>
          <a:lstStyle/>
          <a:p>
            <a:pPr lvl="0"/>
            <a:r>
              <a:rPr lang="ar-IQ" dirty="0"/>
              <a:t>المدخل </a:t>
            </a:r>
            <a:r>
              <a:rPr lang="ar-IQ" dirty="0" smtClean="0"/>
              <a:t>الإبداعي </a:t>
            </a:r>
            <a:r>
              <a:rPr lang="ar-IQ" dirty="0"/>
              <a:t>:- يمثل هذا المدخل </a:t>
            </a:r>
            <a:r>
              <a:rPr lang="ar-IQ" dirty="0" smtClean="0"/>
              <a:t>أعلى </a:t>
            </a:r>
            <a:r>
              <a:rPr lang="ar-IQ" dirty="0"/>
              <a:t>مستويات التطور الذي وصلت </a:t>
            </a:r>
            <a:r>
              <a:rPr lang="ar-IQ" dirty="0" smtClean="0"/>
              <a:t>إليه </a:t>
            </a:r>
            <a:r>
              <a:rPr lang="ar-IQ" dirty="0"/>
              <a:t>مداخل دراسة التفكير الاستراتيجي ويعد ابتكاراً للمستقبل بوساطة التفكير حدسياً </a:t>
            </a:r>
            <a:r>
              <a:rPr lang="ar-IQ" dirty="0" smtClean="0"/>
              <a:t>وإبداعياً </a:t>
            </a:r>
            <a:r>
              <a:rPr lang="ar-IQ" dirty="0"/>
              <a:t>في المجالات الرئيسة ويسمى هذا المدخل </a:t>
            </a:r>
            <a:r>
              <a:rPr lang="ar-IQ" dirty="0" smtClean="0"/>
              <a:t>أيضا </a:t>
            </a:r>
            <a:r>
              <a:rPr lang="ar-IQ" dirty="0"/>
              <a:t>(بالمدخل الحدسي) ويرتبط بالجانب </a:t>
            </a:r>
            <a:r>
              <a:rPr lang="ar-IQ" dirty="0" smtClean="0"/>
              <a:t>الأيمن </a:t>
            </a:r>
            <a:r>
              <a:rPr lang="ar-IQ" dirty="0"/>
              <a:t>للدماغ ويعتمد هذا المدخل على النظرية التكاملية للتفكير الاستراتيجي من خلال المدخلين العلمي </a:t>
            </a:r>
            <a:r>
              <a:rPr lang="ar-IQ" dirty="0" smtClean="0"/>
              <a:t>والإبداعي </a:t>
            </a:r>
            <a:r>
              <a:rPr lang="ar-IQ" dirty="0"/>
              <a:t>لان التفكير الاستراتيجي في </a:t>
            </a:r>
            <a:r>
              <a:rPr lang="ar-IQ" dirty="0" smtClean="0"/>
              <a:t>الأساس </a:t>
            </a:r>
            <a:r>
              <a:rPr lang="ar-IQ" dirty="0"/>
              <a:t>هو عملية علمية </a:t>
            </a:r>
            <a:r>
              <a:rPr lang="ar-IQ" dirty="0" smtClean="0"/>
              <a:t>وإبداعية </a:t>
            </a:r>
            <a:r>
              <a:rPr lang="ar-IQ" dirty="0"/>
              <a:t>تعتمد على التحليل والتركيب </a:t>
            </a:r>
            <a:r>
              <a:rPr lang="ar-IQ" dirty="0" smtClean="0"/>
              <a:t>والإبداع </a:t>
            </a:r>
            <a:r>
              <a:rPr lang="ar-IQ" dirty="0"/>
              <a:t>ويشترك في تأديته كلا جانبي الدماغ </a:t>
            </a:r>
            <a:r>
              <a:rPr lang="ar-IQ" dirty="0" smtClean="0"/>
              <a:t>(</a:t>
            </a:r>
            <a:r>
              <a:rPr lang="ar-IQ" smtClean="0"/>
              <a:t>الأيسر والأيمن </a:t>
            </a:r>
            <a:r>
              <a:rPr lang="ar-IQ" dirty="0"/>
              <a:t>)</a:t>
            </a:r>
            <a:endParaRPr lang="en-US" dirty="0"/>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النمط (</a:t>
            </a:r>
            <a:r>
              <a:rPr lang="en-US" dirty="0"/>
              <a:t>c</a:t>
            </a:r>
            <a:r>
              <a:rPr lang="ar-IQ" dirty="0"/>
              <a:t>) </a:t>
            </a:r>
            <a:r>
              <a:rPr lang="ar-IQ" dirty="0" smtClean="0"/>
              <a:t>أسفل </a:t>
            </a:r>
            <a:r>
              <a:rPr lang="ar-IQ" dirty="0"/>
              <a:t>يمين الدماغ </a:t>
            </a:r>
            <a:endParaRPr lang="ar-SA" dirty="0"/>
          </a:p>
        </p:txBody>
      </p:sp>
      <p:sp>
        <p:nvSpPr>
          <p:cNvPr id="3" name="عنصر نائب للمحتوى 2"/>
          <p:cNvSpPr>
            <a:spLocks noGrp="1"/>
          </p:cNvSpPr>
          <p:nvPr>
            <p:ph idx="1"/>
          </p:nvPr>
        </p:nvSpPr>
        <p:spPr/>
        <p:txBody>
          <a:bodyPr/>
          <a:lstStyle/>
          <a:p>
            <a:r>
              <a:rPr lang="ar-IQ" dirty="0" smtClean="0"/>
              <a:t>خصائص هذا النمط </a:t>
            </a:r>
          </a:p>
          <a:p>
            <a:pPr lvl="0"/>
            <a:r>
              <a:rPr lang="ar-IQ" dirty="0"/>
              <a:t>عاطفي :- يمتلك مشاعر طيبة مع سهولة استثارتها من </a:t>
            </a:r>
            <a:r>
              <a:rPr lang="ar-IQ" dirty="0" smtClean="0"/>
              <a:t>الآخرين </a:t>
            </a:r>
            <a:endParaRPr lang="en-US" dirty="0"/>
          </a:p>
          <a:p>
            <a:pPr lvl="0"/>
            <a:r>
              <a:rPr lang="ar-IQ" dirty="0"/>
              <a:t>اجتماعي :- يستطيع </a:t>
            </a:r>
            <a:r>
              <a:rPr lang="ar-IQ" dirty="0" smtClean="0"/>
              <a:t>إقامة </a:t>
            </a:r>
            <a:r>
              <a:rPr lang="ar-IQ" dirty="0"/>
              <a:t>علاقات اجتماعية وتطويرها والحفاظ عليها </a:t>
            </a:r>
            <a:endParaRPr lang="en-US" dirty="0"/>
          </a:p>
          <a:p>
            <a:pPr lvl="0"/>
            <a:r>
              <a:rPr lang="ar-IQ" dirty="0"/>
              <a:t>روحاني :- قدرته جيدة في التعامل مع روح الشيء بعيداً عن مكوناته</a:t>
            </a:r>
            <a:endParaRPr lang="en-US" dirty="0"/>
          </a:p>
          <a:p>
            <a:pPr lvl="0"/>
            <a:r>
              <a:rPr lang="ar-IQ" dirty="0"/>
              <a:t>موسيقي :- لديه اهتمام عالي بها ويصغي </a:t>
            </a:r>
            <a:r>
              <a:rPr lang="ar-IQ" dirty="0" smtClean="0"/>
              <a:t>إليها </a:t>
            </a:r>
            <a:endParaRPr lang="en-US" dirty="0"/>
          </a:p>
          <a:p>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النمط (</a:t>
            </a:r>
            <a:r>
              <a:rPr lang="en-US" dirty="0"/>
              <a:t>c</a:t>
            </a:r>
            <a:r>
              <a:rPr lang="ar-IQ" dirty="0"/>
              <a:t>) </a:t>
            </a:r>
            <a:r>
              <a:rPr lang="ar-IQ" dirty="0" smtClean="0"/>
              <a:t>أسفل </a:t>
            </a:r>
            <a:r>
              <a:rPr lang="ar-IQ" dirty="0"/>
              <a:t>يمين الدماغ </a:t>
            </a:r>
            <a:endParaRPr lang="ar-SA" dirty="0"/>
          </a:p>
        </p:txBody>
      </p:sp>
      <p:sp>
        <p:nvSpPr>
          <p:cNvPr id="3" name="عنصر نائب للمحتوى 2"/>
          <p:cNvSpPr>
            <a:spLocks noGrp="1"/>
          </p:cNvSpPr>
          <p:nvPr>
            <p:ph idx="1"/>
          </p:nvPr>
        </p:nvSpPr>
        <p:spPr/>
        <p:txBody>
          <a:bodyPr>
            <a:normAutofit fontScale="92500"/>
          </a:bodyPr>
          <a:lstStyle/>
          <a:p>
            <a:r>
              <a:rPr lang="ar-IQ" dirty="0"/>
              <a:t>مميزات هذا النمط </a:t>
            </a:r>
            <a:endParaRPr lang="ar-IQ" dirty="0" smtClean="0"/>
          </a:p>
          <a:p>
            <a:r>
              <a:rPr lang="ar-IQ" dirty="0"/>
              <a:t>يجدون صعوبة في العمل بعقلانية وذلك بالاعتماد على عواطفهم </a:t>
            </a:r>
            <a:r>
              <a:rPr lang="ar-IQ" dirty="0" smtClean="0"/>
              <a:t>وأحاسيسهم </a:t>
            </a:r>
            <a:r>
              <a:rPr lang="ar-IQ" dirty="0"/>
              <a:t>يسعون دائما </a:t>
            </a:r>
            <a:r>
              <a:rPr lang="ar-IQ" dirty="0" smtClean="0"/>
              <a:t>إلى إيجاد </a:t>
            </a:r>
            <a:r>
              <a:rPr lang="ar-IQ" dirty="0"/>
              <a:t>علاقات </a:t>
            </a:r>
            <a:r>
              <a:rPr lang="ar-IQ" dirty="0" smtClean="0"/>
              <a:t>إنسانية </a:t>
            </a:r>
            <a:r>
              <a:rPr lang="ar-IQ" dirty="0"/>
              <a:t>طيبة والسعي </a:t>
            </a:r>
            <a:r>
              <a:rPr lang="ar-IQ" dirty="0" smtClean="0"/>
              <a:t>إلى </a:t>
            </a:r>
            <a:r>
              <a:rPr lang="ar-IQ" dirty="0"/>
              <a:t>بنائها وتعزيزها مع الزملاء بالعمل والزبائن ومع </a:t>
            </a:r>
            <a:r>
              <a:rPr lang="ar-IQ" dirty="0" smtClean="0"/>
              <a:t>إفراد </a:t>
            </a:r>
            <a:r>
              <a:rPr lang="ar-IQ" dirty="0"/>
              <a:t>المجتمع ويفضلون العمل الجماعي والتعاون فيما بينهم يهتمون بأجراء مناقشات حول المشاكل ولا يفضلون التعامل معهم بصيغة </a:t>
            </a:r>
            <a:r>
              <a:rPr lang="ar-IQ" dirty="0" smtClean="0"/>
              <a:t>الأوامر وإنما </a:t>
            </a:r>
            <a:r>
              <a:rPr lang="ar-IQ" dirty="0"/>
              <a:t>بالحوار والمناقشة وصولاً لمرحلة </a:t>
            </a:r>
            <a:r>
              <a:rPr lang="ar-IQ" dirty="0" smtClean="0"/>
              <a:t>الإقناع </a:t>
            </a:r>
            <a:r>
              <a:rPr lang="ar-IQ" dirty="0"/>
              <a:t>ويتخذون القرارات لحل المشاكل العالقة بالاعتماد على </a:t>
            </a:r>
            <a:r>
              <a:rPr lang="ar-IQ" dirty="0" smtClean="0"/>
              <a:t>الأحاسيس </a:t>
            </a:r>
            <a:r>
              <a:rPr lang="ar-IQ" dirty="0"/>
              <a:t>ومشاعرهم </a:t>
            </a:r>
            <a:r>
              <a:rPr lang="ar-IQ" dirty="0" smtClean="0"/>
              <a:t>أكثر </a:t>
            </a:r>
            <a:r>
              <a:rPr lang="ar-IQ" dirty="0"/>
              <a:t>من تركيزهم على الواقع </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dirty="0"/>
              <a:t>النمط (</a:t>
            </a:r>
            <a:r>
              <a:rPr lang="en-US" dirty="0"/>
              <a:t>D</a:t>
            </a:r>
            <a:r>
              <a:rPr lang="ar-IQ" dirty="0"/>
              <a:t>) أعلى يمين الدماغ </a:t>
            </a:r>
            <a:endParaRPr lang="ar-SA" dirty="0"/>
          </a:p>
        </p:txBody>
      </p:sp>
      <p:sp>
        <p:nvSpPr>
          <p:cNvPr id="3" name="عنصر نائب للمحتوى 2"/>
          <p:cNvSpPr>
            <a:spLocks noGrp="1"/>
          </p:cNvSpPr>
          <p:nvPr>
            <p:ph idx="1"/>
          </p:nvPr>
        </p:nvSpPr>
        <p:spPr/>
        <p:txBody>
          <a:bodyPr/>
          <a:lstStyle/>
          <a:p>
            <a:r>
              <a:rPr lang="ar-IQ" dirty="0" smtClean="0"/>
              <a:t>خصائص </a:t>
            </a:r>
            <a:r>
              <a:rPr lang="ar-IQ" dirty="0"/>
              <a:t>هذا النمط </a:t>
            </a:r>
            <a:endParaRPr lang="ar-IQ" dirty="0" smtClean="0"/>
          </a:p>
          <a:p>
            <a:r>
              <a:rPr lang="ar-IQ" dirty="0"/>
              <a:t>كلي :- في مهاراته لإدراك وفهم الصورة الكبيرة دون الاهتمام بالقضايا الفردية </a:t>
            </a:r>
            <a:endParaRPr lang="en-US" dirty="0"/>
          </a:p>
          <a:p>
            <a:r>
              <a:rPr lang="ar-IQ" dirty="0"/>
              <a:t>حدسي :- لأنه يعرف الأشياء دون التفكير فيها ويمثلون فهماً ومعرفة دون </a:t>
            </a:r>
            <a:r>
              <a:rPr lang="ar-IQ" dirty="0" smtClean="0"/>
              <a:t>إن </a:t>
            </a:r>
            <a:r>
              <a:rPr lang="ar-IQ" dirty="0"/>
              <a:t>تحتاج </a:t>
            </a:r>
            <a:r>
              <a:rPr lang="ar-IQ" dirty="0" smtClean="0"/>
              <a:t>إلى </a:t>
            </a:r>
            <a:r>
              <a:rPr lang="ar-IQ" dirty="0"/>
              <a:t>نتائج حقيقية</a:t>
            </a:r>
            <a:endParaRPr lang="en-US" dirty="0"/>
          </a:p>
          <a:p>
            <a:r>
              <a:rPr lang="ar-IQ" dirty="0"/>
              <a:t>تكاملي :- لقدرته في جمع </a:t>
            </a:r>
            <a:r>
              <a:rPr lang="ar-IQ" dirty="0" smtClean="0"/>
              <a:t>أجزاء الأفكار </a:t>
            </a:r>
            <a:r>
              <a:rPr lang="ar-IQ" dirty="0"/>
              <a:t>والمفاهيم المختلفة وصياغتها بشكل متكامل </a:t>
            </a:r>
            <a:endParaRPr lang="en-US" dirty="0"/>
          </a:p>
          <a:p>
            <a:r>
              <a:rPr lang="ar-IQ" dirty="0"/>
              <a:t>تركيبي :- في مزج وتوحيد </a:t>
            </a:r>
            <a:r>
              <a:rPr lang="ar-IQ" dirty="0" smtClean="0"/>
              <a:t>الأفكار </a:t>
            </a:r>
            <a:r>
              <a:rPr lang="ar-IQ" dirty="0"/>
              <a:t>المنفصلة في شيء جديد </a:t>
            </a:r>
            <a:endParaRPr lang="en-US" dirty="0"/>
          </a:p>
          <a:p>
            <a:endParaRPr lang="en-US" dirty="0"/>
          </a:p>
          <a:p>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النمط (</a:t>
            </a:r>
            <a:r>
              <a:rPr lang="en-US" dirty="0" smtClean="0"/>
              <a:t>D</a:t>
            </a:r>
            <a:r>
              <a:rPr lang="ar-IQ" dirty="0" smtClean="0"/>
              <a:t>) أعلى يمين الدماغ </a:t>
            </a:r>
            <a:endParaRPr lang="ar-SA" dirty="0"/>
          </a:p>
        </p:txBody>
      </p:sp>
      <p:sp>
        <p:nvSpPr>
          <p:cNvPr id="3" name="عنصر نائب للمحتوى 2"/>
          <p:cNvSpPr>
            <a:spLocks noGrp="1"/>
          </p:cNvSpPr>
          <p:nvPr>
            <p:ph idx="1"/>
          </p:nvPr>
        </p:nvSpPr>
        <p:spPr/>
        <p:txBody>
          <a:bodyPr/>
          <a:lstStyle/>
          <a:p>
            <a:r>
              <a:rPr lang="ar-IQ" dirty="0" smtClean="0"/>
              <a:t>مميزات هذا النمط </a:t>
            </a:r>
          </a:p>
          <a:p>
            <a:r>
              <a:rPr lang="ar-IQ" dirty="0"/>
              <a:t>أنهم من ذوي بصيرة ثاقبة في العمل وتتميز رؤيتهم بالتوجه نحو المستقبل  ويبحثون عن </a:t>
            </a:r>
            <a:r>
              <a:rPr lang="ar-IQ" dirty="0" smtClean="0"/>
              <a:t>إبداعات </a:t>
            </a:r>
            <a:r>
              <a:rPr lang="ar-IQ" dirty="0"/>
              <a:t>وابتكارات لإيجاد حلول لها ويتجاهلون الغموض البيئي لدمج </a:t>
            </a:r>
            <a:r>
              <a:rPr lang="ar-IQ" dirty="0" smtClean="0"/>
              <a:t>الأفكار </a:t>
            </a:r>
            <a:r>
              <a:rPr lang="ar-IQ" dirty="0"/>
              <a:t>المتباينة لحل المشاكل من خلال الاعتماد على الحدس </a:t>
            </a:r>
            <a:r>
              <a:rPr lang="ar-IQ" dirty="0" smtClean="0"/>
              <a:t>والإدراك </a:t>
            </a:r>
            <a:r>
              <a:rPr lang="ar-IQ" dirty="0"/>
              <a:t>ويتميزون </a:t>
            </a:r>
            <a:r>
              <a:rPr lang="ar-IQ" dirty="0" smtClean="0"/>
              <a:t>بمرونة </a:t>
            </a:r>
            <a:r>
              <a:rPr lang="ar-IQ" dirty="0"/>
              <a:t>عالية بالعمل مع القدرة على عرض </a:t>
            </a:r>
            <a:r>
              <a:rPr lang="ar-IQ" dirty="0" smtClean="0"/>
              <a:t>أفكار </a:t>
            </a:r>
            <a:r>
              <a:rPr lang="ar-IQ" dirty="0"/>
              <a:t>جديدة وتحمل المخاطر </a:t>
            </a:r>
            <a:endParaRPr lang="en-US" dirty="0"/>
          </a:p>
          <a:p>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مداخل التفكير الاستراتيجي</a:t>
            </a:r>
            <a:endParaRPr lang="ar-SA" dirty="0"/>
          </a:p>
        </p:txBody>
      </p:sp>
      <p:sp>
        <p:nvSpPr>
          <p:cNvPr id="3" name="عنصر نائب للمحتوى 2"/>
          <p:cNvSpPr>
            <a:spLocks noGrp="1"/>
          </p:cNvSpPr>
          <p:nvPr>
            <p:ph idx="1"/>
          </p:nvPr>
        </p:nvSpPr>
        <p:spPr/>
        <p:txBody>
          <a:bodyPr>
            <a:normAutofit lnSpcReduction="10000"/>
          </a:bodyPr>
          <a:lstStyle/>
          <a:p>
            <a:pPr lvl="0"/>
            <a:r>
              <a:rPr lang="ar-IQ" dirty="0"/>
              <a:t>المدخل القائد :- يعود هذا المدخل </a:t>
            </a:r>
            <a:r>
              <a:rPr lang="ar-IQ" dirty="0" smtClean="0"/>
              <a:t>إلى أراء </a:t>
            </a:r>
            <a:r>
              <a:rPr lang="ar-IQ" dirty="0"/>
              <a:t>المدرسة النمساوية </a:t>
            </a:r>
            <a:r>
              <a:rPr lang="ar-IQ" dirty="0" smtClean="0"/>
              <a:t>إن الإستراتيجية </a:t>
            </a:r>
            <a:r>
              <a:rPr lang="ar-IQ" dirty="0"/>
              <a:t>مهمة القيادات العليا فقط </a:t>
            </a:r>
            <a:r>
              <a:rPr lang="ar-IQ" dirty="0" smtClean="0"/>
              <a:t>لأنهم </a:t>
            </a:r>
            <a:r>
              <a:rPr lang="ar-IQ" dirty="0"/>
              <a:t>يمتلكون مفاتيح تفهم بيئتهم </a:t>
            </a:r>
            <a:r>
              <a:rPr lang="ar-IQ" dirty="0" smtClean="0"/>
              <a:t>وإنهم أصبحوا </a:t>
            </a:r>
            <a:r>
              <a:rPr lang="ar-IQ" dirty="0"/>
              <a:t>قادة بسبب قدرتهم على استيعاب الحاجات والمتغيرات الحادثة في بيئتهم . وبناءاً على هذه الرؤية يرى العالم (مينتسبيرغ) </a:t>
            </a:r>
            <a:r>
              <a:rPr lang="ar-IQ" dirty="0" smtClean="0"/>
              <a:t>إن </a:t>
            </a:r>
            <a:r>
              <a:rPr lang="ar-IQ" dirty="0"/>
              <a:t>التفكير الاستراتيجي </a:t>
            </a:r>
            <a:r>
              <a:rPr lang="ar-IQ" dirty="0" smtClean="0"/>
              <a:t>الأفضل </a:t>
            </a:r>
            <a:r>
              <a:rPr lang="ar-IQ" dirty="0"/>
              <a:t>هو جزء من خبرة وسمات ومدركات القادة لذا فأن التفكير الاستراتيجي يكون موجوداً ضمن الخرائط العقلية للقادة متخذي القرار في تلك المؤسسات لذلك يعتبر التفكير الاستراتيجي واحداً من </a:t>
            </a:r>
            <a:r>
              <a:rPr lang="ar-IQ" dirty="0" smtClean="0"/>
              <a:t>الأدوات الإستراتيجية </a:t>
            </a:r>
            <a:r>
              <a:rPr lang="ar-IQ" dirty="0"/>
              <a:t>المساعدة للقائد في تحليل البيئة الخارجية المحيطة بالمؤسسة </a:t>
            </a:r>
            <a:endParaRPr lang="en-US" dirty="0"/>
          </a:p>
          <a:p>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مداخل التفكير الاستراتيجي</a:t>
            </a:r>
            <a:endParaRPr lang="ar-SA" dirty="0"/>
          </a:p>
        </p:txBody>
      </p:sp>
      <p:sp>
        <p:nvSpPr>
          <p:cNvPr id="3" name="عنصر نائب للمحتوى 2"/>
          <p:cNvSpPr>
            <a:spLocks noGrp="1"/>
          </p:cNvSpPr>
          <p:nvPr>
            <p:ph idx="1"/>
          </p:nvPr>
        </p:nvSpPr>
        <p:spPr/>
        <p:txBody>
          <a:bodyPr>
            <a:normAutofit fontScale="77500" lnSpcReduction="20000"/>
          </a:bodyPr>
          <a:lstStyle/>
          <a:p>
            <a:pPr lvl="0"/>
            <a:r>
              <a:rPr lang="ar-IQ" dirty="0"/>
              <a:t>مدخل القرار الاستراتيجي :- يهتم الحقل المعرفي </a:t>
            </a:r>
            <a:r>
              <a:rPr lang="ar-IQ" dirty="0" smtClean="0"/>
              <a:t>للإستراتيجية </a:t>
            </a:r>
            <a:r>
              <a:rPr lang="ar-IQ" dirty="0"/>
              <a:t>بشكل </a:t>
            </a:r>
            <a:r>
              <a:rPr lang="ar-IQ" dirty="0" smtClean="0"/>
              <a:t>أساسي </a:t>
            </a:r>
            <a:r>
              <a:rPr lang="ar-IQ" dirty="0"/>
              <a:t>بنماذج صنع القرار الاستراتيجي. لكن طبقاً لهذا المدخل ترى التفكير الاستراتيجي عملية ضمن </a:t>
            </a:r>
            <a:r>
              <a:rPr lang="ar-IQ" dirty="0" smtClean="0"/>
              <a:t>أنموذج </a:t>
            </a:r>
            <a:r>
              <a:rPr lang="ar-IQ" dirty="0"/>
              <a:t>سلسلة عمليات خطية متكاملة لصنع القرار الاستراتيجي وهناك ثلاثة مراحل </a:t>
            </a:r>
            <a:r>
              <a:rPr lang="ar-IQ" dirty="0" smtClean="0"/>
              <a:t>أساسية </a:t>
            </a:r>
            <a:r>
              <a:rPr lang="ar-IQ" dirty="0"/>
              <a:t>لصنع القرار الاستراتيجي </a:t>
            </a:r>
            <a:endParaRPr lang="en-US" dirty="0"/>
          </a:p>
          <a:p>
            <a:pPr lvl="0"/>
            <a:r>
              <a:rPr lang="ar-IQ" dirty="0"/>
              <a:t>تحديد القرار :- وتتضمن مرحلتين </a:t>
            </a:r>
            <a:r>
              <a:rPr lang="ar-IQ" dirty="0" smtClean="0"/>
              <a:t>متمايزة </a:t>
            </a:r>
            <a:r>
              <a:rPr lang="ar-IQ" dirty="0"/>
              <a:t>القرار وتشخيص القرار </a:t>
            </a:r>
            <a:endParaRPr lang="en-US" dirty="0"/>
          </a:p>
          <a:p>
            <a:pPr lvl="0"/>
            <a:r>
              <a:rPr lang="ar-IQ" dirty="0"/>
              <a:t>تطوير القرار :- تتضمن مرحلتين الحث على القرار وتصميم القرار </a:t>
            </a:r>
            <a:endParaRPr lang="en-US" dirty="0"/>
          </a:p>
          <a:p>
            <a:pPr lvl="0"/>
            <a:r>
              <a:rPr lang="ar-IQ" dirty="0"/>
              <a:t>اختيار القرار :- وتتضمن مراحل فحص القرار وتقييمه وتفويض باختياره </a:t>
            </a:r>
            <a:endParaRPr lang="en-US" dirty="0"/>
          </a:p>
          <a:p>
            <a:r>
              <a:rPr lang="ar-IQ" dirty="0"/>
              <a:t>وهذا المدخل وان كان متطوراً عن المدخل القيادي </a:t>
            </a:r>
            <a:r>
              <a:rPr lang="ar-IQ" dirty="0" smtClean="0"/>
              <a:t>لأنه </a:t>
            </a:r>
            <a:r>
              <a:rPr lang="ar-IQ" dirty="0"/>
              <a:t>يخلص </a:t>
            </a:r>
            <a:r>
              <a:rPr lang="ar-IQ" dirty="0" smtClean="0"/>
              <a:t>التفكير </a:t>
            </a:r>
            <a:r>
              <a:rPr lang="ar-IQ" dirty="0"/>
              <a:t>الاستراتيجي من كونه خصيصة قيادية </a:t>
            </a:r>
            <a:r>
              <a:rPr lang="ar-IQ" dirty="0" smtClean="0"/>
              <a:t>إلى </a:t>
            </a:r>
            <a:r>
              <a:rPr lang="ar-IQ" dirty="0"/>
              <a:t>كونه مرحلة تحليلية مبرمجة ضمن عملية صنع القرار </a:t>
            </a:r>
            <a:r>
              <a:rPr lang="ar-IQ" dirty="0" smtClean="0"/>
              <a:t>إلا إن </a:t>
            </a:r>
            <a:r>
              <a:rPr lang="ar-IQ" dirty="0"/>
              <a:t>التفكير هنا بقي على وفق هذا المدخل مقتصرا على القيادات العليا من الدول والمؤسسات </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مداخل التفكير الاستراتيجي</a:t>
            </a:r>
            <a:endParaRPr lang="ar-SA" dirty="0"/>
          </a:p>
        </p:txBody>
      </p:sp>
      <p:sp>
        <p:nvSpPr>
          <p:cNvPr id="3" name="عنصر نائب للمحتوى 2"/>
          <p:cNvSpPr>
            <a:spLocks noGrp="1"/>
          </p:cNvSpPr>
          <p:nvPr>
            <p:ph idx="1"/>
          </p:nvPr>
        </p:nvSpPr>
        <p:spPr/>
        <p:txBody>
          <a:bodyPr>
            <a:normAutofit fontScale="92500" lnSpcReduction="20000"/>
          </a:bodyPr>
          <a:lstStyle/>
          <a:p>
            <a:pPr lvl="0"/>
            <a:r>
              <a:rPr lang="ar-IQ" dirty="0"/>
              <a:t>المدخل الفوضوي :- حددت </a:t>
            </a:r>
            <a:r>
              <a:rPr lang="ar-IQ" dirty="0" smtClean="0"/>
              <a:t>إبعاد </a:t>
            </a:r>
            <a:r>
              <a:rPr lang="ar-IQ" dirty="0"/>
              <a:t>المدخل الفوضوي على نموذج علية القمامة وأوضحوا </a:t>
            </a:r>
            <a:r>
              <a:rPr lang="ar-IQ" dirty="0" smtClean="0"/>
              <a:t>إن </a:t>
            </a:r>
            <a:r>
              <a:rPr lang="ar-IQ" dirty="0"/>
              <a:t>صنع القرار الاستراتيجي لا يخضع للعمليات المبرمجة والمهيكلة بسبب مستويات عدم التأكد العالية وصعوبة رصد المتغيرات في البيئة الخارجية وتوقعها بل يعد مجموعة عمليات متداخلة بشكل فوضوي غير مبرمج ولا محدد سابقا مشابه لحالة الفوضى في علبة القمامة . لذا ينظر </a:t>
            </a:r>
            <a:r>
              <a:rPr lang="ar-IQ" dirty="0" smtClean="0"/>
              <a:t>إلى </a:t>
            </a:r>
            <a:r>
              <a:rPr lang="ar-IQ" dirty="0"/>
              <a:t>هذا التفكير الاستراتيجي وفق هذا المدخل انه عملية غير مبرمجة ضمن عمليات صنع القرار وان المدخل الفوضوي يؤشر التعقيد والتشابك العالي للعمليات </a:t>
            </a:r>
            <a:r>
              <a:rPr lang="ar-IQ" dirty="0" smtClean="0"/>
              <a:t>الإستراتيجية </a:t>
            </a:r>
            <a:r>
              <a:rPr lang="ar-IQ" dirty="0"/>
              <a:t>وينظر </a:t>
            </a:r>
            <a:r>
              <a:rPr lang="ar-IQ" dirty="0" smtClean="0"/>
              <a:t>إلى </a:t>
            </a:r>
            <a:r>
              <a:rPr lang="ar-IQ" dirty="0"/>
              <a:t>التفكير الاستراتيجي على كونه عملية رئيسة لإدارة ذلك التعقيد وفك التشابك </a:t>
            </a:r>
            <a:endParaRPr lang="en-US" dirty="0"/>
          </a:p>
          <a:p>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مداخل التفكير الاستراتيجي</a:t>
            </a:r>
            <a:endParaRPr lang="ar-SA" dirty="0"/>
          </a:p>
        </p:txBody>
      </p:sp>
      <p:sp>
        <p:nvSpPr>
          <p:cNvPr id="3" name="عنصر نائب للمحتوى 2"/>
          <p:cNvSpPr>
            <a:spLocks noGrp="1"/>
          </p:cNvSpPr>
          <p:nvPr>
            <p:ph idx="1"/>
          </p:nvPr>
        </p:nvSpPr>
        <p:spPr/>
        <p:txBody>
          <a:bodyPr/>
          <a:lstStyle/>
          <a:p>
            <a:pPr lvl="0"/>
            <a:r>
              <a:rPr lang="ar-IQ" dirty="0"/>
              <a:t>مدخل العمليات المتنوعة :-هناك </a:t>
            </a:r>
            <a:r>
              <a:rPr lang="ar-IQ" dirty="0" smtClean="0"/>
              <a:t>اتجاهات </a:t>
            </a:r>
            <a:r>
              <a:rPr lang="ar-IQ" dirty="0"/>
              <a:t>فكرية تؤكد بالترابط الوثيق بين العمليات </a:t>
            </a:r>
            <a:r>
              <a:rPr lang="ar-IQ" dirty="0" smtClean="0"/>
              <a:t>الإستراتيجية والإبعاد </a:t>
            </a:r>
            <a:r>
              <a:rPr lang="ar-IQ" dirty="0"/>
              <a:t>الهيكلية والتنظيمية </a:t>
            </a:r>
            <a:r>
              <a:rPr lang="ar-IQ" dirty="0" smtClean="0"/>
              <a:t>الأخرى </a:t>
            </a:r>
            <a:r>
              <a:rPr lang="ar-IQ" dirty="0"/>
              <a:t>داخل المؤسسة ومن هنا تؤكد تلك الاتجاهات لا تقتصر على القيادات العليا فحسب </a:t>
            </a:r>
            <a:r>
              <a:rPr lang="ar-IQ" dirty="0" smtClean="0"/>
              <a:t>وإنما </a:t>
            </a:r>
            <a:r>
              <a:rPr lang="ar-IQ" dirty="0"/>
              <a:t>تمتد </a:t>
            </a:r>
            <a:r>
              <a:rPr lang="ar-IQ" dirty="0" smtClean="0"/>
              <a:t>إلى </a:t>
            </a:r>
            <a:r>
              <a:rPr lang="ar-IQ" dirty="0"/>
              <a:t>المستويات القيادية كافة لذا يعد التفكير الاستراتيجي بمثابة </a:t>
            </a:r>
            <a:r>
              <a:rPr lang="ar-IQ" dirty="0" smtClean="0"/>
              <a:t>إحدى </a:t>
            </a:r>
            <a:r>
              <a:rPr lang="ar-IQ" dirty="0"/>
              <a:t>العمليات </a:t>
            </a:r>
            <a:r>
              <a:rPr lang="ar-IQ" dirty="0" smtClean="0"/>
              <a:t>الإستراتيجية </a:t>
            </a:r>
            <a:r>
              <a:rPr lang="ar-IQ" dirty="0"/>
              <a:t>ذات العلاقة بالنواحي التنظيمية والهيكلية </a:t>
            </a:r>
            <a:r>
              <a:rPr lang="ar-IQ" dirty="0" smtClean="0"/>
              <a:t>الأخرى </a:t>
            </a:r>
            <a:r>
              <a:rPr lang="ar-IQ" dirty="0"/>
              <a:t>والذي يتنوع مع تنوع المستويات القيادية الدنيا والوسطى والعليا التي تقوم به فأنه لا يعبر عن عملية خطية مبرمجة ولا فعل عشوائي غير منتظم</a:t>
            </a:r>
            <a:endParaRPr lang="en-US" dirty="0"/>
          </a:p>
          <a:p>
            <a:endParaRPr lang="ar-SA"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777</Words>
  <Application>Microsoft Office PowerPoint</Application>
  <PresentationFormat>عرض على الشاشة (3:4)‏</PresentationFormat>
  <Paragraphs>41</Paragraphs>
  <Slides>11</Slides>
  <Notes>0</Notes>
  <HiddenSlides>0</HiddenSlides>
  <MMClips>0</MMClips>
  <ScaleCrop>false</ScaleCrop>
  <HeadingPairs>
    <vt:vector size="4" baseType="variant">
      <vt:variant>
        <vt:lpstr>سمة</vt:lpstr>
      </vt:variant>
      <vt:variant>
        <vt:i4>1</vt:i4>
      </vt:variant>
      <vt:variant>
        <vt:lpstr>عناوين الشرائح</vt:lpstr>
      </vt:variant>
      <vt:variant>
        <vt:i4>11</vt:i4>
      </vt:variant>
    </vt:vector>
  </HeadingPairs>
  <TitlesOfParts>
    <vt:vector size="12" baseType="lpstr">
      <vt:lpstr>سمة Office</vt:lpstr>
      <vt:lpstr>المحاضرة الخامسة </vt:lpstr>
      <vt:lpstr>النمط (c) أسفل يمين الدماغ </vt:lpstr>
      <vt:lpstr>النمط (c) أسفل يمين الدماغ </vt:lpstr>
      <vt:lpstr>النمط (D) أعلى يمين الدماغ </vt:lpstr>
      <vt:lpstr>النمط (D) أعلى يمين الدماغ </vt:lpstr>
      <vt:lpstr>مداخل التفكير الاستراتيجي</vt:lpstr>
      <vt:lpstr>مداخل التفكير الاستراتيجي</vt:lpstr>
      <vt:lpstr>مداخل التفكير الاستراتيجي</vt:lpstr>
      <vt:lpstr>مداخل التفكير الاستراتيجي</vt:lpstr>
      <vt:lpstr>مداخل التفكير الاستراتيجي</vt:lpstr>
      <vt:lpstr>مداخل التفكير الاستراتيجي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الخامسة</dc:title>
  <dc:creator>Ahmed</dc:creator>
  <cp:lastModifiedBy>Ahmed</cp:lastModifiedBy>
  <cp:revision>2</cp:revision>
  <dcterms:created xsi:type="dcterms:W3CDTF">2019-04-08T22:23:13Z</dcterms:created>
  <dcterms:modified xsi:type="dcterms:W3CDTF">2019-04-08T22:37:52Z</dcterms:modified>
</cp:coreProperties>
</file>