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850BA-C72F-4C77-9C6C-6927CF57B48A}" type="datetimeFigureOut">
              <a:rPr lang="ar-SA" smtClean="0"/>
              <a:t>30/07/1440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C0026-3F4A-4A8E-90C4-C33B73CE334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850BA-C72F-4C77-9C6C-6927CF57B48A}" type="datetimeFigureOut">
              <a:rPr lang="ar-SA" smtClean="0"/>
              <a:t>30/07/1440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C0026-3F4A-4A8E-90C4-C33B73CE334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850BA-C72F-4C77-9C6C-6927CF57B48A}" type="datetimeFigureOut">
              <a:rPr lang="ar-SA" smtClean="0"/>
              <a:t>30/07/1440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C0026-3F4A-4A8E-90C4-C33B73CE334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850BA-C72F-4C77-9C6C-6927CF57B48A}" type="datetimeFigureOut">
              <a:rPr lang="ar-SA" smtClean="0"/>
              <a:t>30/07/1440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C0026-3F4A-4A8E-90C4-C33B73CE334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850BA-C72F-4C77-9C6C-6927CF57B48A}" type="datetimeFigureOut">
              <a:rPr lang="ar-SA" smtClean="0"/>
              <a:t>30/07/1440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C0026-3F4A-4A8E-90C4-C33B73CE334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850BA-C72F-4C77-9C6C-6927CF57B48A}" type="datetimeFigureOut">
              <a:rPr lang="ar-SA" smtClean="0"/>
              <a:t>30/07/1440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C0026-3F4A-4A8E-90C4-C33B73CE334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850BA-C72F-4C77-9C6C-6927CF57B48A}" type="datetimeFigureOut">
              <a:rPr lang="ar-SA" smtClean="0"/>
              <a:t>30/07/1440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C0026-3F4A-4A8E-90C4-C33B73CE334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850BA-C72F-4C77-9C6C-6927CF57B48A}" type="datetimeFigureOut">
              <a:rPr lang="ar-SA" smtClean="0"/>
              <a:t>30/07/1440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C0026-3F4A-4A8E-90C4-C33B73CE334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850BA-C72F-4C77-9C6C-6927CF57B48A}" type="datetimeFigureOut">
              <a:rPr lang="ar-SA" smtClean="0"/>
              <a:t>30/07/1440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C0026-3F4A-4A8E-90C4-C33B73CE334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850BA-C72F-4C77-9C6C-6927CF57B48A}" type="datetimeFigureOut">
              <a:rPr lang="ar-SA" smtClean="0"/>
              <a:t>30/07/1440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C0026-3F4A-4A8E-90C4-C33B73CE334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850BA-C72F-4C77-9C6C-6927CF57B48A}" type="datetimeFigureOut">
              <a:rPr lang="ar-SA" smtClean="0"/>
              <a:t>30/07/1440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C0026-3F4A-4A8E-90C4-C33B73CE334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850BA-C72F-4C77-9C6C-6927CF57B48A}" type="datetimeFigureOut">
              <a:rPr lang="ar-SA" smtClean="0"/>
              <a:t>30/07/1440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C0026-3F4A-4A8E-90C4-C33B73CE3343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المحاضرة الرابعة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/>
              <a:t>الدوافع التي تستوجب اعتماد التفكير الاستراتيجي وعلاقته بالتخطيط </a:t>
            </a:r>
            <a:r>
              <a:rPr lang="ar-IQ" dirty="0" smtClean="0"/>
              <a:t>الاستراتيجي</a:t>
            </a:r>
          </a:p>
          <a:p>
            <a:r>
              <a:rPr lang="ar-IQ" dirty="0"/>
              <a:t>ما يميز المفكر الاستراتيجي عن المخطط </a:t>
            </a:r>
            <a:r>
              <a:rPr lang="ar-IQ" dirty="0" smtClean="0"/>
              <a:t>الاستراتيجي</a:t>
            </a:r>
          </a:p>
          <a:p>
            <a:r>
              <a:rPr lang="ar-IQ" dirty="0"/>
              <a:t>ملامح التفكير الاستراتيجي وما يميزه عن مفهوم التخطيط الاستراتيجي </a:t>
            </a:r>
            <a:endParaRPr lang="ar-IQ" dirty="0" smtClean="0"/>
          </a:p>
          <a:p>
            <a:r>
              <a:rPr lang="ar-IQ" dirty="0" err="1"/>
              <a:t>انماط</a:t>
            </a:r>
            <a:r>
              <a:rPr lang="ar-IQ" dirty="0"/>
              <a:t> التفكير الاستراتيجي</a:t>
            </a:r>
            <a:endParaRPr lang="en-US" dirty="0"/>
          </a:p>
          <a:p>
            <a:endParaRPr lang="ar-IQ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/>
              <a:t>الدوافع التي تستوجب اعتماد التفكير الاستراتيجي وعلاقته بالتخطيط الاستراتيجي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ar-IQ" dirty="0"/>
              <a:t>في ظل المتغيرات السريعة والتحولات النوعية والتحديات المستمرة في مختلف روافد الحياة المعاصرة كما </a:t>
            </a:r>
            <a:r>
              <a:rPr lang="ar-IQ" dirty="0" smtClean="0"/>
              <a:t>إن </a:t>
            </a:r>
            <a:r>
              <a:rPr lang="ar-IQ" dirty="0"/>
              <a:t>من الصعوبة في مكان ما </a:t>
            </a:r>
            <a:r>
              <a:rPr lang="ar-IQ" dirty="0" smtClean="0"/>
              <a:t>أدى  </a:t>
            </a:r>
            <a:r>
              <a:rPr lang="ar-IQ" dirty="0"/>
              <a:t>تبني فرضيات الاستمرارية من اتجاهات الماضي </a:t>
            </a:r>
            <a:r>
              <a:rPr lang="ar-IQ" dirty="0" smtClean="0"/>
              <a:t>إلى </a:t>
            </a:r>
            <a:r>
              <a:rPr lang="ar-IQ" dirty="0"/>
              <a:t>الحاضر والمستقبل</a:t>
            </a:r>
            <a:endParaRPr lang="en-US" dirty="0"/>
          </a:p>
          <a:p>
            <a:pPr lvl="0"/>
            <a:r>
              <a:rPr lang="ar-IQ" dirty="0"/>
              <a:t>تستدعي الفجوة القائمة بين </a:t>
            </a:r>
            <a:r>
              <a:rPr lang="ar-IQ" dirty="0" smtClean="0"/>
              <a:t>أداء </a:t>
            </a:r>
            <a:r>
              <a:rPr lang="ar-IQ" dirty="0"/>
              <a:t>المؤسسات ومنظمات </a:t>
            </a:r>
            <a:r>
              <a:rPr lang="ar-IQ" dirty="0" smtClean="0"/>
              <a:t>الإعمال </a:t>
            </a:r>
            <a:r>
              <a:rPr lang="ar-IQ" dirty="0"/>
              <a:t>وغيرها </a:t>
            </a:r>
            <a:r>
              <a:rPr lang="ar-IQ" dirty="0" smtClean="0"/>
              <a:t>والأخذ </a:t>
            </a:r>
            <a:r>
              <a:rPr lang="ar-IQ" dirty="0"/>
              <a:t>بالتفكير الاستراتيجي بدلاً من التفكير النمطي للحفاظ على مركزها </a:t>
            </a:r>
            <a:r>
              <a:rPr lang="ar-IQ" dirty="0" smtClean="0"/>
              <a:t>ووجودها </a:t>
            </a:r>
            <a:endParaRPr lang="en-US" dirty="0"/>
          </a:p>
          <a:p>
            <a:pPr lvl="0"/>
            <a:r>
              <a:rPr lang="ar-IQ" dirty="0"/>
              <a:t>تشهد المجتمعات المعاصرة تقدم علمي ومعرفي واسع في مختلف المجالات وتتزايد سرعته بصورة تجعل مستقبل أي بلد أو منظمة غير امن وغير مستقر</a:t>
            </a:r>
            <a:endParaRPr lang="en-US" dirty="0"/>
          </a:p>
          <a:p>
            <a:pPr lvl="0"/>
            <a:r>
              <a:rPr lang="ar-IQ" dirty="0"/>
              <a:t>قد تظهر مشاكل معقدة </a:t>
            </a:r>
            <a:r>
              <a:rPr lang="ar-IQ" dirty="0" smtClean="0"/>
              <a:t>وأزمات </a:t>
            </a:r>
            <a:r>
              <a:rPr lang="ar-IQ" dirty="0"/>
              <a:t>غير متوقعة على المستوى المحلي أو الوطني مما تربك القيادات وتجعلها غير قادرة على معالجة المواقف الاستثنائية</a:t>
            </a:r>
            <a:endParaRPr lang="en-US" dirty="0"/>
          </a:p>
          <a:p>
            <a:pPr lvl="0"/>
            <a:r>
              <a:rPr lang="ar-IQ" dirty="0" smtClean="0"/>
              <a:t>إن </a:t>
            </a:r>
            <a:r>
              <a:rPr lang="ar-IQ" dirty="0"/>
              <a:t>بعض قادة المؤسسات لا يزال يعمل وفق تفكير نمطي تقليدي وأساليب بيروقراطية لذا يصعب عليهم تأدية الواجبات </a:t>
            </a:r>
            <a:r>
              <a:rPr lang="ar-IQ" dirty="0" smtClean="0"/>
              <a:t>والأدوار </a:t>
            </a:r>
            <a:r>
              <a:rPr lang="ar-IQ" dirty="0"/>
              <a:t>بنجاح</a:t>
            </a:r>
            <a:endParaRPr lang="en-US" dirty="0"/>
          </a:p>
          <a:p>
            <a:pPr lvl="0"/>
            <a:r>
              <a:rPr lang="ar-IQ" dirty="0"/>
              <a:t>من ابرز متطلبات هذه المرحلة الدقيقة والحساسة التي يعيشها عالمنا العربي التوجه </a:t>
            </a:r>
            <a:r>
              <a:rPr lang="ar-IQ" dirty="0" smtClean="0"/>
              <a:t>إلى </a:t>
            </a:r>
            <a:r>
              <a:rPr lang="ar-IQ" dirty="0"/>
              <a:t>ذوي الكفاءات العلمية الذين هم قادة المستقبل وتطوره المنشود</a:t>
            </a:r>
            <a:endParaRPr lang="en-US" dirty="0"/>
          </a:p>
          <a:p>
            <a:pPr lvl="0"/>
            <a:r>
              <a:rPr lang="ar-IQ" dirty="0"/>
              <a:t>من معالم </a:t>
            </a:r>
            <a:r>
              <a:rPr lang="ar-IQ" dirty="0" smtClean="0"/>
              <a:t>الألفية </a:t>
            </a:r>
            <a:r>
              <a:rPr lang="ar-IQ" dirty="0"/>
              <a:t>الثالثة ثورة المعلومات والاتصالات والعولمة والغزو الثقافي والانترنيت والتغير السريع في معطيات التكنولوجيا وسوق العمل</a:t>
            </a:r>
            <a:endParaRPr lang="en-US" dirty="0"/>
          </a:p>
          <a:p>
            <a:pPr lvl="0"/>
            <a:r>
              <a:rPr lang="ar-IQ" dirty="0"/>
              <a:t>بالرغم من </a:t>
            </a:r>
            <a:r>
              <a:rPr lang="ar-IQ" dirty="0" smtClean="0"/>
              <a:t>إن </a:t>
            </a:r>
            <a:r>
              <a:rPr lang="ar-IQ" dirty="0"/>
              <a:t>بعض البلاد العربية والمنظمات والجامعات والكليات والمعاهد استجابت لتوجهات التفكير الاستراتيجي ولكن اقل بكثير من مستوى الطموح الذي تنشره تلك الدول وجامعاتها </a:t>
            </a:r>
            <a:endParaRPr lang="en-US" dirty="0"/>
          </a:p>
          <a:p>
            <a:endParaRPr lang="ar-S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/>
              <a:t>ما يميز المفكر الاستراتيجي عن المخطط الاستراتيجي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ar-IQ" dirty="0"/>
              <a:t>يفترض </a:t>
            </a:r>
            <a:r>
              <a:rPr lang="ar-IQ" dirty="0" smtClean="0"/>
              <a:t>إن </a:t>
            </a:r>
            <a:r>
              <a:rPr lang="ar-IQ" dirty="0"/>
              <a:t>يكون الإستراتيجيون مخططين وليس بالضرورة </a:t>
            </a:r>
            <a:r>
              <a:rPr lang="ar-IQ" dirty="0" smtClean="0"/>
              <a:t>إن </a:t>
            </a:r>
            <a:r>
              <a:rPr lang="ar-IQ" dirty="0"/>
              <a:t>يكون المخططون استراتيجيين </a:t>
            </a:r>
            <a:endParaRPr lang="en-US" dirty="0"/>
          </a:p>
          <a:p>
            <a:pPr lvl="0"/>
            <a:r>
              <a:rPr lang="ar-IQ" dirty="0"/>
              <a:t>المخططون بارعون في توجيه </a:t>
            </a:r>
            <a:r>
              <a:rPr lang="ar-IQ" dirty="0" smtClean="0"/>
              <a:t>الأهداف إلى </a:t>
            </a:r>
            <a:r>
              <a:rPr lang="ar-IQ" dirty="0"/>
              <a:t>خطط والخطط </a:t>
            </a:r>
            <a:r>
              <a:rPr lang="ar-IQ" dirty="0" smtClean="0"/>
              <a:t>إلى </a:t>
            </a:r>
            <a:r>
              <a:rPr lang="ar-IQ" dirty="0"/>
              <a:t>برامج وانعكاس البرامج في مجموعة سياسات وقواعد </a:t>
            </a:r>
            <a:r>
              <a:rPr lang="ar-IQ" dirty="0" smtClean="0"/>
              <a:t>وأنظمة </a:t>
            </a:r>
            <a:endParaRPr lang="en-US" dirty="0"/>
          </a:p>
          <a:p>
            <a:pPr lvl="0"/>
            <a:r>
              <a:rPr lang="ar-IQ" dirty="0"/>
              <a:t>المخططون يعملون فق </a:t>
            </a:r>
            <a:r>
              <a:rPr lang="ar-IQ" dirty="0" smtClean="0"/>
              <a:t>إلية </a:t>
            </a:r>
            <a:r>
              <a:rPr lang="ar-IQ" dirty="0"/>
              <a:t>يغلب عليها الجانب </a:t>
            </a:r>
            <a:r>
              <a:rPr lang="ar-IQ" dirty="0" smtClean="0"/>
              <a:t>الإجرائي </a:t>
            </a:r>
            <a:r>
              <a:rPr lang="ar-IQ" dirty="0"/>
              <a:t>الرسمي </a:t>
            </a:r>
            <a:r>
              <a:rPr lang="ar-IQ" dirty="0" smtClean="0"/>
              <a:t>والإستراتيجيون </a:t>
            </a:r>
            <a:r>
              <a:rPr lang="ar-IQ" dirty="0"/>
              <a:t>يفكرون وفق منهج التفكير </a:t>
            </a:r>
            <a:r>
              <a:rPr lang="ar-IQ" dirty="0" smtClean="0"/>
              <a:t>والإدراك </a:t>
            </a:r>
            <a:r>
              <a:rPr lang="ar-IQ" dirty="0"/>
              <a:t>والتوجه الاستراتيجي </a:t>
            </a:r>
            <a:endParaRPr lang="en-US" dirty="0"/>
          </a:p>
          <a:p>
            <a:r>
              <a:rPr lang="ar-IQ" dirty="0"/>
              <a:t>المخططون يتعاملون مع </a:t>
            </a:r>
            <a:r>
              <a:rPr lang="ar-IQ" dirty="0" smtClean="0"/>
              <a:t>الأرقام والإحصاءات </a:t>
            </a:r>
            <a:r>
              <a:rPr lang="ar-IQ" dirty="0"/>
              <a:t>والمعلومات </a:t>
            </a:r>
            <a:r>
              <a:rPr lang="ar-IQ" dirty="0" smtClean="0"/>
              <a:t>إما الإستراتيجيون </a:t>
            </a:r>
            <a:r>
              <a:rPr lang="ar-IQ" dirty="0"/>
              <a:t>يتعاملون ليس فقط مع دلالات </a:t>
            </a:r>
            <a:r>
              <a:rPr lang="ar-IQ" dirty="0" smtClean="0"/>
              <a:t>الأرقام والإحصاءات </a:t>
            </a:r>
            <a:r>
              <a:rPr lang="ar-IQ" dirty="0"/>
              <a:t>ولكن مع دلالات ما وراء هذه </a:t>
            </a:r>
            <a:r>
              <a:rPr lang="ar-IQ" dirty="0" smtClean="0"/>
              <a:t>الأرقام </a:t>
            </a:r>
            <a:r>
              <a:rPr lang="ar-IQ" dirty="0"/>
              <a:t>وذلك وفق توجه استراتيجي مرن يستوعب ويتفاعل مع </a:t>
            </a:r>
            <a:r>
              <a:rPr lang="ar-IQ" dirty="0" smtClean="0"/>
              <a:t>الإحداث </a:t>
            </a:r>
            <a:r>
              <a:rPr lang="ar-IQ" dirty="0"/>
              <a:t>والمتغيرات لتحقيق رسالة </a:t>
            </a:r>
            <a:r>
              <a:rPr lang="ar-IQ" dirty="0" smtClean="0"/>
              <a:t>وأهداف </a:t>
            </a:r>
            <a:r>
              <a:rPr lang="ar-IQ" dirty="0"/>
              <a:t>المنظمة</a:t>
            </a:r>
            <a:endParaRPr lang="ar-S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/>
              <a:t>ملامح التفكير الاستراتيجي وما يميزه عن مفهوم التخطيط الاستراتيجي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ar-IQ" dirty="0"/>
              <a:t>التفكير والتخطيط هما طريقتان للتفكير لذا يجب على </a:t>
            </a:r>
            <a:r>
              <a:rPr lang="ar-IQ" dirty="0" smtClean="0"/>
              <a:t>الإدارة </a:t>
            </a:r>
            <a:r>
              <a:rPr lang="ar-IQ" dirty="0"/>
              <a:t>العليا </a:t>
            </a:r>
            <a:r>
              <a:rPr lang="ar-IQ" dirty="0" smtClean="0"/>
              <a:t>إن </a:t>
            </a:r>
            <a:r>
              <a:rPr lang="ar-IQ" dirty="0"/>
              <a:t>تدرك الاختلاف بينهما حتى تتمكن من فهم معنى </a:t>
            </a:r>
            <a:r>
              <a:rPr lang="ar-IQ" dirty="0" smtClean="0"/>
              <a:t>الإستراتيجية </a:t>
            </a:r>
            <a:endParaRPr lang="en-US" dirty="0"/>
          </a:p>
          <a:p>
            <a:pPr lvl="0"/>
            <a:r>
              <a:rPr lang="ar-IQ" dirty="0" smtClean="0"/>
              <a:t>إن </a:t>
            </a:r>
            <a:r>
              <a:rPr lang="ar-IQ" dirty="0"/>
              <a:t>علاقة التفكير الاستراتيجي مع التخطيط الاستراتيجي هي علاقة تكاملية لانجاز </a:t>
            </a:r>
            <a:r>
              <a:rPr lang="ar-IQ" dirty="0" smtClean="0"/>
              <a:t>أهداف </a:t>
            </a:r>
            <a:r>
              <a:rPr lang="ar-IQ" dirty="0"/>
              <a:t>استراتيجيه </a:t>
            </a:r>
            <a:r>
              <a:rPr lang="ar-IQ" dirty="0" smtClean="0"/>
              <a:t>إضافة إلى إن </a:t>
            </a:r>
            <a:r>
              <a:rPr lang="ar-IQ" dirty="0"/>
              <a:t>التخطيط الاستراتيجي يمثل التحليل الذي ينتج عنه الخطة </a:t>
            </a:r>
            <a:endParaRPr lang="en-US" dirty="0"/>
          </a:p>
          <a:p>
            <a:pPr lvl="0"/>
            <a:r>
              <a:rPr lang="ar-IQ" dirty="0"/>
              <a:t>التفكير عبارة عن حلقة تعلم مزدوجة </a:t>
            </a:r>
            <a:r>
              <a:rPr lang="ar-IQ" dirty="0" smtClean="0"/>
              <a:t>وإما </a:t>
            </a:r>
            <a:r>
              <a:rPr lang="ar-IQ" dirty="0"/>
              <a:t>التخطيط الاستراتيجي هو حلقة تعلم مفردة</a:t>
            </a:r>
            <a:endParaRPr lang="en-US" dirty="0"/>
          </a:p>
          <a:p>
            <a:pPr lvl="0"/>
            <a:r>
              <a:rPr lang="ar-IQ" dirty="0" smtClean="0"/>
              <a:t>إن </a:t>
            </a:r>
            <a:r>
              <a:rPr lang="ar-IQ" dirty="0"/>
              <a:t>التفكير الاستراتيجي هو غير التخطيط الاستراتيجي حيث التفكير هو عملية تركيب معطيات الخبرة الشخصية للقائد وخبرة </a:t>
            </a:r>
            <a:r>
              <a:rPr lang="ar-IQ" dirty="0" smtClean="0"/>
              <a:t>الآخرين إما </a:t>
            </a:r>
            <a:r>
              <a:rPr lang="ar-IQ" dirty="0"/>
              <a:t>التخطيط الاستراتيجي هو عملية تحليل للبيانات والمعلومات ومعالجة </a:t>
            </a:r>
            <a:r>
              <a:rPr lang="ar-IQ" dirty="0" smtClean="0"/>
              <a:t>الأرقام </a:t>
            </a:r>
            <a:r>
              <a:rPr lang="ar-IQ" dirty="0"/>
              <a:t>وعملية تحليله غرضها برمجة </a:t>
            </a:r>
            <a:r>
              <a:rPr lang="ar-IQ" dirty="0" smtClean="0"/>
              <a:t>الإستراتيجية </a:t>
            </a:r>
            <a:endParaRPr lang="en-US" dirty="0"/>
          </a:p>
          <a:p>
            <a:endParaRPr lang="ar-S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أنماط </a:t>
            </a:r>
            <a:r>
              <a:rPr lang="ar-IQ" dirty="0"/>
              <a:t>التفكير الاستراتيجي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ar-IQ" dirty="0"/>
              <a:t>استخدمت نظرية (هيرمان) للسيادة الدماغية </a:t>
            </a:r>
            <a:r>
              <a:rPr lang="ar-IQ" dirty="0" smtClean="0"/>
              <a:t>الألوان </a:t>
            </a:r>
            <a:r>
              <a:rPr lang="ar-IQ" dirty="0"/>
              <a:t>في نظريته وكل لون من </a:t>
            </a:r>
            <a:r>
              <a:rPr lang="ar-IQ" dirty="0" smtClean="0"/>
              <a:t>الألوان الأربعة يدل </a:t>
            </a:r>
            <a:r>
              <a:rPr lang="ar-IQ" dirty="0"/>
              <a:t>بيه تميزه عن البقية </a:t>
            </a:r>
            <a:r>
              <a:rPr lang="ar-IQ" dirty="0" smtClean="0"/>
              <a:t>وكالاتي .</a:t>
            </a:r>
            <a:endParaRPr lang="en-US" dirty="0"/>
          </a:p>
          <a:p>
            <a:pPr lvl="0"/>
            <a:r>
              <a:rPr lang="ar-IQ" dirty="0"/>
              <a:t>يمثل الجزء العلوي من الجانب </a:t>
            </a:r>
            <a:r>
              <a:rPr lang="ar-IQ" dirty="0" smtClean="0"/>
              <a:t>الأيسر </a:t>
            </a:r>
            <a:r>
              <a:rPr lang="ar-IQ" dirty="0"/>
              <a:t>للدماغ النمط(</a:t>
            </a:r>
            <a:r>
              <a:rPr lang="en-US" dirty="0"/>
              <a:t>(A </a:t>
            </a:r>
            <a:r>
              <a:rPr lang="ar-IQ" dirty="0" smtClean="0"/>
              <a:t>وأعطاه اللون الأزرق </a:t>
            </a:r>
            <a:r>
              <a:rPr lang="ar-IQ" dirty="0"/>
              <a:t>ويدل على الحكمة والعلم ويسمى (العقلية التحليلية المنطقية ) </a:t>
            </a:r>
            <a:endParaRPr lang="en-US" dirty="0"/>
          </a:p>
          <a:p>
            <a:pPr lvl="0"/>
            <a:r>
              <a:rPr lang="ar-IQ" dirty="0"/>
              <a:t>يمثل الجزء </a:t>
            </a:r>
            <a:r>
              <a:rPr lang="ar-IQ" dirty="0" smtClean="0"/>
              <a:t>الأسفل </a:t>
            </a:r>
            <a:r>
              <a:rPr lang="ar-IQ" dirty="0"/>
              <a:t>من الجانب </a:t>
            </a:r>
            <a:r>
              <a:rPr lang="ar-IQ" dirty="0" smtClean="0"/>
              <a:t>الأيسر </a:t>
            </a:r>
            <a:r>
              <a:rPr lang="ar-IQ" dirty="0"/>
              <a:t>النمط ( </a:t>
            </a:r>
            <a:r>
              <a:rPr lang="en-US" dirty="0"/>
              <a:t>B</a:t>
            </a:r>
            <a:r>
              <a:rPr lang="ar-IQ" dirty="0"/>
              <a:t>) وبالون </a:t>
            </a:r>
            <a:r>
              <a:rPr lang="ar-IQ" dirty="0" smtClean="0"/>
              <a:t>الأخضر </a:t>
            </a:r>
            <a:r>
              <a:rPr lang="ar-IQ" dirty="0"/>
              <a:t>الذي يدل على القيادة ويسمى (العقلية التنفيذية التنظيمية )</a:t>
            </a:r>
            <a:endParaRPr lang="en-US" dirty="0"/>
          </a:p>
          <a:p>
            <a:pPr lvl="0"/>
            <a:r>
              <a:rPr lang="ar-IQ" dirty="0" smtClean="0"/>
              <a:t>إما </a:t>
            </a:r>
            <a:r>
              <a:rPr lang="ar-IQ" dirty="0"/>
              <a:t>الجزء </a:t>
            </a:r>
            <a:r>
              <a:rPr lang="ar-IQ" dirty="0" smtClean="0"/>
              <a:t>الأسفل </a:t>
            </a:r>
            <a:r>
              <a:rPr lang="ar-IQ" dirty="0"/>
              <a:t>من الجانب </a:t>
            </a:r>
            <a:r>
              <a:rPr lang="ar-IQ" dirty="0" smtClean="0"/>
              <a:t>الأيمن </a:t>
            </a:r>
            <a:r>
              <a:rPr lang="ar-IQ" dirty="0"/>
              <a:t>النمط (</a:t>
            </a:r>
            <a:r>
              <a:rPr lang="en-US" dirty="0"/>
              <a:t>C</a:t>
            </a:r>
            <a:r>
              <a:rPr lang="ar-IQ" dirty="0"/>
              <a:t>) وباللون </a:t>
            </a:r>
            <a:r>
              <a:rPr lang="ar-IQ" dirty="0" smtClean="0"/>
              <a:t>الأحمر </a:t>
            </a:r>
            <a:r>
              <a:rPr lang="ar-IQ" dirty="0"/>
              <a:t>ويسمى (العقلية </a:t>
            </a:r>
            <a:r>
              <a:rPr lang="ar-IQ" dirty="0" smtClean="0"/>
              <a:t>الإنسانية </a:t>
            </a:r>
            <a:r>
              <a:rPr lang="ar-IQ" dirty="0"/>
              <a:t>العاطفية )</a:t>
            </a:r>
            <a:endParaRPr lang="en-US" dirty="0"/>
          </a:p>
          <a:p>
            <a:r>
              <a:rPr lang="ar-IQ" dirty="0" smtClean="0"/>
              <a:t>إما </a:t>
            </a:r>
            <a:r>
              <a:rPr lang="ar-IQ" dirty="0"/>
              <a:t>الجزء العلوي من الجانب </a:t>
            </a:r>
            <a:r>
              <a:rPr lang="ar-IQ" dirty="0" smtClean="0"/>
              <a:t>الأيمن </a:t>
            </a:r>
            <a:r>
              <a:rPr lang="ar-IQ" dirty="0"/>
              <a:t>النمط (</a:t>
            </a:r>
            <a:r>
              <a:rPr lang="en-US" dirty="0"/>
              <a:t>D</a:t>
            </a:r>
            <a:r>
              <a:rPr lang="ar-IQ" dirty="0"/>
              <a:t>) وباللون </a:t>
            </a:r>
            <a:r>
              <a:rPr lang="ar-IQ" dirty="0" smtClean="0"/>
              <a:t>الأصفر </a:t>
            </a:r>
            <a:r>
              <a:rPr lang="ar-IQ" dirty="0"/>
              <a:t>المرتبط بالشمس وانتشار </a:t>
            </a:r>
            <a:r>
              <a:rPr lang="ar-IQ" dirty="0" smtClean="0"/>
              <a:t>أشعتها </a:t>
            </a:r>
            <a:r>
              <a:rPr lang="ar-IQ" dirty="0"/>
              <a:t>فهو يتفق مع الرؤية الواسعة للتفكير الاستراتيجي </a:t>
            </a:r>
            <a:r>
              <a:rPr lang="ar-IQ" dirty="0" smtClean="0"/>
              <a:t>والإبداع </a:t>
            </a:r>
            <a:r>
              <a:rPr lang="ar-IQ" dirty="0"/>
              <a:t>ويسمى ( العقلية </a:t>
            </a:r>
            <a:r>
              <a:rPr lang="ar-IQ" dirty="0" smtClean="0"/>
              <a:t>الإبداعية </a:t>
            </a:r>
            <a:r>
              <a:rPr lang="ar-IQ" dirty="0"/>
              <a:t>)</a:t>
            </a:r>
            <a:endParaRPr lang="ar-S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25536"/>
          </a:xfrm>
        </p:spPr>
        <p:txBody>
          <a:bodyPr>
            <a:normAutofit fontScale="90000"/>
          </a:bodyPr>
          <a:lstStyle/>
          <a:p>
            <a:r>
              <a:rPr lang="ar-IQ" dirty="0"/>
              <a:t>خصائص نمط (</a:t>
            </a:r>
            <a:r>
              <a:rPr lang="en-US" dirty="0"/>
              <a:t>(A</a:t>
            </a:r>
            <a:r>
              <a:rPr lang="ar-IQ" dirty="0"/>
              <a:t> هي ( منطقي , تحليلي , كمي , مالي )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/>
              <a:t>منطقي : بمعنى قدرته على الاستدلال والاستنتاج </a:t>
            </a:r>
            <a:endParaRPr lang="en-US" dirty="0"/>
          </a:p>
          <a:p>
            <a:r>
              <a:rPr lang="ar-IQ" dirty="0"/>
              <a:t>تحليلي : قدرته على تجزئة </a:t>
            </a:r>
            <a:r>
              <a:rPr lang="ar-IQ" dirty="0" err="1"/>
              <a:t>الافكار</a:t>
            </a:r>
            <a:r>
              <a:rPr lang="ar-IQ" dirty="0"/>
              <a:t> والمواقف وفحصها لمعرفة مدى </a:t>
            </a:r>
            <a:r>
              <a:rPr lang="ar-IQ" dirty="0" err="1"/>
              <a:t>ملائمتها</a:t>
            </a:r>
            <a:r>
              <a:rPr lang="ar-IQ" dirty="0"/>
              <a:t> مع بعضها البعض</a:t>
            </a:r>
            <a:endParaRPr lang="en-US" dirty="0"/>
          </a:p>
          <a:p>
            <a:r>
              <a:rPr lang="ar-IQ" dirty="0"/>
              <a:t>كمي : يتجه نحو علاقات عددية ويميل </a:t>
            </a:r>
            <a:r>
              <a:rPr lang="ar-IQ" dirty="0" err="1"/>
              <a:t>الى</a:t>
            </a:r>
            <a:r>
              <a:rPr lang="ar-IQ" dirty="0"/>
              <a:t> معرفة العمليات الحقيقية</a:t>
            </a:r>
            <a:endParaRPr lang="en-US" dirty="0"/>
          </a:p>
          <a:p>
            <a:r>
              <a:rPr lang="ar-IQ" dirty="0"/>
              <a:t>مالي : قدرته على رصد ومعالجة القضايا الكمية ذات العلاقة بالتكاليف والميزانيات </a:t>
            </a:r>
            <a:endParaRPr lang="en-US" dirty="0"/>
          </a:p>
          <a:p>
            <a:endParaRPr lang="ar-S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dirty="0"/>
              <a:t>مميزات النمط ( </a:t>
            </a:r>
            <a:r>
              <a:rPr lang="en-US" dirty="0" smtClean="0"/>
              <a:t>A</a:t>
            </a:r>
            <a:r>
              <a:rPr lang="ar-IQ" dirty="0" smtClean="0"/>
              <a:t> 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/>
              <a:t>يمتازون بالشخصية القوية وتفكيرهم ناقد </a:t>
            </a:r>
            <a:r>
              <a:rPr lang="ar-IQ" dirty="0" smtClean="0"/>
              <a:t>للآخرين </a:t>
            </a:r>
            <a:r>
              <a:rPr lang="ar-IQ" dirty="0"/>
              <a:t>ويفكرون في التفاصيل الدقيقة </a:t>
            </a:r>
            <a:r>
              <a:rPr lang="ar-IQ" dirty="0" smtClean="0"/>
              <a:t>للأمور </a:t>
            </a:r>
            <a:r>
              <a:rPr lang="ar-IQ" dirty="0"/>
              <a:t>ويفضلون حل المشاكل الصعبة ويحبون التحديات ويسعون لوضع حد للمخاطر المحيطة بالمؤسسة ولديهم قدرة على تحمل المهام والمسؤوليات يميلون للعمل بصورة منفردة دون مشاركة </a:t>
            </a:r>
            <a:r>
              <a:rPr lang="ar-IQ" dirty="0" smtClean="0"/>
              <a:t>الآخرين </a:t>
            </a:r>
            <a:r>
              <a:rPr lang="ar-IQ" dirty="0"/>
              <a:t>ويعيشون في عالم خاص من </a:t>
            </a:r>
            <a:r>
              <a:rPr lang="ar-IQ" dirty="0" smtClean="0"/>
              <a:t>الأنشطة الإدارية </a:t>
            </a:r>
            <a:r>
              <a:rPr lang="ar-IQ" dirty="0"/>
              <a:t>التقليدية الروتينية والتي تسهم في بطء </a:t>
            </a:r>
            <a:r>
              <a:rPr lang="ar-IQ" dirty="0" smtClean="0"/>
              <a:t>إجراءات </a:t>
            </a:r>
            <a:r>
              <a:rPr lang="ar-IQ" dirty="0"/>
              <a:t>العمل وتعقيده</a:t>
            </a:r>
            <a:endParaRPr lang="en-US" dirty="0"/>
          </a:p>
          <a:p>
            <a:endParaRPr lang="ar-S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/>
              <a:t>النمط ( </a:t>
            </a:r>
            <a:r>
              <a:rPr lang="en-US" dirty="0"/>
              <a:t>B</a:t>
            </a:r>
            <a:r>
              <a:rPr lang="ar-IQ" dirty="0"/>
              <a:t>) </a:t>
            </a:r>
            <a:r>
              <a:rPr lang="ar-IQ" dirty="0" err="1"/>
              <a:t>اسفل</a:t>
            </a:r>
            <a:r>
              <a:rPr lang="ar-IQ" dirty="0"/>
              <a:t> يسار الدماغ </a:t>
            </a:r>
            <a:r>
              <a:rPr lang="en-US" dirty="0"/>
              <a:t/>
            </a:r>
            <a:br>
              <a:rPr lang="en-US" dirty="0"/>
            </a:br>
            <a:r>
              <a:rPr lang="ar-IQ" dirty="0" smtClean="0"/>
              <a:t>خصائص هذا النمط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/>
              <a:t>مخططون : يعمل على صياغة </a:t>
            </a:r>
            <a:r>
              <a:rPr lang="ar-IQ" dirty="0" smtClean="0"/>
              <a:t>أساليب </a:t>
            </a:r>
            <a:r>
              <a:rPr lang="ar-IQ" dirty="0"/>
              <a:t>ووسائل مختلفة لتحقيق </a:t>
            </a:r>
            <a:r>
              <a:rPr lang="ar-IQ" dirty="0" smtClean="0"/>
              <a:t>الأهداف </a:t>
            </a:r>
            <a:r>
              <a:rPr lang="ar-IQ" dirty="0"/>
              <a:t>المرسومة قبل </a:t>
            </a:r>
            <a:r>
              <a:rPr lang="ar-IQ" dirty="0" smtClean="0"/>
              <a:t>اتخاذ </a:t>
            </a:r>
            <a:r>
              <a:rPr lang="ar-IQ" dirty="0"/>
              <a:t>القرار </a:t>
            </a:r>
            <a:endParaRPr lang="en-US" dirty="0"/>
          </a:p>
          <a:p>
            <a:r>
              <a:rPr lang="ar-IQ" dirty="0"/>
              <a:t>منظم : يستطيع ترتيب المفاهيم والمواضيع المختلفة بعلاقات ترابطية بعضها مع البعض </a:t>
            </a:r>
            <a:r>
              <a:rPr lang="ar-IQ" dirty="0" smtClean="0"/>
              <a:t>الأخر </a:t>
            </a:r>
            <a:endParaRPr lang="en-US" dirty="0"/>
          </a:p>
          <a:p>
            <a:r>
              <a:rPr lang="ar-IQ" dirty="0"/>
              <a:t>تفصيلي : يكون اهتمامه </a:t>
            </a:r>
            <a:r>
              <a:rPr lang="ar-IQ" dirty="0" smtClean="0"/>
              <a:t>بالأجزاء </a:t>
            </a:r>
            <a:r>
              <a:rPr lang="ar-IQ" dirty="0"/>
              <a:t>الدقيقة للمواضيع </a:t>
            </a:r>
            <a:r>
              <a:rPr lang="ar-IQ" dirty="0" smtClean="0"/>
              <a:t>وأجزاء </a:t>
            </a:r>
            <a:r>
              <a:rPr lang="ar-IQ" dirty="0"/>
              <a:t>الفكرة الرئيسية </a:t>
            </a:r>
            <a:endParaRPr lang="en-US" dirty="0"/>
          </a:p>
          <a:p>
            <a:r>
              <a:rPr lang="ar-IQ" dirty="0"/>
              <a:t>متسلسل : يتعامل مع الأشياء </a:t>
            </a:r>
            <a:r>
              <a:rPr lang="ar-IQ" dirty="0" smtClean="0"/>
              <a:t>والأفكار </a:t>
            </a:r>
            <a:r>
              <a:rPr lang="ar-IQ" dirty="0"/>
              <a:t>واحد تلو </a:t>
            </a:r>
            <a:r>
              <a:rPr lang="ar-IQ" dirty="0" smtClean="0"/>
              <a:t>الأخرى </a:t>
            </a:r>
            <a:r>
              <a:rPr lang="ar-IQ" dirty="0"/>
              <a:t>بالترتيب </a:t>
            </a:r>
            <a:endParaRPr lang="ar-S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dirty="0"/>
              <a:t>مميزات هذا </a:t>
            </a:r>
            <a:r>
              <a:rPr lang="ar-IQ" dirty="0" smtClean="0"/>
              <a:t>النمط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/>
              <a:t>يعمل هؤلاء بطريقة خطوة خطوة وفق </a:t>
            </a:r>
            <a:r>
              <a:rPr lang="ar-IQ" dirty="0" smtClean="0"/>
              <a:t>إجراءات </a:t>
            </a:r>
            <a:r>
              <a:rPr lang="ar-IQ" dirty="0"/>
              <a:t>منظمة لديهم القدرة على التخطيط والتنظيم </a:t>
            </a:r>
            <a:r>
              <a:rPr lang="ar-IQ" dirty="0" smtClean="0"/>
              <a:t>والإدارة </a:t>
            </a:r>
            <a:r>
              <a:rPr lang="ar-IQ" dirty="0"/>
              <a:t>والمشاريع </a:t>
            </a:r>
            <a:r>
              <a:rPr lang="ar-IQ" dirty="0" smtClean="0"/>
              <a:t>وأصحاب </a:t>
            </a:r>
            <a:r>
              <a:rPr lang="ar-IQ" dirty="0"/>
              <a:t>هذا النمط قادة </a:t>
            </a:r>
            <a:r>
              <a:rPr lang="ar-IQ" dirty="0" smtClean="0"/>
              <a:t>إداريون </a:t>
            </a:r>
            <a:r>
              <a:rPr lang="ar-IQ" dirty="0"/>
              <a:t>ناجحون مهتمين بالتفاصيل الدقيقة ويحافظون على الوضع الراهن يتميزون بالبيروقراطية التقليدية في العمل </a:t>
            </a:r>
            <a:r>
              <a:rPr lang="ar-IQ" dirty="0" smtClean="0"/>
              <a:t>ولا يؤمنون </a:t>
            </a:r>
            <a:r>
              <a:rPr lang="ar-IQ" dirty="0"/>
              <a:t>بالتغيير كما </a:t>
            </a:r>
            <a:r>
              <a:rPr lang="ar-IQ" dirty="0" smtClean="0"/>
              <a:t>أنهم </a:t>
            </a:r>
            <a:r>
              <a:rPr lang="ar-IQ" dirty="0"/>
              <a:t>دائمي التفكير همهم الوحيد الحفاظ على </a:t>
            </a:r>
            <a:r>
              <a:rPr lang="ar-IQ" dirty="0" smtClean="0"/>
              <a:t>الإدارة </a:t>
            </a:r>
            <a:r>
              <a:rPr lang="ar-IQ" dirty="0"/>
              <a:t>ويؤدون عملهم بالوقت المناسب وتحديد الهدف بدقة </a:t>
            </a:r>
            <a:endParaRPr lang="en-US" dirty="0"/>
          </a:p>
          <a:p>
            <a:endParaRPr lang="ar-S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749</Words>
  <Application>Microsoft Office PowerPoint</Application>
  <PresentationFormat>عرض على الشاشة (3:4)‏</PresentationFormat>
  <Paragraphs>44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سمة Office</vt:lpstr>
      <vt:lpstr>المحاضرة الرابعة </vt:lpstr>
      <vt:lpstr>الدوافع التي تستوجب اعتماد التفكير الاستراتيجي وعلاقته بالتخطيط الاستراتيجي</vt:lpstr>
      <vt:lpstr>ما يميز المفكر الاستراتيجي عن المخطط الاستراتيجي</vt:lpstr>
      <vt:lpstr>ملامح التفكير الاستراتيجي وما يميزه عن مفهوم التخطيط الاستراتيجي </vt:lpstr>
      <vt:lpstr>أنماط التفكير الاستراتيجي</vt:lpstr>
      <vt:lpstr>خصائص نمط ((A هي ( منطقي , تحليلي , كمي , مالي ) </vt:lpstr>
      <vt:lpstr>مميزات النمط ( A )</vt:lpstr>
      <vt:lpstr>النمط ( B) اسفل يسار الدماغ  خصائص هذا النمط</vt:lpstr>
      <vt:lpstr>مميزات هذا النمط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الرابعة</dc:title>
  <dc:creator>Ahmed</dc:creator>
  <cp:lastModifiedBy>Ahmed</cp:lastModifiedBy>
  <cp:revision>2</cp:revision>
  <dcterms:created xsi:type="dcterms:W3CDTF">2019-04-05T14:12:56Z</dcterms:created>
  <dcterms:modified xsi:type="dcterms:W3CDTF">2019-04-05T14:28:26Z</dcterms:modified>
</cp:coreProperties>
</file>