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6612-12B9-4DCA-B588-26AED96E9CDD}" type="datetimeFigureOut">
              <a:rPr lang="ar-SA" smtClean="0"/>
              <a:pPr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E991-5648-4E24-8BAD-28D3B576F8F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عناصر التفكير </a:t>
            </a:r>
            <a:r>
              <a:rPr lang="ar-IQ" dirty="0" smtClean="0"/>
              <a:t>وأدواته </a:t>
            </a:r>
            <a:endParaRPr lang="ar-IQ" dirty="0" smtClean="0"/>
          </a:p>
          <a:p>
            <a:r>
              <a:rPr lang="ar-IQ" dirty="0" smtClean="0"/>
              <a:t>مفهوم التفكير الاستراتيجي </a:t>
            </a:r>
          </a:p>
          <a:p>
            <a:r>
              <a:rPr lang="ar-IQ" dirty="0" smtClean="0"/>
              <a:t>نشأة </a:t>
            </a:r>
            <a:r>
              <a:rPr lang="ar-IQ" dirty="0" smtClean="0"/>
              <a:t>التفكير الاستراتيجي </a:t>
            </a:r>
          </a:p>
          <a:p>
            <a:r>
              <a:rPr lang="ar-IQ" dirty="0" smtClean="0"/>
              <a:t>مراحل تطور التفكير الاستراتيجي </a:t>
            </a:r>
          </a:p>
          <a:p>
            <a:r>
              <a:rPr lang="ar-IQ" dirty="0" smtClean="0"/>
              <a:t>أهمية </a:t>
            </a:r>
            <a:r>
              <a:rPr lang="ar-IQ" dirty="0" smtClean="0"/>
              <a:t>التفكير الاستراتيجي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/>
              <a:t>عناصر التفكير </a:t>
            </a:r>
            <a:r>
              <a:rPr lang="ar-IQ" dirty="0" smtClean="0"/>
              <a:t>وأدواته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ar-IQ" dirty="0" smtClean="0"/>
              <a:t>التصور </a:t>
            </a:r>
            <a:r>
              <a:rPr lang="ar-IQ" dirty="0"/>
              <a:t>(التخيل ) : التصور هو صور الأشياء المادية التي تنطبع وتسجل في ذاكرة الإنسان </a:t>
            </a:r>
            <a:r>
              <a:rPr lang="ar-IQ" dirty="0" smtClean="0"/>
              <a:t>إذن </a:t>
            </a:r>
            <a:r>
              <a:rPr lang="ar-IQ" dirty="0"/>
              <a:t>هو صورة حسية لعدد كبير من العناصر</a:t>
            </a:r>
            <a:endParaRPr lang="en-US" dirty="0"/>
          </a:p>
          <a:p>
            <a:pPr lvl="0"/>
            <a:r>
              <a:rPr lang="ar-IQ" dirty="0"/>
              <a:t>اللغة : هي وسيلة للتفاهم بين </a:t>
            </a:r>
            <a:r>
              <a:rPr lang="ar-IQ" dirty="0" smtClean="0"/>
              <a:t>الإفراد وإحدى أدوات </a:t>
            </a:r>
            <a:r>
              <a:rPr lang="ar-IQ" dirty="0"/>
              <a:t>التفكير المهمة وتسهل تذكره وتميز بينها وبين المعاني </a:t>
            </a:r>
            <a:r>
              <a:rPr lang="ar-IQ" dirty="0" smtClean="0"/>
              <a:t>الأخرى </a:t>
            </a:r>
            <a:endParaRPr lang="en-US" dirty="0"/>
          </a:p>
          <a:p>
            <a:pPr lvl="0"/>
            <a:r>
              <a:rPr lang="ar-IQ" dirty="0"/>
              <a:t>المفاهيم : هي عبارة عن قاعدة معرفية توجد على شكل خطة تعمل على توجيه السلوك </a:t>
            </a:r>
            <a:r>
              <a:rPr lang="ar-IQ" dirty="0" smtClean="0"/>
              <a:t>الإنساني </a:t>
            </a:r>
            <a:endParaRPr lang="en-US" dirty="0"/>
          </a:p>
          <a:p>
            <a:pPr lvl="0"/>
            <a:r>
              <a:rPr lang="ar-IQ" dirty="0"/>
              <a:t>الرموز </a:t>
            </a:r>
            <a:r>
              <a:rPr lang="ar-IQ" dirty="0" smtClean="0"/>
              <a:t>والإشارات </a:t>
            </a:r>
            <a:r>
              <a:rPr lang="ar-IQ" dirty="0"/>
              <a:t>: هي </a:t>
            </a:r>
            <a:r>
              <a:rPr lang="ar-IQ" dirty="0" smtClean="0"/>
              <a:t>أسماء </a:t>
            </a:r>
            <a:r>
              <a:rPr lang="ar-IQ" dirty="0"/>
              <a:t>مقررة تعرف بها الأشياء والظواهر كأسماء الأشياء </a:t>
            </a:r>
            <a:r>
              <a:rPr lang="ar-IQ" dirty="0" smtClean="0"/>
              <a:t>والأرقام </a:t>
            </a:r>
            <a:endParaRPr lang="en-US" dirty="0"/>
          </a:p>
          <a:p>
            <a:pPr lvl="0"/>
            <a:r>
              <a:rPr lang="ar-IQ" dirty="0"/>
              <a:t>النشاطات العضلية : وهي تحريك مجموعة من عضلات الجسم</a:t>
            </a:r>
            <a:endParaRPr lang="en-US" dirty="0"/>
          </a:p>
          <a:p>
            <a:pPr lvl="0"/>
            <a:r>
              <a:rPr lang="ar-IQ" dirty="0"/>
              <a:t>وظائف الدماغ : </a:t>
            </a:r>
            <a:r>
              <a:rPr lang="ar-IQ" dirty="0" smtClean="0"/>
              <a:t>إن </a:t>
            </a:r>
            <a:r>
              <a:rPr lang="ar-IQ" dirty="0"/>
              <a:t>نظريه النصفين الكرويين زودت الباحثين بوظائف جانبي الدماغ </a:t>
            </a:r>
            <a:r>
              <a:rPr lang="ar-IQ" dirty="0" smtClean="0"/>
              <a:t>الأيسر والأيمن لفهم إلية </a:t>
            </a:r>
            <a:r>
              <a:rPr lang="ar-IQ" dirty="0"/>
              <a:t>عمل الدماغ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مفهوم التفكير الاستراتيجي : يعد التفكير الاستراتيجي </a:t>
            </a:r>
            <a:r>
              <a:rPr lang="ar-IQ" dirty="0" smtClean="0"/>
              <a:t>أداة </a:t>
            </a:r>
            <a:r>
              <a:rPr lang="ar-IQ" dirty="0"/>
              <a:t>فعالة </a:t>
            </a:r>
            <a:r>
              <a:rPr lang="ar-IQ" dirty="0" smtClean="0"/>
              <a:t>ومنهج </a:t>
            </a:r>
            <a:r>
              <a:rPr lang="ar-IQ" dirty="0"/>
              <a:t>عمل متكامل للمستقبل وتقديم </a:t>
            </a:r>
            <a:r>
              <a:rPr lang="ar-IQ" dirty="0" smtClean="0"/>
              <a:t>أفكار </a:t>
            </a:r>
            <a:r>
              <a:rPr lang="ar-IQ" dirty="0"/>
              <a:t>جديدة تحقق التكيف والتفاعل الايجابي مع البيئة الخارجية</a:t>
            </a:r>
            <a:endParaRPr lang="en-US" dirty="0"/>
          </a:p>
          <a:p>
            <a:r>
              <a:rPr lang="ar-IQ" dirty="0"/>
              <a:t>لذا يمثل نشاطاً فكرياً </a:t>
            </a:r>
            <a:r>
              <a:rPr lang="ar-IQ" dirty="0" smtClean="0"/>
              <a:t>وأسلوبا </a:t>
            </a:r>
            <a:r>
              <a:rPr lang="ar-IQ" dirty="0"/>
              <a:t>علمياً معاصراً لبناء </a:t>
            </a:r>
            <a:r>
              <a:rPr lang="ar-IQ" dirty="0" smtClean="0"/>
              <a:t>إستراتيجية </a:t>
            </a:r>
            <a:r>
              <a:rPr lang="ar-IQ" dirty="0"/>
              <a:t>تصور المستقبل المأمول </a:t>
            </a:r>
            <a:endParaRPr lang="en-US" dirty="0"/>
          </a:p>
          <a:p>
            <a:r>
              <a:rPr lang="ar-IQ" dirty="0"/>
              <a:t>عرف </a:t>
            </a:r>
            <a:r>
              <a:rPr lang="ar-IQ" dirty="0" smtClean="0"/>
              <a:t>(أوهامي </a:t>
            </a:r>
            <a:r>
              <a:rPr lang="ar-IQ" dirty="0"/>
              <a:t>) التفكير الاستراتيجي : هو مجموعة طرائق تحليلية هي </a:t>
            </a:r>
            <a:r>
              <a:rPr lang="ar-IQ" dirty="0" smtClean="0"/>
              <a:t>الإدراك </a:t>
            </a:r>
            <a:r>
              <a:rPr lang="ar-IQ" dirty="0"/>
              <a:t>والاختبار وتعيين </a:t>
            </a:r>
            <a:r>
              <a:rPr lang="ar-IQ" dirty="0" smtClean="0"/>
              <a:t>أولويات الأفكار </a:t>
            </a:r>
            <a:r>
              <a:rPr lang="ar-IQ" dirty="0"/>
              <a:t>والمرونة العقلية والموهبة لتوليد </a:t>
            </a:r>
            <a:r>
              <a:rPr lang="ar-IQ" dirty="0" smtClean="0"/>
              <a:t>أفكار </a:t>
            </a:r>
            <a:r>
              <a:rPr lang="ar-IQ" dirty="0"/>
              <a:t>ونتاجات جديدة </a:t>
            </a:r>
            <a:r>
              <a:rPr lang="ar-IQ" dirty="0" smtClean="0"/>
              <a:t>متميزة </a:t>
            </a:r>
            <a:r>
              <a:rPr lang="ar-IQ" dirty="0"/>
              <a:t>في رسم </a:t>
            </a:r>
            <a:r>
              <a:rPr lang="ar-IQ" dirty="0" smtClean="0"/>
              <a:t>صورة </a:t>
            </a:r>
            <a:r>
              <a:rPr lang="ar-IQ" dirty="0"/>
              <a:t>المستقبل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/>
              <a:t>نبذة مختصرة عن نشأة التفكير </a:t>
            </a:r>
            <a:r>
              <a:rPr lang="ar-IQ" b="1" dirty="0" smtClean="0"/>
              <a:t>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/>
              <a:t>اشارت</a:t>
            </a:r>
            <a:r>
              <a:rPr lang="ar-IQ" dirty="0"/>
              <a:t> البحوث </a:t>
            </a:r>
            <a:r>
              <a:rPr lang="ar-IQ" dirty="0" err="1"/>
              <a:t>ان</a:t>
            </a:r>
            <a:r>
              <a:rPr lang="ar-IQ" dirty="0"/>
              <a:t> جذور التفكير الاستراتيجي بدأت في المؤسسات العامة ومنظمات </a:t>
            </a:r>
            <a:r>
              <a:rPr lang="ar-IQ" dirty="0" err="1"/>
              <a:t>الاعمال</a:t>
            </a:r>
            <a:r>
              <a:rPr lang="ar-IQ" dirty="0"/>
              <a:t> في بدايات القرن العشرين وازدهرت بين (1990-1960) بتطور اغلب </a:t>
            </a:r>
            <a:r>
              <a:rPr lang="ar-IQ" dirty="0" err="1"/>
              <a:t>الادوات</a:t>
            </a:r>
            <a:r>
              <a:rPr lang="ar-IQ" dirty="0"/>
              <a:t> السياسية وان التفكير الاستراتيجي يضم مجموعة من القدرات والمهارات رؤية , </a:t>
            </a:r>
            <a:r>
              <a:rPr lang="ar-IQ" dirty="0" err="1"/>
              <a:t>ادراك</a:t>
            </a:r>
            <a:r>
              <a:rPr lang="ar-IQ" dirty="0"/>
              <a:t> , اكتشاف , تحليل , مهارة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/>
              <a:t>مراحل تطور التفكير </a:t>
            </a:r>
            <a:r>
              <a:rPr lang="ar-IQ" b="1" dirty="0" smtClean="0"/>
              <a:t>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ar-IQ" dirty="0"/>
              <a:t>مرحلة الفهم المبكر : وتعود هذه المرحلة </a:t>
            </a:r>
            <a:r>
              <a:rPr lang="ar-IQ" dirty="0" smtClean="0"/>
              <a:t>إلى </a:t>
            </a:r>
            <a:r>
              <a:rPr lang="ar-IQ" dirty="0"/>
              <a:t>نهاية الثمانينات وهي تميز ما بين (مفهوم </a:t>
            </a:r>
            <a:r>
              <a:rPr lang="ar-IQ" dirty="0" smtClean="0"/>
              <a:t>الإستراتيجية </a:t>
            </a:r>
            <a:r>
              <a:rPr lang="ar-IQ" dirty="0"/>
              <a:t>) و </a:t>
            </a:r>
            <a:r>
              <a:rPr lang="ar-IQ" dirty="0" smtClean="0"/>
              <a:t>(الإدارة الإستراتيجية </a:t>
            </a:r>
            <a:r>
              <a:rPr lang="ar-IQ" dirty="0"/>
              <a:t>) والعلاقة القائمة بينهما وكانت بداية لفهم التفكير الاستراتيجي وبالرغم من عدم نضوجها </a:t>
            </a:r>
            <a:r>
              <a:rPr lang="ar-IQ" dirty="0" smtClean="0"/>
              <a:t>إلا أنها </a:t>
            </a:r>
            <a:r>
              <a:rPr lang="ar-IQ" dirty="0"/>
              <a:t>قدمت بعد ذلك خدمة ساهمت في تطور </a:t>
            </a:r>
            <a:r>
              <a:rPr lang="ar-IQ" dirty="0" smtClean="0"/>
              <a:t>وداراك </a:t>
            </a:r>
            <a:r>
              <a:rPr lang="ar-IQ" dirty="0"/>
              <a:t>التفكير الاستراتيجي </a:t>
            </a:r>
            <a:endParaRPr lang="en-US" dirty="0"/>
          </a:p>
          <a:p>
            <a:pPr lvl="0"/>
            <a:r>
              <a:rPr lang="ar-IQ" dirty="0"/>
              <a:t>مرحلة التطور المنطقي : لقد تطور وتوسع التفكير الاستراتيجي في هذه المرحلة وتوسع في </a:t>
            </a:r>
            <a:r>
              <a:rPr lang="ar-IQ" dirty="0" smtClean="0"/>
              <a:t>الأداء </a:t>
            </a:r>
            <a:r>
              <a:rPr lang="ar-IQ" dirty="0"/>
              <a:t>الاستراتيجي من جهة </a:t>
            </a:r>
            <a:r>
              <a:rPr lang="ar-IQ" dirty="0" smtClean="0"/>
              <a:t>وأصبح </a:t>
            </a:r>
            <a:r>
              <a:rPr lang="ar-IQ" dirty="0"/>
              <a:t>يتداخل مع التحليل والتخطيط والتنظيم والرقابة والقيادة </a:t>
            </a:r>
            <a:r>
              <a:rPr lang="ar-IQ" dirty="0" smtClean="0"/>
              <a:t>الإستراتيجية </a:t>
            </a:r>
            <a:r>
              <a:rPr lang="ar-IQ" dirty="0"/>
              <a:t>من جهة </a:t>
            </a:r>
            <a:r>
              <a:rPr lang="ar-IQ" dirty="0" smtClean="0"/>
              <a:t>أخرى </a:t>
            </a:r>
            <a:r>
              <a:rPr lang="ar-IQ" dirty="0"/>
              <a:t>وغطى بذلك كل الفعاليات </a:t>
            </a:r>
            <a:r>
              <a:rPr lang="ar-IQ" dirty="0" smtClean="0"/>
              <a:t>الإستراتيجية </a:t>
            </a:r>
            <a:endParaRPr lang="en-US" dirty="0"/>
          </a:p>
          <a:p>
            <a:pPr lvl="0"/>
            <a:r>
              <a:rPr lang="ar-IQ" dirty="0"/>
              <a:t>مرحلة التمييز البسيط : بعد تطور التفكير الاستراتيجي في المرحلة السابقة </a:t>
            </a:r>
            <a:r>
              <a:rPr lang="ar-IQ" dirty="0" smtClean="0"/>
              <a:t>أصبح </a:t>
            </a:r>
            <a:r>
              <a:rPr lang="ar-IQ" dirty="0"/>
              <a:t>يتداخل مع بقية </a:t>
            </a:r>
            <a:r>
              <a:rPr lang="ar-IQ" dirty="0" smtClean="0"/>
              <a:t>الأنشطة </a:t>
            </a:r>
            <a:r>
              <a:rPr lang="ar-IQ" dirty="0"/>
              <a:t>والمتغيرات </a:t>
            </a:r>
            <a:r>
              <a:rPr lang="ar-IQ" dirty="0" smtClean="0"/>
              <a:t>الإستراتيجية </a:t>
            </a:r>
            <a:r>
              <a:rPr lang="ar-IQ" dirty="0"/>
              <a:t>فقد بدأ في </a:t>
            </a:r>
            <a:r>
              <a:rPr lang="ar-IQ" dirty="0" smtClean="0"/>
              <a:t>هذه </a:t>
            </a:r>
            <a:r>
              <a:rPr lang="ar-IQ" dirty="0"/>
              <a:t>المرحلة يظهر واضحاً كعملية </a:t>
            </a:r>
            <a:r>
              <a:rPr lang="ar-IQ" dirty="0" smtClean="0"/>
              <a:t>إستراتيجية </a:t>
            </a:r>
            <a:r>
              <a:rPr lang="ar-IQ" dirty="0"/>
              <a:t>مستقلة </a:t>
            </a:r>
            <a:r>
              <a:rPr lang="ar-IQ" dirty="0" smtClean="0"/>
              <a:t>وأصبح  </a:t>
            </a:r>
            <a:r>
              <a:rPr lang="ar-IQ" dirty="0"/>
              <a:t>التخطيط الاستراتيجي بمثابة عملية تحليل تهدف </a:t>
            </a:r>
            <a:r>
              <a:rPr lang="ar-IQ" dirty="0" smtClean="0"/>
              <a:t>إلى </a:t>
            </a:r>
            <a:r>
              <a:rPr lang="ar-IQ" dirty="0"/>
              <a:t>برمجة الاستراتيجيات</a:t>
            </a:r>
            <a:endParaRPr lang="en-US" dirty="0"/>
          </a:p>
          <a:p>
            <a:pPr lvl="0"/>
            <a:r>
              <a:rPr lang="ar-IQ" dirty="0"/>
              <a:t>مرحلة الفعل المؤسسي : </a:t>
            </a:r>
            <a:r>
              <a:rPr lang="ar-IQ" dirty="0" smtClean="0"/>
              <a:t>إن </a:t>
            </a:r>
            <a:r>
              <a:rPr lang="ar-IQ" dirty="0"/>
              <a:t>تطور التفكير الاستراتيجي في هذه المرحلة يعد خطوة </a:t>
            </a:r>
            <a:r>
              <a:rPr lang="ar-IQ" dirty="0" smtClean="0"/>
              <a:t>مهمة </a:t>
            </a:r>
            <a:r>
              <a:rPr lang="ar-IQ" dirty="0"/>
              <a:t>باتجاه استقلاله وتميزه كنشاط أو فعل استراتيجي له خصوصية ضمن نشاطات المؤسسات نتيجة المتغيرات المتعددة وازدياد الحاجة للنشاطات المرتبطة بالقدرات والفعاليات العقلية ذات التأثير المباشر على التفكير الاستراتيجي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smtClean="0"/>
              <a:t>أهمية </a:t>
            </a:r>
            <a:r>
              <a:rPr lang="ar-IQ" b="1" dirty="0"/>
              <a:t>التفكير 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ar-IQ" dirty="0"/>
              <a:t>بلورة </a:t>
            </a:r>
            <a:r>
              <a:rPr lang="ar-IQ" dirty="0" smtClean="0"/>
              <a:t>الإطار </a:t>
            </a:r>
            <a:r>
              <a:rPr lang="ar-IQ" dirty="0"/>
              <a:t>الفكري للنظر </a:t>
            </a:r>
            <a:r>
              <a:rPr lang="ar-IQ" dirty="0" smtClean="0"/>
              <a:t>إلى </a:t>
            </a:r>
            <a:r>
              <a:rPr lang="ar-IQ" dirty="0"/>
              <a:t>المؤسسة في محيطها الكلي والتفاعل الدائم مع بيئتها</a:t>
            </a:r>
            <a:endParaRPr lang="en-US" dirty="0"/>
          </a:p>
          <a:p>
            <a:pPr lvl="0"/>
            <a:r>
              <a:rPr lang="ar-IQ" dirty="0"/>
              <a:t>التأكيد على </a:t>
            </a:r>
            <a:r>
              <a:rPr lang="ar-IQ" dirty="0" smtClean="0"/>
              <a:t>أهمية </a:t>
            </a:r>
            <a:r>
              <a:rPr lang="ar-IQ" dirty="0"/>
              <a:t>استشراف المستقبل وتحديد اتجاهاته بدلاً من الانشغال بالحاضر </a:t>
            </a:r>
            <a:endParaRPr lang="en-US" dirty="0"/>
          </a:p>
          <a:p>
            <a:pPr lvl="0"/>
            <a:r>
              <a:rPr lang="ar-IQ" dirty="0"/>
              <a:t>تقوية الولاء والانتماء للمؤسسة والرضا الوظيفي بين الموظفين</a:t>
            </a:r>
            <a:endParaRPr lang="en-US" dirty="0"/>
          </a:p>
          <a:p>
            <a:pPr lvl="0"/>
            <a:r>
              <a:rPr lang="ar-IQ" dirty="0" smtClean="0"/>
              <a:t>إشاعة </a:t>
            </a:r>
            <a:r>
              <a:rPr lang="ar-IQ" dirty="0"/>
              <a:t>ثقافة الحوار والمشاركة والتفاؤل والشفافية بين العاملين والمؤسسة في مناخ ديمقراطي سليم </a:t>
            </a:r>
            <a:endParaRPr lang="en-US" dirty="0"/>
          </a:p>
          <a:p>
            <a:pPr lvl="0"/>
            <a:r>
              <a:rPr lang="ar-IQ" dirty="0"/>
              <a:t>تعميق المسؤولية التضامنية والمشاركة الجماعية في اتخاذ القرارات </a:t>
            </a:r>
            <a:endParaRPr lang="en-US" dirty="0"/>
          </a:p>
          <a:p>
            <a:pPr lvl="0"/>
            <a:r>
              <a:rPr lang="ar-IQ" dirty="0"/>
              <a:t>تحقيق التكيف والتفاعل الايجابي مع البيئة الخارجية المحيطة في المؤسسة من خلال توظيف </a:t>
            </a:r>
            <a:r>
              <a:rPr lang="ar-IQ" dirty="0" smtClean="0"/>
              <a:t>الإمكانيات </a:t>
            </a:r>
            <a:r>
              <a:rPr lang="ar-IQ" dirty="0"/>
              <a:t>والقدرات واستثمار الموارد المتاحة في بيئة المؤسسة الداخلية</a:t>
            </a:r>
            <a:endParaRPr lang="en-US" dirty="0"/>
          </a:p>
          <a:p>
            <a:pPr lvl="0"/>
            <a:r>
              <a:rPr lang="ar-IQ" dirty="0"/>
              <a:t>تقليل المقاومة التي قد تحدث عند تنفيذ برامج التغيير</a:t>
            </a:r>
            <a:endParaRPr lang="en-US" dirty="0"/>
          </a:p>
          <a:p>
            <a:pPr lvl="0"/>
            <a:r>
              <a:rPr lang="ar-IQ" dirty="0"/>
              <a:t>ينظر </a:t>
            </a:r>
            <a:r>
              <a:rPr lang="ar-IQ" dirty="0" smtClean="0"/>
              <a:t>إلى </a:t>
            </a:r>
            <a:r>
              <a:rPr lang="ar-IQ" dirty="0"/>
              <a:t>التنظيم كوحدة واحدة بدلاً من النظر </a:t>
            </a:r>
            <a:r>
              <a:rPr lang="ar-IQ" dirty="0" smtClean="0"/>
              <a:t>إليه </a:t>
            </a:r>
            <a:r>
              <a:rPr lang="ar-IQ" dirty="0"/>
              <a:t>كأجزاء منفصلة تتنافس فيما بينها على الموارد</a:t>
            </a:r>
            <a:endParaRPr lang="en-US" dirty="0"/>
          </a:p>
          <a:p>
            <a:pPr lvl="0"/>
            <a:r>
              <a:rPr lang="ar-IQ" dirty="0"/>
              <a:t>تنمية عادات التفكير بالمستقبل وتحديد توجهات المستقبل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507</Words>
  <Application>Microsoft Office PowerPoint</Application>
  <PresentationFormat>عرض على الشاشة (3:4)‏</PresentationFormat>
  <Paragraphs>33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المحاضرة الثانية </vt:lpstr>
      <vt:lpstr>عناصر التفكير وأدواته</vt:lpstr>
      <vt:lpstr>الشريحة 3</vt:lpstr>
      <vt:lpstr>نبذة مختصرة عن نشأة التفكير الاستراتيجي</vt:lpstr>
      <vt:lpstr>مراحل تطور التفكير الاستراتيجي</vt:lpstr>
      <vt:lpstr>أهمية التفكير الاستراتيجي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</dc:title>
  <dc:creator>Ahmed</dc:creator>
  <cp:lastModifiedBy>Ahmed</cp:lastModifiedBy>
  <cp:revision>3</cp:revision>
  <dcterms:created xsi:type="dcterms:W3CDTF">2019-04-05T13:41:35Z</dcterms:created>
  <dcterms:modified xsi:type="dcterms:W3CDTF">2019-04-05T14:12:43Z</dcterms:modified>
</cp:coreProperties>
</file>