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90568-CAF0-4B33-BFCA-8415341F8074}" type="datetimeFigureOut">
              <a:rPr lang="ar-SA" smtClean="0"/>
              <a:t>30/07/1440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D8E98-5AB0-4FC4-945F-F75307C39DE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90568-CAF0-4B33-BFCA-8415341F8074}" type="datetimeFigureOut">
              <a:rPr lang="ar-SA" smtClean="0"/>
              <a:t>30/07/1440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D8E98-5AB0-4FC4-945F-F75307C39DE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90568-CAF0-4B33-BFCA-8415341F8074}" type="datetimeFigureOut">
              <a:rPr lang="ar-SA" smtClean="0"/>
              <a:t>30/07/1440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D8E98-5AB0-4FC4-945F-F75307C39DE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90568-CAF0-4B33-BFCA-8415341F8074}" type="datetimeFigureOut">
              <a:rPr lang="ar-SA" smtClean="0"/>
              <a:t>30/07/1440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D8E98-5AB0-4FC4-945F-F75307C39DE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90568-CAF0-4B33-BFCA-8415341F8074}" type="datetimeFigureOut">
              <a:rPr lang="ar-SA" smtClean="0"/>
              <a:t>30/07/1440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D8E98-5AB0-4FC4-945F-F75307C39DE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90568-CAF0-4B33-BFCA-8415341F8074}" type="datetimeFigureOut">
              <a:rPr lang="ar-SA" smtClean="0"/>
              <a:t>30/07/1440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D8E98-5AB0-4FC4-945F-F75307C39DE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90568-CAF0-4B33-BFCA-8415341F8074}" type="datetimeFigureOut">
              <a:rPr lang="ar-SA" smtClean="0"/>
              <a:t>30/07/1440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D8E98-5AB0-4FC4-945F-F75307C39DE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90568-CAF0-4B33-BFCA-8415341F8074}" type="datetimeFigureOut">
              <a:rPr lang="ar-SA" smtClean="0"/>
              <a:t>30/07/1440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D8E98-5AB0-4FC4-945F-F75307C39DE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90568-CAF0-4B33-BFCA-8415341F8074}" type="datetimeFigureOut">
              <a:rPr lang="ar-SA" smtClean="0"/>
              <a:t>30/07/1440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D8E98-5AB0-4FC4-945F-F75307C39DE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90568-CAF0-4B33-BFCA-8415341F8074}" type="datetimeFigureOut">
              <a:rPr lang="ar-SA" smtClean="0"/>
              <a:t>30/07/1440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D8E98-5AB0-4FC4-945F-F75307C39DE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90568-CAF0-4B33-BFCA-8415341F8074}" type="datetimeFigureOut">
              <a:rPr lang="ar-SA" smtClean="0"/>
              <a:t>30/07/1440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D8E98-5AB0-4FC4-945F-F75307C39DE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90568-CAF0-4B33-BFCA-8415341F8074}" type="datetimeFigureOut">
              <a:rPr lang="ar-SA" smtClean="0"/>
              <a:t>30/07/1440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D8E98-5AB0-4FC4-945F-F75307C39DEE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الثالثة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/>
              <a:t>مؤشرات غياب منهج التفكير الاستراتيجي</a:t>
            </a:r>
            <a:endParaRPr lang="en-US" dirty="0"/>
          </a:p>
          <a:p>
            <a:r>
              <a:rPr lang="ar-IQ" dirty="0"/>
              <a:t>كيف تفكر استراتيجيا لقيادة المؤسسة </a:t>
            </a:r>
            <a:endParaRPr lang="ar-IQ" dirty="0" smtClean="0"/>
          </a:p>
          <a:p>
            <a:r>
              <a:rPr lang="ar-IQ" dirty="0"/>
              <a:t>المبادئ الأساسية للتفكير الاستراتيجي , مميزاته , </a:t>
            </a:r>
            <a:r>
              <a:rPr lang="ar-IQ" dirty="0" smtClean="0"/>
              <a:t>مكوناته</a:t>
            </a:r>
          </a:p>
          <a:p>
            <a:r>
              <a:rPr lang="ar-IQ" dirty="0"/>
              <a:t>مميزات التفكير الاستراتيجي </a:t>
            </a:r>
            <a:endParaRPr lang="ar-IQ" dirty="0" smtClean="0"/>
          </a:p>
          <a:p>
            <a:r>
              <a:rPr lang="ar-IQ" dirty="0"/>
              <a:t>المكونات الرئيسة للتفكير الاستراتيجي </a:t>
            </a:r>
            <a:endParaRPr lang="en-US" dirty="0"/>
          </a:p>
          <a:p>
            <a:r>
              <a:rPr lang="ar-IQ" dirty="0"/>
              <a:t>الدوافع التي تستوجب اعتماد التفكير الاستراتيجي وعلاقته بالتخطيط الاستراتيجي</a:t>
            </a:r>
            <a:endParaRPr lang="en-US" dirty="0"/>
          </a:p>
          <a:p>
            <a:endParaRPr lang="en-US" dirty="0"/>
          </a:p>
          <a:p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b="1" dirty="0"/>
              <a:t>مؤشرات غياب منهج التفكير </a:t>
            </a:r>
            <a:r>
              <a:rPr lang="ar-IQ" b="1" dirty="0" smtClean="0"/>
              <a:t>الاستراتيجي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ar-IQ" dirty="0"/>
              <a:t>ضياع الفرص العديدة التي تتاح في البيئة الخارجية للمؤسسة بينما تستطيع مؤسسات </a:t>
            </a:r>
            <a:r>
              <a:rPr lang="ar-IQ" dirty="0" err="1"/>
              <a:t>اخرى</a:t>
            </a:r>
            <a:r>
              <a:rPr lang="ar-IQ" dirty="0"/>
              <a:t> اقتناص هذه الفرص واستثمارها مما يشكل غياب التفكير نتيجة عدم </a:t>
            </a:r>
            <a:r>
              <a:rPr lang="ar-IQ" dirty="0" err="1"/>
              <a:t>الادراك</a:t>
            </a:r>
            <a:r>
              <a:rPr lang="ar-IQ" dirty="0"/>
              <a:t> المبكر للمخاطر والتهديدات الموجودة في البيئة الخارجية </a:t>
            </a:r>
            <a:endParaRPr lang="en-US" dirty="0"/>
          </a:p>
          <a:p>
            <a:pPr lvl="0"/>
            <a:r>
              <a:rPr lang="ar-IQ" dirty="0"/>
              <a:t>ضعف العلاقة وغياب الربط بين رسالة المنظمة </a:t>
            </a:r>
            <a:r>
              <a:rPr lang="ar-IQ" dirty="0" err="1"/>
              <a:t>واهدافها</a:t>
            </a:r>
            <a:r>
              <a:rPr lang="ar-IQ" dirty="0"/>
              <a:t> من جهة وما تضعه من سياسات واتخاذ بعض القرارات التي لا تخدم رسالة </a:t>
            </a:r>
            <a:r>
              <a:rPr lang="ar-IQ" dirty="0" err="1"/>
              <a:t>واهداف</a:t>
            </a:r>
            <a:r>
              <a:rPr lang="ar-IQ" dirty="0"/>
              <a:t> المؤسسة ويؤدي </a:t>
            </a:r>
            <a:r>
              <a:rPr lang="ar-IQ" dirty="0" err="1"/>
              <a:t>اهدار</a:t>
            </a:r>
            <a:r>
              <a:rPr lang="ar-IQ" dirty="0"/>
              <a:t> جزء كبير من </a:t>
            </a:r>
            <a:r>
              <a:rPr lang="ar-IQ" dirty="0" err="1"/>
              <a:t>الامكانيات</a:t>
            </a:r>
            <a:r>
              <a:rPr lang="ar-IQ" dirty="0"/>
              <a:t> والموارد</a:t>
            </a:r>
            <a:endParaRPr lang="en-US" dirty="0"/>
          </a:p>
          <a:p>
            <a:pPr lvl="0"/>
            <a:r>
              <a:rPr lang="ar-IQ" dirty="0"/>
              <a:t>بروز مناخ تنظيمي يحوي العديد من </a:t>
            </a:r>
            <a:r>
              <a:rPr lang="ar-IQ" dirty="0" err="1"/>
              <a:t>اسباب</a:t>
            </a:r>
            <a:r>
              <a:rPr lang="ar-IQ" dirty="0"/>
              <a:t> خلق التوتر والقلق بين الموظفين </a:t>
            </a:r>
            <a:r>
              <a:rPr lang="ar-IQ" dirty="0" err="1"/>
              <a:t>واحساسهم</a:t>
            </a:r>
            <a:r>
              <a:rPr lang="ar-IQ" dirty="0"/>
              <a:t> بعدم </a:t>
            </a:r>
            <a:r>
              <a:rPr lang="ar-IQ" dirty="0" err="1"/>
              <a:t>الامان</a:t>
            </a:r>
            <a:r>
              <a:rPr lang="ar-IQ" dirty="0"/>
              <a:t> وضعف الانتماء للمؤسسة وحالات الصراع والنزاعات بين المدراء</a:t>
            </a:r>
            <a:endParaRPr lang="en-US" dirty="0"/>
          </a:p>
          <a:p>
            <a:pPr lvl="0"/>
            <a:r>
              <a:rPr lang="ar-IQ" dirty="0"/>
              <a:t>عدم موضوعية أسس ومعايير تقويم </a:t>
            </a:r>
            <a:r>
              <a:rPr lang="ar-IQ" dirty="0" err="1"/>
              <a:t>الاداء</a:t>
            </a:r>
            <a:r>
              <a:rPr lang="ar-IQ" dirty="0"/>
              <a:t> وقياس الكفاءة ويرجع ذلك </a:t>
            </a:r>
            <a:r>
              <a:rPr lang="ar-IQ" dirty="0" err="1"/>
              <a:t>الى</a:t>
            </a:r>
            <a:r>
              <a:rPr lang="ar-IQ" dirty="0"/>
              <a:t> ضعف تحويل </a:t>
            </a:r>
            <a:r>
              <a:rPr lang="ar-IQ" dirty="0" err="1"/>
              <a:t>الاهداف</a:t>
            </a:r>
            <a:r>
              <a:rPr lang="ar-IQ" dirty="0"/>
              <a:t> </a:t>
            </a:r>
            <a:r>
              <a:rPr lang="ar-IQ" dirty="0" err="1"/>
              <a:t>الى</a:t>
            </a:r>
            <a:r>
              <a:rPr lang="ar-IQ" dirty="0"/>
              <a:t> نتائج موضوعية قابلة للقياس وترجمة ذلك </a:t>
            </a:r>
            <a:r>
              <a:rPr lang="ar-IQ" dirty="0" err="1"/>
              <a:t>الى</a:t>
            </a:r>
            <a:r>
              <a:rPr lang="ar-IQ" dirty="0"/>
              <a:t> خطط وبرامج عمل</a:t>
            </a:r>
            <a:endParaRPr lang="en-US" dirty="0"/>
          </a:p>
          <a:p>
            <a:pPr lvl="0"/>
            <a:r>
              <a:rPr lang="ar-IQ" dirty="0"/>
              <a:t>تخبط المؤسسة في قراراتها مع وجود فجوات واضحة بين وعودها والتزاماتها ووضوح ظاهرة المغالاة في </a:t>
            </a:r>
            <a:r>
              <a:rPr lang="ar-IQ" dirty="0" err="1"/>
              <a:t>اهدافها</a:t>
            </a:r>
            <a:endParaRPr lang="en-US" dirty="0"/>
          </a:p>
          <a:p>
            <a:pPr lvl="0"/>
            <a:r>
              <a:rPr lang="ar-IQ" dirty="0"/>
              <a:t>ضعف قدرة المؤسسة </a:t>
            </a:r>
            <a:r>
              <a:rPr lang="ar-IQ" dirty="0" err="1"/>
              <a:t>لايجاد</a:t>
            </a:r>
            <a:r>
              <a:rPr lang="ar-IQ" dirty="0"/>
              <a:t> البدائل </a:t>
            </a:r>
            <a:r>
              <a:rPr lang="ar-IQ" dirty="0" err="1"/>
              <a:t>الاستراتيجية</a:t>
            </a:r>
            <a:r>
              <a:rPr lang="ar-IQ" dirty="0"/>
              <a:t> </a:t>
            </a:r>
            <a:endParaRPr lang="en-US" dirty="0"/>
          </a:p>
          <a:p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/>
              <a:t>كيف تفكر استراتيجيا لقيادة المؤسسة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ar-IQ" dirty="0"/>
              <a:t>عود نفسك على الاستماع </a:t>
            </a:r>
            <a:r>
              <a:rPr lang="ar-IQ" dirty="0" smtClean="0"/>
              <a:t>والإنصات </a:t>
            </a:r>
            <a:r>
              <a:rPr lang="ar-IQ" dirty="0"/>
              <a:t>الجيد على كل حوار ومناقشة</a:t>
            </a:r>
            <a:endParaRPr lang="en-US" dirty="0"/>
          </a:p>
          <a:p>
            <a:pPr lvl="0"/>
            <a:r>
              <a:rPr lang="ar-IQ" dirty="0"/>
              <a:t>ابدأ التغيير بنفسك وكن قدوة بالالتزام والتواضع والتعاون</a:t>
            </a:r>
            <a:endParaRPr lang="en-US" dirty="0"/>
          </a:p>
          <a:p>
            <a:pPr lvl="0"/>
            <a:r>
              <a:rPr lang="ar-IQ" dirty="0" smtClean="0"/>
              <a:t>إفساح </a:t>
            </a:r>
            <a:r>
              <a:rPr lang="ar-IQ" dirty="0"/>
              <a:t>المجال للموظفين المبدعين بالمؤسسة للتعبير عن </a:t>
            </a:r>
            <a:r>
              <a:rPr lang="ar-IQ" dirty="0" smtClean="0"/>
              <a:t>أرائهم </a:t>
            </a:r>
            <a:r>
              <a:rPr lang="ar-IQ" dirty="0"/>
              <a:t>بحرية</a:t>
            </a:r>
            <a:endParaRPr lang="en-US" dirty="0"/>
          </a:p>
          <a:p>
            <a:pPr lvl="0"/>
            <a:r>
              <a:rPr lang="ar-IQ" dirty="0"/>
              <a:t>ساهم بصياغة الرؤيا </a:t>
            </a:r>
            <a:r>
              <a:rPr lang="ar-IQ" dirty="0" smtClean="0"/>
              <a:t>الإستراتيجية </a:t>
            </a:r>
            <a:r>
              <a:rPr lang="ar-IQ" dirty="0"/>
              <a:t>بشكل فعال </a:t>
            </a:r>
            <a:endParaRPr lang="en-US" dirty="0"/>
          </a:p>
          <a:p>
            <a:pPr lvl="0"/>
            <a:r>
              <a:rPr lang="ar-IQ" dirty="0"/>
              <a:t>ابعد الخوف والقلق عن الموظفين معك وازرع الثقة والاحترام والتعاون بينهم</a:t>
            </a:r>
            <a:endParaRPr lang="en-US" dirty="0"/>
          </a:p>
          <a:p>
            <a:pPr lvl="0"/>
            <a:r>
              <a:rPr lang="ar-IQ" dirty="0" smtClean="0"/>
              <a:t>وفر لك </a:t>
            </a:r>
            <a:r>
              <a:rPr lang="ar-IQ" dirty="0"/>
              <a:t>الحافز والدافع لفهم استيعاب الفكر الجديد</a:t>
            </a:r>
            <a:endParaRPr lang="en-US" dirty="0"/>
          </a:p>
          <a:p>
            <a:pPr lvl="0"/>
            <a:r>
              <a:rPr lang="ar-IQ" dirty="0"/>
              <a:t>شارك بقناعة في البرامج التدريبية والتطويرية بالورش والمحاضرات</a:t>
            </a:r>
            <a:endParaRPr lang="en-US" dirty="0"/>
          </a:p>
          <a:p>
            <a:pPr lvl="0"/>
            <a:r>
              <a:rPr lang="ar-IQ" dirty="0"/>
              <a:t>تذكر </a:t>
            </a:r>
            <a:r>
              <a:rPr lang="ar-IQ" dirty="0" smtClean="0"/>
              <a:t>إن </a:t>
            </a:r>
            <a:r>
              <a:rPr lang="ar-IQ" dirty="0"/>
              <a:t>القيادة هي تكليف ومسؤولية جماعية وليس تشريفية</a:t>
            </a:r>
            <a:endParaRPr lang="en-US" dirty="0"/>
          </a:p>
          <a:p>
            <a:pPr lvl="0"/>
            <a:r>
              <a:rPr lang="ar-IQ" dirty="0"/>
              <a:t>اسمح للرأي </a:t>
            </a:r>
            <a:r>
              <a:rPr lang="ar-IQ" dirty="0" smtClean="0"/>
              <a:t>الأخر </a:t>
            </a:r>
            <a:r>
              <a:rPr lang="ar-IQ" dirty="0"/>
              <a:t>للتعبير بحرية عن وجهات النظر كافة</a:t>
            </a:r>
            <a:endParaRPr lang="en-US" dirty="0"/>
          </a:p>
          <a:p>
            <a:pPr lvl="0"/>
            <a:r>
              <a:rPr lang="ar-IQ" dirty="0"/>
              <a:t> اطلع وتعرف على كل ما هو جديد من التقنيات في المعارف العالمية</a:t>
            </a:r>
            <a:endParaRPr lang="en-US" dirty="0"/>
          </a:p>
          <a:p>
            <a:pPr lvl="0"/>
            <a:r>
              <a:rPr lang="ar-IQ" dirty="0"/>
              <a:t>يجب </a:t>
            </a:r>
            <a:r>
              <a:rPr lang="ar-IQ" dirty="0" smtClean="0"/>
              <a:t>إن </a:t>
            </a:r>
            <a:r>
              <a:rPr lang="ar-IQ" dirty="0"/>
              <a:t>يكون عقلك متسع ومتنور </a:t>
            </a:r>
            <a:r>
              <a:rPr lang="ar-IQ" dirty="0" smtClean="0"/>
              <a:t>وواسع الأفق</a:t>
            </a:r>
            <a:endParaRPr lang="en-US" dirty="0"/>
          </a:p>
          <a:p>
            <a:pPr lvl="0"/>
            <a:r>
              <a:rPr lang="ar-IQ" dirty="0"/>
              <a:t>يجب </a:t>
            </a:r>
            <a:r>
              <a:rPr lang="ar-IQ" dirty="0" smtClean="0"/>
              <a:t>إن لاتستهين </a:t>
            </a:r>
            <a:r>
              <a:rPr lang="ar-IQ" dirty="0"/>
              <a:t>بعقلك فكثير من الناس يفكر بعقل غيره</a:t>
            </a:r>
            <a:endParaRPr lang="en-US" dirty="0"/>
          </a:p>
          <a:p>
            <a:pPr lvl="0"/>
            <a:r>
              <a:rPr lang="ar-IQ" dirty="0"/>
              <a:t>اختر الوقت المناسب للتفكير بحيث يجتمع </a:t>
            </a:r>
            <a:r>
              <a:rPr lang="ar-IQ" dirty="0" smtClean="0"/>
              <a:t>الإلهام </a:t>
            </a:r>
            <a:r>
              <a:rPr lang="ar-IQ" dirty="0"/>
              <a:t>ويصفى الذهن</a:t>
            </a:r>
            <a:endParaRPr lang="en-US" dirty="0"/>
          </a:p>
          <a:p>
            <a:pPr lvl="0"/>
            <a:r>
              <a:rPr lang="ar-IQ" dirty="0"/>
              <a:t>مزيداً من </a:t>
            </a:r>
            <a:r>
              <a:rPr lang="ar-IQ" dirty="0" smtClean="0"/>
              <a:t>الإصغاء للآخرين </a:t>
            </a:r>
            <a:r>
              <a:rPr lang="ar-IQ" dirty="0"/>
              <a:t>عند التحدث خاصة بالموضوع العلمي</a:t>
            </a:r>
            <a:endParaRPr lang="en-US" dirty="0"/>
          </a:p>
          <a:p>
            <a:endParaRPr lang="ar-S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/>
              <a:t>المبادئ </a:t>
            </a:r>
            <a:r>
              <a:rPr lang="ar-IQ" dirty="0" smtClean="0"/>
              <a:t>الأساسية </a:t>
            </a:r>
            <a:r>
              <a:rPr lang="ar-IQ" dirty="0"/>
              <a:t>التي يتميز بها التفكير الاستراتيجي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ar-IQ" dirty="0"/>
              <a:t>يبنى التفكير الاستراتيجي بشكل </a:t>
            </a:r>
            <a:r>
              <a:rPr lang="ar-IQ" dirty="0" smtClean="0"/>
              <a:t>أساسي </a:t>
            </a:r>
            <a:r>
              <a:rPr lang="ar-IQ" dirty="0"/>
              <a:t>على </a:t>
            </a:r>
            <a:r>
              <a:rPr lang="ar-IQ" dirty="0" smtClean="0"/>
              <a:t>الإبداع </a:t>
            </a:r>
            <a:r>
              <a:rPr lang="ar-IQ" dirty="0"/>
              <a:t>والاستبصار</a:t>
            </a:r>
            <a:endParaRPr lang="en-US" dirty="0"/>
          </a:p>
          <a:p>
            <a:pPr lvl="0"/>
            <a:r>
              <a:rPr lang="ar-IQ" dirty="0"/>
              <a:t>يعتمد على النظرة الشمولية للبيئة الخارجية المحيطة بالمؤسسة</a:t>
            </a:r>
            <a:endParaRPr lang="en-US" dirty="0"/>
          </a:p>
          <a:p>
            <a:pPr lvl="0"/>
            <a:r>
              <a:rPr lang="ar-IQ" dirty="0"/>
              <a:t>يعتمد على طاقات وقدرات الإنسان العقلية وهو تفكير </a:t>
            </a:r>
            <a:r>
              <a:rPr lang="ar-IQ" dirty="0" smtClean="0"/>
              <a:t>أنساني </a:t>
            </a:r>
            <a:r>
              <a:rPr lang="ar-IQ" dirty="0"/>
              <a:t>وتفاؤلي </a:t>
            </a:r>
            <a:endParaRPr lang="en-US" dirty="0"/>
          </a:p>
          <a:p>
            <a:pPr lvl="0"/>
            <a:r>
              <a:rPr lang="ar-IQ" dirty="0"/>
              <a:t>التفكير الاستراتيجي يتطلب التزاماً عميقاً من القيادة </a:t>
            </a:r>
            <a:endParaRPr lang="en-US" dirty="0"/>
          </a:p>
          <a:p>
            <a:pPr lvl="0"/>
            <a:r>
              <a:rPr lang="ar-IQ" dirty="0"/>
              <a:t>التفكير الاستراتيجي وسيلة من اجل تحقيق </a:t>
            </a:r>
            <a:r>
              <a:rPr lang="ar-IQ" dirty="0" smtClean="0"/>
              <a:t>الأهداف </a:t>
            </a:r>
            <a:r>
              <a:rPr lang="ar-IQ" dirty="0"/>
              <a:t>وليس غاية بحد ذاته</a:t>
            </a:r>
            <a:endParaRPr lang="en-US" dirty="0"/>
          </a:p>
          <a:p>
            <a:pPr lvl="0"/>
            <a:r>
              <a:rPr lang="ar-IQ" dirty="0"/>
              <a:t>التفكير الاستراتيجي يعتمد توسيع المشاركة واستثمارها</a:t>
            </a:r>
            <a:endParaRPr lang="en-US" dirty="0"/>
          </a:p>
          <a:p>
            <a:pPr lvl="0"/>
            <a:r>
              <a:rPr lang="ar-IQ" dirty="0"/>
              <a:t>التفكير الاستراتيجي ليس نظرياً فقط بل يمكن توظيفه علمياً</a:t>
            </a:r>
            <a:endParaRPr lang="en-US" dirty="0"/>
          </a:p>
          <a:p>
            <a:pPr lvl="0"/>
            <a:r>
              <a:rPr lang="ar-IQ" dirty="0"/>
              <a:t>التفكير الاستراتيجي هو عملية تغيير وتحسين وتطور</a:t>
            </a:r>
            <a:endParaRPr lang="en-US" dirty="0"/>
          </a:p>
          <a:p>
            <a:pPr lvl="0"/>
            <a:r>
              <a:rPr lang="ar-IQ" dirty="0"/>
              <a:t>التفكير الاستراتيجي هو عملية متعددة الرؤى </a:t>
            </a:r>
            <a:r>
              <a:rPr lang="ar-IQ" dirty="0" smtClean="0"/>
              <a:t>والإبعاد </a:t>
            </a:r>
            <a:r>
              <a:rPr lang="ar-IQ" dirty="0"/>
              <a:t>والزوايا </a:t>
            </a:r>
            <a:endParaRPr lang="en-US" dirty="0"/>
          </a:p>
          <a:p>
            <a:pPr lvl="0"/>
            <a:r>
              <a:rPr lang="ar-IQ" dirty="0"/>
              <a:t>التفكير الاستراتيجي يعتمد على قوة التنافس </a:t>
            </a:r>
            <a:endParaRPr lang="en-US" dirty="0"/>
          </a:p>
          <a:p>
            <a:endParaRPr lang="ar-S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/>
              <a:t>مميزات التفكير الاستراتيجي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ar-IQ" dirty="0"/>
              <a:t>تفكير تأملي : متعدد الرؤى والزوايا واستدلالي ويلجأ </a:t>
            </a:r>
            <a:r>
              <a:rPr lang="ar-IQ" dirty="0" smtClean="0"/>
              <a:t>إلى </a:t>
            </a:r>
            <a:r>
              <a:rPr lang="ar-IQ" dirty="0"/>
              <a:t>التحليل لفهم الحقائق </a:t>
            </a:r>
            <a:endParaRPr lang="en-US" dirty="0"/>
          </a:p>
          <a:p>
            <a:pPr lvl="0"/>
            <a:r>
              <a:rPr lang="ar-IQ" dirty="0"/>
              <a:t>تفكير تفاؤلي: يؤمن بقدرات وطاقات الإنسان العقلية</a:t>
            </a:r>
            <a:endParaRPr lang="en-US" dirty="0"/>
          </a:p>
          <a:p>
            <a:pPr lvl="0"/>
            <a:r>
              <a:rPr lang="ar-IQ" dirty="0"/>
              <a:t>تفكير تركيبي (بنائي ) : يعتمد على </a:t>
            </a:r>
            <a:r>
              <a:rPr lang="ar-IQ" dirty="0" smtClean="0"/>
              <a:t>الإدراك </a:t>
            </a:r>
            <a:r>
              <a:rPr lang="ar-IQ" dirty="0"/>
              <a:t>والحدس ورسم ملامح المستقبل</a:t>
            </a:r>
            <a:endParaRPr lang="en-US" dirty="0"/>
          </a:p>
          <a:p>
            <a:pPr lvl="0"/>
            <a:r>
              <a:rPr lang="ar-IQ" dirty="0"/>
              <a:t>تفكير تطويري : يبدأ من المستقبل ليستمد من صورة الحاضر وينطلق من رؤية البيئة الخارجية ليتعامل مع البيئة الداخلية</a:t>
            </a:r>
            <a:endParaRPr lang="en-US" dirty="0"/>
          </a:p>
          <a:p>
            <a:pPr lvl="0"/>
            <a:r>
              <a:rPr lang="ar-IQ" dirty="0"/>
              <a:t>تفكير مستقبلي يصل الفكر بالتطبيق : يتضمن التفكير الاستراتيجي دورة تغيير كاملة بدءاً من النشاط الفكري المنظم </a:t>
            </a:r>
            <a:r>
              <a:rPr lang="ar-IQ" dirty="0" smtClean="0"/>
              <a:t>وإيجاد </a:t>
            </a:r>
            <a:r>
              <a:rPr lang="ar-IQ" dirty="0"/>
              <a:t>فضاء جديد من الحرية والتطور المستمر</a:t>
            </a:r>
            <a:endParaRPr lang="en-US" dirty="0"/>
          </a:p>
          <a:p>
            <a:pPr lvl="0"/>
            <a:r>
              <a:rPr lang="ar-IQ" dirty="0"/>
              <a:t>تفكير استباقي : يقوم على رسم صورة المستقبل ويتوقع مخاطره ويبحث عن السبل الكفيلة لمواجهة هذه المخاطر </a:t>
            </a:r>
            <a:endParaRPr lang="en-US" dirty="0"/>
          </a:p>
          <a:p>
            <a:pPr lvl="0"/>
            <a:r>
              <a:rPr lang="ar-IQ" dirty="0"/>
              <a:t>تفكير تباعدي : يستند على </a:t>
            </a:r>
            <a:r>
              <a:rPr lang="ar-IQ" dirty="0" smtClean="0"/>
              <a:t>الإبداع </a:t>
            </a:r>
            <a:r>
              <a:rPr lang="ar-IQ" dirty="0"/>
              <a:t>والابتكار في البحث عن </a:t>
            </a:r>
            <a:r>
              <a:rPr lang="ar-IQ" dirty="0" smtClean="0"/>
              <a:t>أفكار </a:t>
            </a:r>
            <a:r>
              <a:rPr lang="ar-IQ" dirty="0"/>
              <a:t>ومعارف جديدة </a:t>
            </a:r>
            <a:r>
              <a:rPr lang="ar-IQ" dirty="0" smtClean="0"/>
              <a:t>ورؤى </a:t>
            </a:r>
            <a:r>
              <a:rPr lang="ar-IQ" dirty="0"/>
              <a:t>معاصرة</a:t>
            </a:r>
            <a:endParaRPr lang="en-US" dirty="0"/>
          </a:p>
          <a:p>
            <a:endParaRPr lang="ar-S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/>
              <a:t>المكونات الرئيسة للتفكير الاستراتيجي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ar-IQ" dirty="0" smtClean="0"/>
              <a:t>إن </a:t>
            </a:r>
            <a:r>
              <a:rPr lang="ar-IQ" dirty="0"/>
              <a:t>التفكير الاستراتيجي يبدأ بالرؤية ويختلف عن التفكير التقليدي وان المفكرين الاستراتيجيين هم منظرين </a:t>
            </a:r>
            <a:r>
              <a:rPr lang="ar-IQ" dirty="0" smtClean="0"/>
              <a:t>وأصحاب </a:t>
            </a:r>
            <a:r>
              <a:rPr lang="ar-IQ" dirty="0"/>
              <a:t>رؤية مستقبلية </a:t>
            </a:r>
            <a:endParaRPr lang="en-US" dirty="0"/>
          </a:p>
          <a:p>
            <a:r>
              <a:rPr lang="ar-IQ" dirty="0" smtClean="0"/>
              <a:t>التفكير </a:t>
            </a:r>
            <a:r>
              <a:rPr lang="ar-IQ" dirty="0"/>
              <a:t>الاستراتيجي يعني النظر </a:t>
            </a:r>
            <a:r>
              <a:rPr lang="ar-IQ" dirty="0" smtClean="0"/>
              <a:t>إلى </a:t>
            </a:r>
            <a:r>
              <a:rPr lang="ar-IQ" dirty="0"/>
              <a:t>المستقبل أو </a:t>
            </a:r>
            <a:r>
              <a:rPr lang="ar-IQ" dirty="0" smtClean="0"/>
              <a:t>إلى الإمام </a:t>
            </a:r>
          </a:p>
          <a:p>
            <a:r>
              <a:rPr lang="ar-IQ" dirty="0" smtClean="0"/>
              <a:t>إذا أردنا إن </a:t>
            </a:r>
            <a:r>
              <a:rPr lang="ar-IQ" dirty="0"/>
              <a:t>نفهم حياتنا يجب النظر </a:t>
            </a:r>
            <a:r>
              <a:rPr lang="ar-IQ" dirty="0" smtClean="0"/>
              <a:t>إلى </a:t>
            </a:r>
            <a:r>
              <a:rPr lang="ar-IQ" dirty="0"/>
              <a:t>الماضي أو </a:t>
            </a:r>
            <a:r>
              <a:rPr lang="ar-IQ" dirty="0" smtClean="0"/>
              <a:t>الوراء</a:t>
            </a:r>
          </a:p>
          <a:p>
            <a:r>
              <a:rPr lang="ar-IQ" dirty="0"/>
              <a:t>يعتبر البعض </a:t>
            </a:r>
            <a:r>
              <a:rPr lang="ar-IQ" dirty="0" smtClean="0"/>
              <a:t>إن </a:t>
            </a:r>
            <a:r>
              <a:rPr lang="ar-IQ" dirty="0"/>
              <a:t>التفكير الاستراتيجي هو النظر </a:t>
            </a:r>
            <a:r>
              <a:rPr lang="ar-IQ" dirty="0" smtClean="0"/>
              <a:t>إلى الأعلى</a:t>
            </a:r>
          </a:p>
          <a:p>
            <a:pPr lvl="0"/>
            <a:r>
              <a:rPr lang="ar-IQ" dirty="0"/>
              <a:t>يقوم التفكير الاستراتيجي على الحدس </a:t>
            </a:r>
            <a:r>
              <a:rPr lang="ar-IQ" dirty="0" smtClean="0"/>
              <a:t>والإدراك إي </a:t>
            </a:r>
            <a:r>
              <a:rPr lang="ar-IQ" dirty="0"/>
              <a:t>النظر من </a:t>
            </a:r>
            <a:r>
              <a:rPr lang="ar-IQ" dirty="0" smtClean="0"/>
              <a:t>اعلي </a:t>
            </a:r>
            <a:r>
              <a:rPr lang="ar-IQ" dirty="0"/>
              <a:t>مدعماً بالنظر </a:t>
            </a:r>
            <a:r>
              <a:rPr lang="ar-IQ" dirty="0" smtClean="0"/>
              <a:t>إلى الأسفل</a:t>
            </a:r>
          </a:p>
          <a:p>
            <a:pPr lvl="0"/>
            <a:r>
              <a:rPr lang="ar-IQ" dirty="0"/>
              <a:t>كثيرا ما يطلق على التفكير الاستراتيجي </a:t>
            </a:r>
            <a:r>
              <a:rPr lang="ar-IQ" dirty="0" smtClean="0"/>
              <a:t>الإبداعي </a:t>
            </a:r>
            <a:r>
              <a:rPr lang="ar-IQ" dirty="0"/>
              <a:t>اسم التفكير الجانبي أو النظر من الجانب </a:t>
            </a:r>
            <a:endParaRPr lang="en-US" dirty="0"/>
          </a:p>
          <a:p>
            <a:pPr lvl="0"/>
            <a:r>
              <a:rPr lang="ar-IQ" dirty="0"/>
              <a:t>يحتاج التفكير الاستراتيجي </a:t>
            </a:r>
            <a:r>
              <a:rPr lang="ar-IQ" dirty="0" smtClean="0"/>
              <a:t>إلى </a:t>
            </a:r>
            <a:r>
              <a:rPr lang="ar-IQ" dirty="0"/>
              <a:t>النظرة </a:t>
            </a:r>
            <a:r>
              <a:rPr lang="ar-IQ" dirty="0" smtClean="0"/>
              <a:t>إلى أفاق </a:t>
            </a:r>
            <a:r>
              <a:rPr lang="ar-IQ" dirty="0"/>
              <a:t>جديدة</a:t>
            </a:r>
            <a:endParaRPr lang="en-US" dirty="0"/>
          </a:p>
          <a:p>
            <a:r>
              <a:rPr lang="ar-IQ" dirty="0"/>
              <a:t>يحتاج المفكر الاستراتيجي </a:t>
            </a:r>
            <a:r>
              <a:rPr lang="ar-IQ" dirty="0" smtClean="0"/>
              <a:t>إلى </a:t>
            </a:r>
            <a:r>
              <a:rPr lang="ar-IQ" dirty="0"/>
              <a:t>النظر من خلال المكونات </a:t>
            </a:r>
            <a:endParaRPr lang="ar-IQ" dirty="0" smtClean="0"/>
          </a:p>
          <a:p>
            <a:r>
              <a:rPr lang="ar-IQ" dirty="0"/>
              <a:t>ملاحظة : </a:t>
            </a:r>
            <a:r>
              <a:rPr lang="ar-IQ" dirty="0" smtClean="0"/>
              <a:t>إن </a:t>
            </a:r>
            <a:r>
              <a:rPr lang="ar-IQ" dirty="0"/>
              <a:t>المفكر الاستراتيجي الذي يريد </a:t>
            </a:r>
            <a:r>
              <a:rPr lang="ar-IQ" dirty="0" smtClean="0"/>
              <a:t>إن </a:t>
            </a:r>
            <a:r>
              <a:rPr lang="ar-IQ" dirty="0"/>
              <a:t>يكون استراتيجيا بمعنى الكلمة عليه النظر </a:t>
            </a:r>
            <a:r>
              <a:rPr lang="ar-IQ" dirty="0" smtClean="0"/>
              <a:t>إلى </a:t>
            </a:r>
            <a:r>
              <a:rPr lang="ar-IQ" dirty="0"/>
              <a:t>جميع المكونات </a:t>
            </a:r>
            <a:r>
              <a:rPr lang="ar-IQ" dirty="0" smtClean="0"/>
              <a:t>إلى الإمام </a:t>
            </a:r>
            <a:r>
              <a:rPr lang="ar-IQ" dirty="0"/>
              <a:t>والى الخلف وللأعلى والأسفل والى الجانب والى ما هو بعيد لان التفكير الاستراتيجي وتحقيق المستقبل يستلزم اختيار اقصر الطرق من خلال معرفة نمط سلوك محددات الرؤية المستقبلية كألوان الطيف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644</Words>
  <Application>Microsoft Office PowerPoint</Application>
  <PresentationFormat>عرض على الشاشة (3:4)‏</PresentationFormat>
  <Paragraphs>58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سمة Office</vt:lpstr>
      <vt:lpstr>المحاضرة الثالثة </vt:lpstr>
      <vt:lpstr>مؤشرات غياب منهج التفكير الاستراتيجي</vt:lpstr>
      <vt:lpstr>كيف تفكر استراتيجيا لقيادة المؤسسة </vt:lpstr>
      <vt:lpstr>المبادئ الأساسية التي يتميز بها التفكير الاستراتيجي</vt:lpstr>
      <vt:lpstr>مميزات التفكير الاستراتيجي </vt:lpstr>
      <vt:lpstr>المكونات الرئيسة للتفكير الاستراتيجي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الثالثة</dc:title>
  <dc:creator>Ahmed</dc:creator>
  <cp:lastModifiedBy>Ahmed</cp:lastModifiedBy>
  <cp:revision>2</cp:revision>
  <dcterms:created xsi:type="dcterms:W3CDTF">2019-04-05T13:55:08Z</dcterms:created>
  <dcterms:modified xsi:type="dcterms:W3CDTF">2019-04-05T14:09:55Z</dcterms:modified>
</cp:coreProperties>
</file>