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4" r:id="rId4"/>
  </p:sldMasterIdLst>
  <p:handoutMasterIdLst>
    <p:handoutMasterId r:id="rId20"/>
  </p:handoutMasterIdLst>
  <p:sldIdLst>
    <p:sldId id="303" r:id="rId5"/>
    <p:sldId id="256" r:id="rId6"/>
    <p:sldId id="295" r:id="rId7"/>
    <p:sldId id="258" r:id="rId8"/>
    <p:sldId id="300" r:id="rId9"/>
    <p:sldId id="288" r:id="rId10"/>
    <p:sldId id="289" r:id="rId11"/>
    <p:sldId id="261" r:id="rId12"/>
    <p:sldId id="304" r:id="rId13"/>
    <p:sldId id="296" r:id="rId14"/>
    <p:sldId id="297" r:id="rId15"/>
    <p:sldId id="298" r:id="rId16"/>
    <p:sldId id="299" r:id="rId17"/>
    <p:sldId id="301" r:id="rId18"/>
    <p:sldId id="302" r:id="rId19"/>
  </p:sldIdLst>
  <p:sldSz cx="9144000" cy="6858000" type="screen4x3"/>
  <p:notesSz cx="7045325" cy="93456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709" autoAdjust="0"/>
  </p:normalViewPr>
  <p:slideViewPr>
    <p:cSldViewPr>
      <p:cViewPr>
        <p:scale>
          <a:sx n="66" d="100"/>
          <a:sy n="66" d="100"/>
        </p:scale>
        <p:origin x="-1506"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92563" y="0"/>
            <a:ext cx="3052762" cy="466725"/>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3052762" cy="466725"/>
          </a:xfrm>
          <a:prstGeom prst="rect">
            <a:avLst/>
          </a:prstGeom>
        </p:spPr>
        <p:txBody>
          <a:bodyPr vert="horz" lIns="91440" tIns="45720" rIns="91440" bIns="45720" rtlCol="1"/>
          <a:lstStyle>
            <a:lvl1pPr algn="l">
              <a:defRPr sz="1200"/>
            </a:lvl1pPr>
          </a:lstStyle>
          <a:p>
            <a:fld id="{511630F4-5FB5-4FAA-8D1F-682790C01BAA}" type="datetimeFigureOut">
              <a:rPr lang="ar-SA" smtClean="0"/>
              <a:t>03/08/40</a:t>
            </a:fld>
            <a:endParaRPr lang="ar-SA"/>
          </a:p>
        </p:txBody>
      </p:sp>
      <p:sp>
        <p:nvSpPr>
          <p:cNvPr id="4" name="عنصر نائب للتذييل 3"/>
          <p:cNvSpPr>
            <a:spLocks noGrp="1"/>
          </p:cNvSpPr>
          <p:nvPr>
            <p:ph type="ftr" sz="quarter" idx="2"/>
          </p:nvPr>
        </p:nvSpPr>
        <p:spPr>
          <a:xfrm>
            <a:off x="3992563" y="8877300"/>
            <a:ext cx="3052762" cy="466725"/>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88" y="8877300"/>
            <a:ext cx="3052762" cy="466725"/>
          </a:xfrm>
          <a:prstGeom prst="rect">
            <a:avLst/>
          </a:prstGeom>
        </p:spPr>
        <p:txBody>
          <a:bodyPr vert="horz" lIns="91440" tIns="45720" rIns="91440" bIns="45720" rtlCol="1" anchor="b"/>
          <a:lstStyle>
            <a:lvl1pPr algn="l">
              <a:defRPr sz="1200"/>
            </a:lvl1pPr>
          </a:lstStyle>
          <a:p>
            <a:fld id="{0DDF504B-0A5E-4BA3-A089-DFE7F6E9ED15}" type="slidenum">
              <a:rPr lang="ar-SA" smtClean="0"/>
              <a:t>‹#›</a:t>
            </a:fld>
            <a:endParaRPr lang="ar-SA"/>
          </a:p>
        </p:txBody>
      </p:sp>
    </p:spTree>
    <p:extLst>
      <p:ext uri="{BB962C8B-B14F-4D97-AF65-F5344CB8AC3E}">
        <p14:creationId xmlns:p14="http://schemas.microsoft.com/office/powerpoint/2010/main" val="25372441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03/08/40</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03/08/40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2"/>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2"/>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03/08/40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03/08/40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03/08/40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03/08/40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03/08/40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03/08/40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03/08/40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03/08/40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03/08/40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1"/>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03/08/40</a:t>
            </a:fld>
            <a:endParaRPr lang="ar-SA"/>
          </a:p>
        </p:txBody>
      </p:sp>
      <p:sp>
        <p:nvSpPr>
          <p:cNvPr id="22" name="عنصر نائب للتذييل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816"/>
            <a:ext cx="8229600" cy="4389120"/>
          </a:xfrm>
        </p:spPr>
        <p:style>
          <a:lnRef idx="2">
            <a:schemeClr val="dk1"/>
          </a:lnRef>
          <a:fillRef idx="1">
            <a:schemeClr val="lt1"/>
          </a:fillRef>
          <a:effectRef idx="0">
            <a:schemeClr val="dk1"/>
          </a:effectRef>
          <a:fontRef idx="minor">
            <a:schemeClr val="dk1"/>
          </a:fontRef>
        </p:style>
        <p:txBody>
          <a:bodyPr>
            <a:normAutofit/>
          </a:bodyPr>
          <a:lstStyle/>
          <a:p>
            <a:pPr marL="0" indent="0" algn="ctr" rtl="1">
              <a:buNone/>
            </a:pPr>
            <a:r>
              <a:rPr lang="ar-IQ" sz="9600" b="1" dirty="0" smtClean="0">
                <a:solidFill>
                  <a:srgbClr val="FF0000"/>
                </a:solidFill>
              </a:rPr>
              <a:t>اهلا وسهلا بالحضور الكرام</a:t>
            </a:r>
            <a:endParaRPr lang="ar-IQ" sz="9600" b="1" dirty="0">
              <a:solidFill>
                <a:srgbClr val="FF0000"/>
              </a:solidFill>
            </a:endParaRPr>
          </a:p>
        </p:txBody>
      </p:sp>
    </p:spTree>
    <p:extLst>
      <p:ext uri="{BB962C8B-B14F-4D97-AF65-F5344CB8AC3E}">
        <p14:creationId xmlns:p14="http://schemas.microsoft.com/office/powerpoint/2010/main" val="1306092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29600" cy="1296144"/>
          </a:xfrm>
        </p:spPr>
        <p:txBody>
          <a:bodyPr>
            <a:noAutofit/>
          </a:bodyPr>
          <a:lstStyle/>
          <a:p>
            <a:pPr algn="r" rtl="1"/>
            <a:r>
              <a:rPr lang="ar-SA" sz="4400" b="1" dirty="0" smtClean="0"/>
              <a:t>2- ضعف </a:t>
            </a:r>
            <a:r>
              <a:rPr lang="ar-SA" sz="4400" b="1" dirty="0"/>
              <a:t>الوعي الاعلامي والثقافي لدى المجتمع بأهمية الضمان الاجتماعي</a:t>
            </a:r>
            <a:endParaRPr lang="ar-IQ" sz="4400" b="1" dirty="0">
              <a:solidFill>
                <a:schemeClr val="bg1"/>
              </a:solidFill>
            </a:endParaRPr>
          </a:p>
        </p:txBody>
      </p:sp>
      <p:sp>
        <p:nvSpPr>
          <p:cNvPr id="3" name="عنصر نائب للمحتوى 2"/>
          <p:cNvSpPr>
            <a:spLocks noGrp="1"/>
          </p:cNvSpPr>
          <p:nvPr>
            <p:ph idx="1"/>
          </p:nvPr>
        </p:nvSpPr>
        <p:spPr>
          <a:xfrm>
            <a:off x="457200" y="1772816"/>
            <a:ext cx="8229600" cy="4824536"/>
          </a:xfrm>
        </p:spPr>
        <p:txBody>
          <a:bodyPr>
            <a:noAutofit/>
          </a:bodyPr>
          <a:lstStyle/>
          <a:p>
            <a:pPr marL="0" indent="0" algn="just" rtl="1">
              <a:buNone/>
            </a:pPr>
            <a:r>
              <a:rPr lang="ar-SA" sz="4000" b="1" dirty="0" smtClean="0"/>
              <a:t>3- تعاظم </a:t>
            </a:r>
            <a:r>
              <a:rPr lang="ar-SA" sz="4000" b="1" dirty="0"/>
              <a:t>القطاع غير المنظم في العراق بشكل مستمر , وهو يمثل بيئة عمل غير امنة ولا محمية , مما يتطلب حماية </a:t>
            </a:r>
            <a:r>
              <a:rPr lang="ar-SA" sz="4000" b="1" dirty="0" smtClean="0"/>
              <a:t>ت </a:t>
            </a:r>
            <a:r>
              <a:rPr lang="ar-SA" sz="4000" b="1" dirty="0" err="1" smtClean="0"/>
              <a:t>شريعية</a:t>
            </a:r>
            <a:r>
              <a:rPr lang="ar-SA" sz="4000" b="1" dirty="0" smtClean="0"/>
              <a:t> </a:t>
            </a:r>
            <a:r>
              <a:rPr lang="ar-SA" sz="4000" b="1" dirty="0"/>
              <a:t>للعاملين في هذا القطاع</a:t>
            </a:r>
            <a:endParaRPr lang="ar-IQ" sz="4000" b="1" dirty="0"/>
          </a:p>
        </p:txBody>
      </p:sp>
    </p:spTree>
    <p:extLst>
      <p:ext uri="{BB962C8B-B14F-4D97-AF65-F5344CB8AC3E}">
        <p14:creationId xmlns:p14="http://schemas.microsoft.com/office/powerpoint/2010/main" val="125646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2736304"/>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r" rtl="1"/>
            <a:r>
              <a:rPr lang="ar-SA" b="1" dirty="0" smtClean="0">
                <a:solidFill>
                  <a:schemeClr val="bg1"/>
                </a:solidFill>
              </a:rPr>
              <a:t> </a:t>
            </a:r>
            <a:r>
              <a:rPr lang="ar-SA" sz="4400" b="1" dirty="0" smtClean="0"/>
              <a:t>4- الازمة </a:t>
            </a:r>
            <a:r>
              <a:rPr lang="ar-SA" sz="4400" b="1" dirty="0"/>
              <a:t>المالية التي يمر بها العراق بسبب تدني اسعار النفط اثر سلباً على ايرادات صندوق تقاعد وضمان العمال الذي أثر على الاستثمار وعدم الحصول على فرص عمل</a:t>
            </a:r>
            <a:endParaRPr lang="ar-IQ" sz="4400" b="1" dirty="0">
              <a:solidFill>
                <a:schemeClr val="bg1"/>
              </a:solidFill>
            </a:endParaRPr>
          </a:p>
        </p:txBody>
      </p:sp>
      <p:sp>
        <p:nvSpPr>
          <p:cNvPr id="3" name="عنصر نائب للمحتوى 2"/>
          <p:cNvSpPr>
            <a:spLocks noGrp="1"/>
          </p:cNvSpPr>
          <p:nvPr>
            <p:ph idx="1"/>
          </p:nvPr>
        </p:nvSpPr>
        <p:spPr>
          <a:xfrm>
            <a:off x="457200" y="3789040"/>
            <a:ext cx="8229600" cy="2012856"/>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marL="0" indent="0" algn="just" rtl="1">
              <a:buNone/>
            </a:pPr>
            <a:r>
              <a:rPr lang="ar-SA" sz="4400" b="1" dirty="0" smtClean="0"/>
              <a:t>5-</a:t>
            </a:r>
            <a:r>
              <a:rPr lang="ar-SA" sz="4400" b="1" dirty="0"/>
              <a:t>ــ </a:t>
            </a:r>
            <a:r>
              <a:rPr lang="ar-SA" sz="4400" b="1" dirty="0" err="1"/>
              <a:t>أستخدام</a:t>
            </a:r>
            <a:r>
              <a:rPr lang="ar-SA" sz="4400" b="1" dirty="0"/>
              <a:t> الاساليب القديمة في الشمول</a:t>
            </a:r>
            <a:endParaRPr lang="ar-IQ" sz="4400" b="1" dirty="0"/>
          </a:p>
        </p:txBody>
      </p:sp>
    </p:spTree>
    <p:extLst>
      <p:ext uri="{BB962C8B-B14F-4D97-AF65-F5344CB8AC3E}">
        <p14:creationId xmlns:p14="http://schemas.microsoft.com/office/powerpoint/2010/main" val="4243801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80920" cy="45719"/>
          </a:xfrm>
        </p:spPr>
        <p:style>
          <a:lnRef idx="2">
            <a:schemeClr val="dk1"/>
          </a:lnRef>
          <a:fillRef idx="1">
            <a:schemeClr val="lt1"/>
          </a:fillRef>
          <a:effectRef idx="0">
            <a:schemeClr val="dk1"/>
          </a:effectRef>
          <a:fontRef idx="minor">
            <a:schemeClr val="dk1"/>
          </a:fontRef>
        </p:style>
        <p:txBody>
          <a:bodyPr>
            <a:normAutofit fontScale="90000"/>
          </a:bodyPr>
          <a:lstStyle/>
          <a:p>
            <a:pPr algn="ctr" rtl="1"/>
            <a:r>
              <a:rPr lang="ar-SA" dirty="0" smtClean="0">
                <a:solidFill>
                  <a:schemeClr val="bg1"/>
                </a:solidFill>
              </a:rPr>
              <a:t/>
            </a:r>
            <a:br>
              <a:rPr lang="ar-SA" dirty="0" smtClean="0">
                <a:solidFill>
                  <a:schemeClr val="bg1"/>
                </a:solidFill>
              </a:rPr>
            </a:br>
            <a:r>
              <a:rPr lang="ar-SA" dirty="0">
                <a:solidFill>
                  <a:schemeClr val="bg1"/>
                </a:solidFill>
              </a:rPr>
              <a:t/>
            </a:r>
            <a:br>
              <a:rPr lang="ar-SA" dirty="0">
                <a:solidFill>
                  <a:schemeClr val="bg1"/>
                </a:solidFill>
              </a:rPr>
            </a:br>
            <a:r>
              <a:rPr lang="ar-SA" dirty="0" smtClean="0">
                <a:solidFill>
                  <a:schemeClr val="bg1"/>
                </a:solidFill>
              </a:rPr>
              <a:t/>
            </a:r>
            <a:br>
              <a:rPr lang="ar-SA" dirty="0" smtClean="0">
                <a:solidFill>
                  <a:schemeClr val="bg1"/>
                </a:solidFill>
              </a:rPr>
            </a:br>
            <a:r>
              <a:rPr lang="ar-SA" dirty="0">
                <a:solidFill>
                  <a:schemeClr val="bg1"/>
                </a:solidFill>
              </a:rPr>
              <a:t/>
            </a:r>
            <a:br>
              <a:rPr lang="ar-SA" dirty="0">
                <a:solidFill>
                  <a:schemeClr val="bg1"/>
                </a:solidFill>
              </a:rPr>
            </a:br>
            <a:r>
              <a:rPr lang="ar-SA" dirty="0">
                <a:solidFill>
                  <a:schemeClr val="bg1"/>
                </a:solidFill>
              </a:rPr>
              <a:t> </a:t>
            </a:r>
            <a:r>
              <a:rPr lang="ar-SA" dirty="0" smtClean="0">
                <a:solidFill>
                  <a:schemeClr val="bg1"/>
                </a:solidFill>
              </a:rPr>
              <a:t/>
            </a:r>
            <a:br>
              <a:rPr lang="ar-SA" dirty="0" smtClean="0">
                <a:solidFill>
                  <a:schemeClr val="bg1"/>
                </a:solidFill>
              </a:rPr>
            </a:br>
            <a:endParaRPr lang="ar-IQ" sz="6700" b="1" dirty="0">
              <a:solidFill>
                <a:schemeClr val="bg1"/>
              </a:solidFill>
            </a:endParaRPr>
          </a:p>
        </p:txBody>
      </p:sp>
      <p:sp>
        <p:nvSpPr>
          <p:cNvPr id="3" name="عنصر نائب للمحتوى 2"/>
          <p:cNvSpPr>
            <a:spLocks noGrp="1"/>
          </p:cNvSpPr>
          <p:nvPr>
            <p:ph idx="1"/>
          </p:nvPr>
        </p:nvSpPr>
        <p:spPr>
          <a:xfrm>
            <a:off x="467544" y="836712"/>
            <a:ext cx="8229600" cy="5544616"/>
          </a:xfrm>
        </p:spPr>
        <p:txBody>
          <a:bodyPr>
            <a:noAutofit/>
          </a:bodyPr>
          <a:lstStyle/>
          <a:p>
            <a:pPr marL="0" indent="0" algn="just" rtl="1">
              <a:buNone/>
            </a:pPr>
            <a:endParaRPr lang="ar-IQ" sz="5400" dirty="0"/>
          </a:p>
        </p:txBody>
      </p:sp>
    </p:spTree>
    <p:extLst>
      <p:ext uri="{BB962C8B-B14F-4D97-AF65-F5344CB8AC3E}">
        <p14:creationId xmlns:p14="http://schemas.microsoft.com/office/powerpoint/2010/main" val="1441119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507288" cy="288032"/>
          </a:xfrm>
        </p:spPr>
        <p:txBody>
          <a:bodyPr>
            <a:normAutofit fontScale="90000"/>
          </a:bodyPr>
          <a:lstStyle/>
          <a:p>
            <a:pPr algn="r"/>
            <a:endParaRPr lang="ar-IQ" b="1" dirty="0">
              <a:solidFill>
                <a:schemeClr val="bg1"/>
              </a:solidFill>
            </a:endParaRPr>
          </a:p>
        </p:txBody>
      </p:sp>
      <p:sp>
        <p:nvSpPr>
          <p:cNvPr id="3" name="عنصر نائب للمحتوى 2"/>
          <p:cNvSpPr>
            <a:spLocks noGrp="1"/>
          </p:cNvSpPr>
          <p:nvPr>
            <p:ph idx="1"/>
          </p:nvPr>
        </p:nvSpPr>
        <p:spPr>
          <a:xfrm>
            <a:off x="467544" y="908720"/>
            <a:ext cx="8229600" cy="5253216"/>
          </a:xfrm>
        </p:spPr>
        <p:style>
          <a:lnRef idx="1">
            <a:schemeClr val="accent3"/>
          </a:lnRef>
          <a:fillRef idx="2">
            <a:schemeClr val="accent3"/>
          </a:fillRef>
          <a:effectRef idx="1">
            <a:schemeClr val="accent3"/>
          </a:effectRef>
          <a:fontRef idx="minor">
            <a:schemeClr val="dk1"/>
          </a:fontRef>
        </p:style>
        <p:txBody>
          <a:bodyPr>
            <a:noAutofit/>
          </a:bodyPr>
          <a:lstStyle/>
          <a:p>
            <a:pPr marL="0" indent="0" algn="just" rtl="1">
              <a:buNone/>
            </a:pPr>
            <a:r>
              <a:rPr lang="ar-SA" sz="3200" b="1" dirty="0" smtClean="0"/>
              <a:t> </a:t>
            </a:r>
            <a:endParaRPr lang="ar-IQ" sz="3200" dirty="0"/>
          </a:p>
        </p:txBody>
      </p:sp>
    </p:spTree>
    <p:extLst>
      <p:ext uri="{BB962C8B-B14F-4D97-AF65-F5344CB8AC3E}">
        <p14:creationId xmlns:p14="http://schemas.microsoft.com/office/powerpoint/2010/main" val="876080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2656"/>
            <a:ext cx="8229600" cy="936104"/>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smtClean="0"/>
              <a:t>ا</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endParaRPr lang="ar-IQ" b="1" dirty="0">
              <a:solidFill>
                <a:schemeClr val="bg1"/>
              </a:solidFill>
            </a:endParaRPr>
          </a:p>
        </p:txBody>
      </p:sp>
      <p:sp>
        <p:nvSpPr>
          <p:cNvPr id="3" name="عنصر نائب للمحتوى 2"/>
          <p:cNvSpPr>
            <a:spLocks noGrp="1"/>
          </p:cNvSpPr>
          <p:nvPr>
            <p:ph idx="1"/>
          </p:nvPr>
        </p:nvSpPr>
        <p:spPr>
          <a:xfrm>
            <a:off x="457200" y="1484784"/>
            <a:ext cx="8229600" cy="4839816"/>
          </a:xfrm>
        </p:spPr>
        <p:txBody>
          <a:bodyPr>
            <a:noAutofit/>
          </a:bodyPr>
          <a:lstStyle/>
          <a:p>
            <a:pPr marL="0" indent="0" algn="just" rtl="1">
              <a:buNone/>
            </a:pPr>
            <a:endParaRPr lang="ar-IQ" sz="3200" b="1" dirty="0"/>
          </a:p>
        </p:txBody>
      </p:sp>
    </p:spTree>
    <p:extLst>
      <p:ext uri="{BB962C8B-B14F-4D97-AF65-F5344CB8AC3E}">
        <p14:creationId xmlns:p14="http://schemas.microsoft.com/office/powerpoint/2010/main" val="905565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688632"/>
          </a:xfrm>
        </p:spPr>
        <p:txBody>
          <a:bodyPr>
            <a:normAutofit/>
          </a:bodyPr>
          <a:lstStyle/>
          <a:p>
            <a:pPr algn="r"/>
            <a:r>
              <a:rPr lang="ar-IQ" sz="4400" dirty="0" smtClean="0">
                <a:solidFill>
                  <a:srgbClr val="7030A0"/>
                </a:solidFill>
              </a:rPr>
              <a:t>  </a:t>
            </a:r>
            <a:r>
              <a:rPr lang="ar-SA" sz="4400" b="1" dirty="0"/>
              <a:t> </a:t>
            </a:r>
            <a:endParaRPr lang="ar-IQ" sz="4400" dirty="0">
              <a:solidFill>
                <a:srgbClr val="7030A0"/>
              </a:solidFill>
            </a:endParaRPr>
          </a:p>
        </p:txBody>
      </p:sp>
    </p:spTree>
    <p:extLst>
      <p:ext uri="{BB962C8B-B14F-4D97-AF65-F5344CB8AC3E}">
        <p14:creationId xmlns:p14="http://schemas.microsoft.com/office/powerpoint/2010/main" val="206258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412776"/>
            <a:ext cx="7772400" cy="2016224"/>
          </a:xfrm>
        </p:spPr>
        <p:txBody>
          <a:bodyPr>
            <a:noAutofit/>
          </a:bodyPr>
          <a:lstStyle/>
          <a:p>
            <a:pPr algn="ctr"/>
            <a:r>
              <a:rPr lang="ar-SA" sz="6600" dirty="0" smtClean="0">
                <a:solidFill>
                  <a:schemeClr val="tx1"/>
                </a:solidFill>
                <a:effectLst>
                  <a:outerShdw blurRad="38100" dist="38100" dir="2700000" algn="tl">
                    <a:srgbClr val="000000">
                      <a:alpha val="43137"/>
                    </a:srgbClr>
                  </a:outerShdw>
                </a:effectLst>
                <a:latin typeface="Magneto" panose="04030805050802020D02" pitchFamily="82" charset="0"/>
              </a:rPr>
              <a:t/>
            </a:r>
            <a:br>
              <a:rPr lang="ar-SA" sz="6600" dirty="0" smtClean="0">
                <a:solidFill>
                  <a:schemeClr val="tx1"/>
                </a:solidFill>
                <a:effectLst>
                  <a:outerShdw blurRad="38100" dist="38100" dir="2700000" algn="tl">
                    <a:srgbClr val="000000">
                      <a:alpha val="43137"/>
                    </a:srgbClr>
                  </a:outerShdw>
                </a:effectLst>
                <a:latin typeface="Magneto" panose="04030805050802020D02" pitchFamily="82" charset="0"/>
              </a:rPr>
            </a:br>
            <a:r>
              <a:rPr lang="en-US" sz="6600" dirty="0" smtClean="0">
                <a:solidFill>
                  <a:schemeClr val="tx1"/>
                </a:solidFill>
                <a:effectLst>
                  <a:outerShdw blurRad="38100" dist="38100" dir="2700000" algn="tl">
                    <a:srgbClr val="000000">
                      <a:alpha val="43137"/>
                    </a:srgbClr>
                  </a:outerShdw>
                </a:effectLst>
                <a:latin typeface="Magneto" panose="04030805050802020D02" pitchFamily="82" charset="0"/>
              </a:rPr>
              <a:t> </a:t>
            </a:r>
            <a:r>
              <a:rPr lang="ar-SA" sz="6600" dirty="0" smtClean="0">
                <a:solidFill>
                  <a:schemeClr val="tx1"/>
                </a:solidFill>
                <a:effectLst>
                  <a:outerShdw blurRad="38100" dist="38100" dir="2700000" algn="tl">
                    <a:srgbClr val="000000">
                      <a:alpha val="43137"/>
                    </a:srgbClr>
                  </a:outerShdw>
                </a:effectLst>
                <a:latin typeface="Magneto" panose="04030805050802020D02" pitchFamily="82" charset="0"/>
              </a:rPr>
              <a:t>الضمان الاجتماعي</a:t>
            </a:r>
            <a:endParaRPr lang="en-US" sz="3200" dirty="0">
              <a:solidFill>
                <a:schemeClr val="tx1"/>
              </a:solidFill>
              <a:effectLst>
                <a:outerShdw blurRad="38100" dist="38100" dir="2700000" algn="tl">
                  <a:srgbClr val="000000">
                    <a:alpha val="43137"/>
                  </a:srgbClr>
                </a:outerShdw>
              </a:effectLst>
            </a:endParaRPr>
          </a:p>
        </p:txBody>
      </p:sp>
      <p:sp>
        <p:nvSpPr>
          <p:cNvPr id="3" name="عنوان فرعي 2"/>
          <p:cNvSpPr>
            <a:spLocks noGrp="1"/>
          </p:cNvSpPr>
          <p:nvPr>
            <p:ph type="subTitle" idx="1"/>
          </p:nvPr>
        </p:nvSpPr>
        <p:spPr>
          <a:xfrm>
            <a:off x="539552" y="4071942"/>
            <a:ext cx="7776863" cy="1752600"/>
          </a:xfrm>
        </p:spPr>
        <p:txBody>
          <a:bodyPr>
            <a:normAutofit/>
          </a:bodyPr>
          <a:lstStyle/>
          <a:p>
            <a:pPr algn="ctr"/>
            <a:r>
              <a:rPr lang="ar-SA" sz="4800" b="1" dirty="0" err="1" smtClean="0">
                <a:effectLst>
                  <a:outerShdw blurRad="38100" dist="38100" dir="2700000" algn="tl">
                    <a:srgbClr val="000000">
                      <a:alpha val="43137"/>
                    </a:srgbClr>
                  </a:outerShdw>
                </a:effectLst>
                <a:latin typeface="Magneto" panose="04030805050802020D02" pitchFamily="82" charset="0"/>
              </a:rPr>
              <a:t>م.م</a:t>
            </a:r>
            <a:r>
              <a:rPr lang="ar-SA" sz="4800" b="1" dirty="0" smtClean="0">
                <a:effectLst>
                  <a:outerShdw blurRad="38100" dist="38100" dir="2700000" algn="tl">
                    <a:srgbClr val="000000">
                      <a:alpha val="43137"/>
                    </a:srgbClr>
                  </a:outerShdw>
                </a:effectLst>
                <a:latin typeface="Magneto" panose="04030805050802020D02" pitchFamily="82" charset="0"/>
              </a:rPr>
              <a:t>. سناء عريبي محمد </a:t>
            </a:r>
            <a:endParaRPr lang="ar-IQ" sz="4800" b="1" dirty="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548680"/>
            <a:ext cx="8229600" cy="6192688"/>
          </a:xfrm>
        </p:spPr>
        <p:txBody>
          <a:bodyPr>
            <a:normAutofit/>
          </a:bodyPr>
          <a:lstStyle/>
          <a:p>
            <a:pPr marL="0" indent="0" algn="just" rtl="1">
              <a:buNone/>
            </a:pPr>
            <a:r>
              <a:rPr lang="ar-IQ" sz="4400" b="1" dirty="0" smtClean="0"/>
              <a:t>    </a:t>
            </a:r>
            <a:r>
              <a:rPr lang="ar-SA" sz="4800" b="1" u="sng" dirty="0"/>
              <a:t>تأمين الضمان </a:t>
            </a:r>
            <a:r>
              <a:rPr lang="ar-SA" sz="4800" b="1" u="sng" dirty="0" smtClean="0"/>
              <a:t>الاجتماعي </a:t>
            </a:r>
          </a:p>
          <a:p>
            <a:pPr marL="0" indent="0" algn="just" rtl="1">
              <a:buNone/>
            </a:pPr>
            <a:r>
              <a:rPr lang="ar-SA" sz="4800" b="1" dirty="0" smtClean="0"/>
              <a:t>يهتم بجميع </a:t>
            </a:r>
            <a:r>
              <a:rPr lang="ar-SA" sz="4800" b="1" dirty="0"/>
              <a:t>العمال المشمولين لرفع المستوى المعاشي للطبقة العاملة بما يضمن لهم العيش الرغيد والحياة الكريمة وذلك عن طريق فروع الضمان المتمثلة </a:t>
            </a:r>
            <a:r>
              <a:rPr lang="ar-SA" sz="4800" b="1" dirty="0" smtClean="0"/>
              <a:t>بـ الضمان </a:t>
            </a:r>
            <a:r>
              <a:rPr lang="ar-SA" sz="4800" b="1" dirty="0"/>
              <a:t>الصحي , ضمان اصابات العمل , ضمان التقاعد , ضمان الخدمات </a:t>
            </a:r>
            <a:endParaRPr lang="en-US" sz="4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to="" calcmode="lin" valueType="num">
                                      <p:cBhvr>
                                        <p:cTn id="12" dur="1" fill="hold"/>
                                        <p:tgtEl>
                                          <p:spTgt spid="4">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857233"/>
            <a:ext cx="8229600" cy="1428752"/>
          </a:xfrm>
        </p:spPr>
        <p:txBody>
          <a:bodyPr>
            <a:noAutofit/>
          </a:bodyPr>
          <a:lstStyle/>
          <a:p>
            <a:r>
              <a:rPr lang="en-US" sz="5400" dirty="0" smtClean="0"/>
              <a:t/>
            </a:r>
            <a:br>
              <a:rPr lang="en-US" sz="5400" dirty="0" smtClean="0"/>
            </a:br>
            <a:endParaRPr lang="en-US" sz="5400" dirty="0"/>
          </a:p>
        </p:txBody>
      </p:sp>
      <p:sp>
        <p:nvSpPr>
          <p:cNvPr id="3" name="عنصر نائب للمحتوى 2"/>
          <p:cNvSpPr>
            <a:spLocks noGrp="1"/>
          </p:cNvSpPr>
          <p:nvPr>
            <p:ph idx="1"/>
          </p:nvPr>
        </p:nvSpPr>
        <p:spPr>
          <a:xfrm>
            <a:off x="357159" y="332656"/>
            <a:ext cx="8229600" cy="6552728"/>
          </a:xfrm>
        </p:spPr>
        <p:txBody>
          <a:bodyPr>
            <a:noAutofit/>
          </a:bodyPr>
          <a:lstStyle/>
          <a:p>
            <a:pPr marL="0" lvl="0" indent="0" algn="just" rtl="1">
              <a:buNone/>
            </a:pPr>
            <a:r>
              <a:rPr lang="ar-SA" sz="4400" b="1" dirty="0" smtClean="0"/>
              <a:t>وان </a:t>
            </a:r>
            <a:r>
              <a:rPr lang="ar-SA" sz="4400" b="1" u="sng" dirty="0" smtClean="0"/>
              <a:t>الضمان </a:t>
            </a:r>
            <a:r>
              <a:rPr lang="ar-SA" sz="4400" b="1" u="sng" dirty="0"/>
              <a:t>الاجتماعي </a:t>
            </a:r>
            <a:r>
              <a:rPr lang="ar-SA" sz="4400" b="1" dirty="0"/>
              <a:t>للعمال أحدى دوائر وزارة العمل والشؤون الاجتماعية وهي من الدوائر الممولة ذاتيا هي تعمل على تجسيد القيمة الانسانية للعمل باعتباره ركناً اساسياً في عملية التنمية الاقتصادية والاجتماعية واعتباره حقاً وواجباً وطنياً </a:t>
            </a:r>
            <a:r>
              <a:rPr lang="ar-SA" sz="4400" b="1" dirty="0" smtClean="0"/>
              <a:t>وكذلك </a:t>
            </a:r>
            <a:r>
              <a:rPr lang="ar-SA" sz="4400" b="1" dirty="0"/>
              <a:t>وتتحقق اهداف الدائرة عن </a:t>
            </a:r>
            <a:r>
              <a:rPr lang="ar-SA" sz="4400" b="1" dirty="0" smtClean="0"/>
              <a:t>طريق التنسيق </a:t>
            </a:r>
            <a:r>
              <a:rPr lang="ar-SA" sz="4400" b="1" dirty="0"/>
              <a:t>والتعاون بين هذه الدائرة وشركائها الاجتماعيين وجماعة المصالح</a:t>
            </a:r>
            <a:endParaRPr lang="ar-IQ" sz="4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936104"/>
          </a:xfrm>
        </p:spPr>
        <p:style>
          <a:lnRef idx="1">
            <a:schemeClr val="accent3"/>
          </a:lnRef>
          <a:fillRef idx="2">
            <a:schemeClr val="accent3"/>
          </a:fillRef>
          <a:effectRef idx="1">
            <a:schemeClr val="accent3"/>
          </a:effectRef>
          <a:fontRef idx="minor">
            <a:schemeClr val="dk1"/>
          </a:fontRef>
        </p:style>
        <p:txBody>
          <a:bodyPr>
            <a:noAutofit/>
          </a:bodyPr>
          <a:lstStyle/>
          <a:p>
            <a:pPr algn="ctr" rtl="1"/>
            <a:r>
              <a:rPr lang="ar-SA" sz="6600" b="1" dirty="0" smtClean="0">
                <a:solidFill>
                  <a:srgbClr val="C00000"/>
                </a:solidFill>
              </a:rPr>
              <a:t>اهداف الضمان الاجتماعي  </a:t>
            </a:r>
            <a:endParaRPr lang="ar-IQ" sz="6600" b="1" dirty="0">
              <a:solidFill>
                <a:srgbClr val="C00000"/>
              </a:solidFill>
            </a:endParaRPr>
          </a:p>
        </p:txBody>
      </p:sp>
      <p:sp>
        <p:nvSpPr>
          <p:cNvPr id="3" name="عنصر نائب للمحتوى 2"/>
          <p:cNvSpPr>
            <a:spLocks noGrp="1"/>
          </p:cNvSpPr>
          <p:nvPr>
            <p:ph idx="1"/>
          </p:nvPr>
        </p:nvSpPr>
        <p:spPr>
          <a:xfrm>
            <a:off x="457200" y="1556792"/>
            <a:ext cx="8229600" cy="4767808"/>
          </a:xfrm>
        </p:spPr>
        <p:txBody>
          <a:bodyPr>
            <a:normAutofit lnSpcReduction="10000"/>
          </a:bodyPr>
          <a:lstStyle/>
          <a:p>
            <a:pPr algn="just"/>
            <a:r>
              <a:rPr lang="en-US" sz="3200" dirty="0" smtClean="0"/>
              <a:t>           </a:t>
            </a:r>
            <a:r>
              <a:rPr lang="ar-SA" sz="3200" dirty="0" smtClean="0"/>
              <a:t>1</a:t>
            </a:r>
            <a:r>
              <a:rPr lang="ar-SA" sz="4400" b="1" dirty="0" smtClean="0"/>
              <a:t>ــ </a:t>
            </a:r>
            <a:r>
              <a:rPr lang="ar-SA" sz="4400" b="1" dirty="0" err="1"/>
              <a:t>أستدامة</a:t>
            </a:r>
            <a:r>
              <a:rPr lang="ar-SA" sz="4400" b="1" dirty="0"/>
              <a:t> أموال الضمان الاجتماعي</a:t>
            </a:r>
            <a:endParaRPr lang="en-US" sz="4400" b="1" dirty="0"/>
          </a:p>
          <a:p>
            <a:pPr algn="r"/>
            <a:r>
              <a:rPr lang="ar-SA" sz="4400" b="1" dirty="0"/>
              <a:t>2ـ تسخير الامكانات والموارد البشرية والمالية لشمول فئات عمالية جديدة تأميناً لحمايتهم </a:t>
            </a:r>
            <a:r>
              <a:rPr lang="ar-SA" sz="4400" b="1" dirty="0" err="1"/>
              <a:t>بأستخدام</a:t>
            </a:r>
            <a:r>
              <a:rPr lang="ar-SA" sz="4400" b="1" dirty="0"/>
              <a:t> تقنيات حديثة , ونظم شبكية فاعلة, وتوائم مع التجارب الوطنية </a:t>
            </a:r>
            <a:r>
              <a:rPr lang="ar-SA" sz="4400" b="1" dirty="0" smtClean="0"/>
              <a:t>والدولية </a:t>
            </a:r>
            <a:r>
              <a:rPr lang="ar-SA" sz="4400" b="1" dirty="0"/>
              <a:t>الرائدة في مجال الحماية </a:t>
            </a:r>
            <a:r>
              <a:rPr lang="en-US" sz="4400" b="1" dirty="0" smtClean="0"/>
              <a:t>             </a:t>
            </a:r>
            <a:r>
              <a:rPr lang="ar-SA" sz="4400" b="1" dirty="0" smtClean="0"/>
              <a:t>الاجتماعية</a:t>
            </a:r>
            <a:r>
              <a:rPr lang="en-US" sz="3200" dirty="0"/>
              <a:t>  </a:t>
            </a:r>
          </a:p>
        </p:txBody>
      </p:sp>
    </p:spTree>
    <p:extLst>
      <p:ext uri="{BB962C8B-B14F-4D97-AF65-F5344CB8AC3E}">
        <p14:creationId xmlns:p14="http://schemas.microsoft.com/office/powerpoint/2010/main" val="1216902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22514" y="2060848"/>
            <a:ext cx="8229600" cy="4536505"/>
          </a:xfrm>
        </p:spPr>
        <p:style>
          <a:lnRef idx="3">
            <a:schemeClr val="lt1"/>
          </a:lnRef>
          <a:fillRef idx="1">
            <a:schemeClr val="dk1"/>
          </a:fillRef>
          <a:effectRef idx="1">
            <a:schemeClr val="dk1"/>
          </a:effectRef>
          <a:fontRef idx="minor">
            <a:schemeClr val="lt1"/>
          </a:fontRef>
        </p:style>
        <p:txBody>
          <a:bodyPr>
            <a:noAutofit/>
          </a:bodyPr>
          <a:lstStyle/>
          <a:p>
            <a:pPr marL="365760" lvl="1" indent="0" algn="just" rtl="1">
              <a:buNone/>
            </a:pPr>
            <a:r>
              <a:rPr lang="ar-SA" sz="4800" b="1" dirty="0" smtClean="0"/>
              <a:t>4</a:t>
            </a:r>
            <a:r>
              <a:rPr lang="ar-SA" sz="4000" b="1" dirty="0" smtClean="0"/>
              <a:t>- </a:t>
            </a:r>
            <a:r>
              <a:rPr lang="ar-SA" sz="3600" b="1" dirty="0" smtClean="0"/>
              <a:t>تسخير </a:t>
            </a:r>
            <a:r>
              <a:rPr lang="ar-SA" sz="3600" b="1" dirty="0"/>
              <a:t>الامكانات لتعميق الوعي بأهمية الضمان الاجتماعي بالنسبة </a:t>
            </a:r>
            <a:r>
              <a:rPr lang="ar-SA" sz="3600" b="1" dirty="0" err="1"/>
              <a:t>للافراد</a:t>
            </a:r>
            <a:r>
              <a:rPr lang="ar-SA" sz="3600" b="1" dirty="0"/>
              <a:t> والمجتمع  والاقتصاد الوطني </a:t>
            </a:r>
            <a:endParaRPr lang="ar-SA" sz="3600" b="1" dirty="0" smtClean="0"/>
          </a:p>
          <a:p>
            <a:pPr marL="365760" lvl="1" indent="0" algn="just" rtl="1">
              <a:buNone/>
            </a:pPr>
            <a:r>
              <a:rPr lang="ar-SA" sz="4800" dirty="0" smtClean="0"/>
              <a:t>5</a:t>
            </a:r>
            <a:r>
              <a:rPr lang="ar-SA" sz="3600" dirty="0" smtClean="0"/>
              <a:t>- </a:t>
            </a:r>
            <a:r>
              <a:rPr lang="ar-SA" sz="3600" b="1" dirty="0"/>
              <a:t>تفعيل دور الشركاء الاجتماعيين وتنسيق المسؤوليات معهم في ضوء الظروف الوطنية الاستثنائية ومعايير العمل الدولية والعربية والتشريعات العمالية الوطنية</a:t>
            </a:r>
            <a:endParaRPr lang="en-US" sz="3600" b="1" dirty="0"/>
          </a:p>
        </p:txBody>
      </p:sp>
      <p:sp>
        <p:nvSpPr>
          <p:cNvPr id="2" name="Rectangle 1"/>
          <p:cNvSpPr/>
          <p:nvPr/>
        </p:nvSpPr>
        <p:spPr>
          <a:xfrm>
            <a:off x="539552" y="332656"/>
            <a:ext cx="7848872" cy="144655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ar-SA" sz="4400" b="1" dirty="0"/>
              <a:t>3- تحديث اليات وأساليب العمل </a:t>
            </a:r>
            <a:r>
              <a:rPr lang="ar-SA" sz="4400" b="1" dirty="0" err="1"/>
              <a:t>لاقسام</a:t>
            </a:r>
            <a:r>
              <a:rPr lang="ar-SA" sz="4400" b="1" dirty="0"/>
              <a:t> الدائرة وفروعها في المحافظات</a:t>
            </a:r>
            <a:endParaRPr lang="ar-IQ" sz="4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089610"/>
            <a:ext cx="8229600" cy="5579750"/>
          </a:xfrm>
        </p:spPr>
        <p:style>
          <a:lnRef idx="2">
            <a:schemeClr val="dk1"/>
          </a:lnRef>
          <a:fillRef idx="1">
            <a:schemeClr val="lt1"/>
          </a:fillRef>
          <a:effectRef idx="0">
            <a:schemeClr val="dk1"/>
          </a:effectRef>
          <a:fontRef idx="minor">
            <a:schemeClr val="dk1"/>
          </a:fontRef>
        </p:style>
        <p:txBody>
          <a:bodyPr>
            <a:normAutofit/>
          </a:bodyPr>
          <a:lstStyle/>
          <a:p>
            <a:pPr marL="0" lvl="1" indent="0" algn="just" rtl="1">
              <a:buClr>
                <a:schemeClr val="accent3"/>
              </a:buClr>
              <a:buSzPct val="95000"/>
              <a:buNone/>
            </a:pPr>
            <a:r>
              <a:rPr lang="ar-IQ" sz="2800" dirty="0" smtClean="0"/>
              <a:t/>
            </a:r>
            <a:br>
              <a:rPr lang="ar-IQ" sz="2800" dirty="0" smtClean="0"/>
            </a:br>
            <a:r>
              <a:rPr lang="ar-SA" sz="2800" dirty="0" smtClean="0"/>
              <a:t>6- </a:t>
            </a:r>
            <a:r>
              <a:rPr lang="ar-SA" sz="3600" b="1" dirty="0"/>
              <a:t>توسيع مظلة الضمان الاجتماعي بالشمول التدريجي  لعمال القطاع </a:t>
            </a:r>
            <a:r>
              <a:rPr lang="ar-SA" sz="3600" b="1" dirty="0" err="1"/>
              <a:t>غيرالمنظم</a:t>
            </a:r>
            <a:r>
              <a:rPr lang="ar-SA" sz="3600" b="1" dirty="0"/>
              <a:t> وتطبيق الضمان </a:t>
            </a:r>
            <a:r>
              <a:rPr lang="ar-SA" sz="3600" b="1" dirty="0" smtClean="0"/>
              <a:t>الاختياري </a:t>
            </a:r>
            <a:r>
              <a:rPr lang="ar-SA" sz="3600" b="1" dirty="0"/>
              <a:t>للعاملين لحسابهم الخاص </a:t>
            </a:r>
            <a:r>
              <a:rPr lang="ar-SA" sz="3600" b="1" dirty="0" smtClean="0"/>
              <a:t>                    </a:t>
            </a:r>
          </a:p>
          <a:p>
            <a:pPr marL="0" lvl="1" indent="0" algn="just" rtl="1">
              <a:buClr>
                <a:schemeClr val="accent3"/>
              </a:buClr>
              <a:buSzPct val="95000"/>
              <a:buNone/>
            </a:pPr>
            <a:endParaRPr lang="ar-SA" sz="3600" b="1" dirty="0"/>
          </a:p>
          <a:p>
            <a:pPr marL="0" lvl="1" indent="0" algn="just" rtl="1">
              <a:buClr>
                <a:schemeClr val="accent3"/>
              </a:buClr>
              <a:buSzPct val="95000"/>
              <a:buNone/>
            </a:pPr>
            <a:r>
              <a:rPr lang="ar-SA" sz="3600" b="1" dirty="0" smtClean="0"/>
              <a:t>7- </a:t>
            </a:r>
            <a:r>
              <a:rPr lang="ar-SA" sz="3600" b="1" dirty="0"/>
              <a:t>رفع مستوى الخدمة الصحية والاجتماعية والثقافية  التي تقدمها الدائرة الى المستفيدين</a:t>
            </a:r>
            <a:r>
              <a:rPr lang="en-US" sz="3600" b="1" dirty="0"/>
              <a:t> .</a:t>
            </a:r>
            <a:endParaRPr lang="en-US" sz="3600" dirty="0"/>
          </a:p>
          <a:p>
            <a:pPr marL="0" lvl="1" indent="0" algn="just" rtl="1">
              <a:buClr>
                <a:schemeClr val="accent3"/>
              </a:buClr>
              <a:buSzPct val="95000"/>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to="" calcmode="lin" valueType="num">
                                      <p:cBhvr>
                                        <p:cTn id="7" dur="1" fill="hold"/>
                                        <p:tgtEl>
                                          <p:spTgt spid="3">
                                            <p:bg/>
                                          </p:spTgt>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to="" calcmode="lin" valueType="num">
                                      <p:cBhvr>
                                        <p:cTn id="13"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281"/>
            <a:ext cx="8229600" cy="6527079"/>
          </a:xfrm>
        </p:spPr>
        <p:txBody>
          <a:bodyPr>
            <a:noAutofit/>
          </a:bodyPr>
          <a:lstStyle/>
          <a:p>
            <a:pPr algn="r"/>
            <a:r>
              <a:rPr lang="ar-SA" sz="4000" b="1" u="sng" dirty="0" smtClean="0"/>
              <a:t>مصادر </a:t>
            </a:r>
            <a:r>
              <a:rPr lang="ar-SA" sz="4000" b="1" u="sng" dirty="0"/>
              <a:t>تمويل صندوق تقاعد وضمان </a:t>
            </a:r>
            <a:r>
              <a:rPr lang="ar-SA" sz="4000" b="1" u="sng" dirty="0" smtClean="0"/>
              <a:t>العمال    </a:t>
            </a:r>
            <a:r>
              <a:rPr lang="ar-SA" sz="4000" b="1" dirty="0" smtClean="0"/>
              <a:t>1</a:t>
            </a:r>
            <a:r>
              <a:rPr lang="ar-SA" sz="4000" dirty="0" smtClean="0"/>
              <a:t>ــ </a:t>
            </a:r>
            <a:r>
              <a:rPr lang="ar-SA" sz="4000" b="1" dirty="0"/>
              <a:t>اشتراكات الضمان الاجتماعي  الشهرية التي يدفعها أصحاب العمل </a:t>
            </a:r>
            <a:r>
              <a:rPr lang="ar-SA" sz="4000" b="1" dirty="0" smtClean="0"/>
              <a:t>والعمال وفق </a:t>
            </a:r>
            <a:r>
              <a:rPr lang="ar-SA" sz="4000" b="1" dirty="0"/>
              <a:t>احكام </a:t>
            </a:r>
            <a:r>
              <a:rPr lang="en-US" sz="4000" b="1" dirty="0" smtClean="0"/>
              <a:t>           </a:t>
            </a:r>
            <a:r>
              <a:rPr lang="ar-SA" sz="4000" b="1" dirty="0" smtClean="0"/>
              <a:t>القانون </a:t>
            </a:r>
            <a:r>
              <a:rPr lang="ar-SA" sz="4000" b="1" dirty="0"/>
              <a:t>رقم (39) </a:t>
            </a:r>
            <a:r>
              <a:rPr lang="ar-SA" sz="4000" b="1" dirty="0" smtClean="0"/>
              <a:t>لسنة1971                   </a:t>
            </a:r>
          </a:p>
          <a:p>
            <a:pPr marL="0" indent="0" algn="r">
              <a:buNone/>
            </a:pPr>
            <a:r>
              <a:rPr lang="ar-SA" sz="4000" b="1" dirty="0" smtClean="0"/>
              <a:t> 2- العوائد </a:t>
            </a:r>
            <a:r>
              <a:rPr lang="ar-SA" sz="4000" b="1" dirty="0"/>
              <a:t>المتحققة من </a:t>
            </a:r>
            <a:r>
              <a:rPr lang="ar-SA" sz="4000" b="1" dirty="0" err="1"/>
              <a:t>أستثمار</a:t>
            </a:r>
            <a:r>
              <a:rPr lang="ar-SA" sz="4000" b="1" dirty="0"/>
              <a:t> أموال </a:t>
            </a:r>
            <a:r>
              <a:rPr lang="ar-SA" sz="4000" b="1" dirty="0" smtClean="0"/>
              <a:t>  </a:t>
            </a:r>
            <a:r>
              <a:rPr lang="en-US" sz="4000" b="1" dirty="0" smtClean="0"/>
              <a:t> </a:t>
            </a:r>
            <a:r>
              <a:rPr lang="ar-SA" sz="4000" b="1" dirty="0" smtClean="0"/>
              <a:t>الصندوق </a:t>
            </a:r>
            <a:endParaRPr lang="en-US" sz="4000" b="1" dirty="0" smtClean="0"/>
          </a:p>
          <a:p>
            <a:pPr algn="r"/>
            <a:r>
              <a:rPr lang="ar-SA" sz="4000" b="1" dirty="0" smtClean="0"/>
              <a:t>3- </a:t>
            </a:r>
            <a:r>
              <a:rPr lang="ar-SA" sz="4000" b="1" dirty="0"/>
              <a:t>الفوائد </a:t>
            </a:r>
            <a:r>
              <a:rPr lang="ar-SA" sz="4000" b="1" dirty="0" err="1"/>
              <a:t>التأخيرية</a:t>
            </a:r>
            <a:r>
              <a:rPr lang="ar-SA" sz="4000" b="1" dirty="0"/>
              <a:t> الناجمة عن </a:t>
            </a:r>
            <a:r>
              <a:rPr lang="ar-SA" sz="4000" b="1" dirty="0" err="1"/>
              <a:t>أشتراكات</a:t>
            </a:r>
            <a:r>
              <a:rPr lang="ar-SA" sz="4000" b="1" dirty="0"/>
              <a:t> </a:t>
            </a:r>
            <a:r>
              <a:rPr lang="ar-SA" sz="4000" b="1" dirty="0" smtClean="0"/>
              <a:t>الضمان</a:t>
            </a:r>
            <a:endParaRPr lang="en-US" sz="4000" b="1" dirty="0" smtClean="0"/>
          </a:p>
          <a:p>
            <a:pPr algn="r"/>
            <a:r>
              <a:rPr lang="en-US" sz="4000" b="1" dirty="0" smtClean="0"/>
              <a:t>   </a:t>
            </a:r>
            <a:r>
              <a:rPr lang="ar-SA" sz="4000" b="1" dirty="0" smtClean="0"/>
              <a:t>5ــ الاعانات والتبرعات والهبات التي يقرر مجلس الادارة قبولها وفق القانون </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917848"/>
            <a:ext cx="8229600" cy="1143000"/>
          </a:xfrm>
        </p:spPr>
        <p:txBody>
          <a:bodyPr>
            <a:normAutofit/>
          </a:bodyPr>
          <a:lstStyle/>
          <a:p>
            <a:pPr algn="r" rtl="1"/>
            <a:endParaRPr lang="ar-IQ" b="1" dirty="0">
              <a:solidFill>
                <a:schemeClr val="bg1"/>
              </a:solidFill>
            </a:endParaRPr>
          </a:p>
        </p:txBody>
      </p:sp>
      <p:sp>
        <p:nvSpPr>
          <p:cNvPr id="3" name="عنصر نائب للمحتوى 2"/>
          <p:cNvSpPr>
            <a:spLocks noGrp="1"/>
          </p:cNvSpPr>
          <p:nvPr>
            <p:ph idx="1"/>
          </p:nvPr>
        </p:nvSpPr>
        <p:spPr>
          <a:xfrm>
            <a:off x="457200" y="1052736"/>
            <a:ext cx="8229600" cy="5181208"/>
          </a:xfrm>
        </p:spPr>
        <p:txBody>
          <a:bodyPr>
            <a:normAutofit fontScale="70000" lnSpcReduction="20000"/>
          </a:bodyPr>
          <a:lstStyle/>
          <a:p>
            <a:pPr marL="0" indent="0" algn="just" rtl="1">
              <a:buNone/>
            </a:pPr>
            <a:r>
              <a:rPr lang="ar-SA" sz="5700" b="1" u="sng" dirty="0"/>
              <a:t>التحديات التي تواجه الدائرة</a:t>
            </a:r>
            <a:endParaRPr lang="en-US" sz="5700" dirty="0"/>
          </a:p>
          <a:p>
            <a:pPr marL="0" indent="0" algn="just" rtl="1">
              <a:buNone/>
            </a:pPr>
            <a:r>
              <a:rPr lang="ar-SA" sz="6000" dirty="0" smtClean="0"/>
              <a:t>1- </a:t>
            </a:r>
            <a:r>
              <a:rPr lang="ar-SA" sz="5700" b="1" dirty="0"/>
              <a:t>أن العمل بالقانون النافذ رقم (39) لسنة 1971 يشكل عائقاً في الوقت الحاضر لأن انظمة الضمان الاجتماعي في العالم طرأت عليها تغييرات كثيرة لذا اقتضت الحاجة الى اعداد قانون جيد يلبي هذهِ التغيرات </a:t>
            </a:r>
            <a:r>
              <a:rPr lang="ar-SA" sz="5700" b="1" dirty="0" err="1"/>
              <a:t>الاأن</a:t>
            </a:r>
            <a:r>
              <a:rPr lang="ar-SA" sz="5700" b="1" dirty="0"/>
              <a:t> التوجه العام للحكومة هو توحيد الصناديق العام والخاص مما تطلب أعداد مشروع قانون التأمينات الاجتماعية وهو الان في طور التشريع</a:t>
            </a:r>
            <a:endParaRPr lang="ar-IQ" sz="5700" b="1" dirty="0"/>
          </a:p>
        </p:txBody>
      </p:sp>
    </p:spTree>
    <p:extLst>
      <p:ext uri="{BB962C8B-B14F-4D97-AF65-F5344CB8AC3E}">
        <p14:creationId xmlns:p14="http://schemas.microsoft.com/office/powerpoint/2010/main" val="175771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مستند" ma:contentTypeID="0x0101006C5BE080B170784BB48DA8648C9A88C5" ma:contentTypeVersion="1" ma:contentTypeDescription="إنشاء مستند جديد." ma:contentTypeScope="" ma:versionID="069c1e3db160e14914d56ae11cfa8a5b">
  <xsd:schema xmlns:xsd="http://www.w3.org/2001/XMLSchema" xmlns:xs="http://www.w3.org/2001/XMLSchema" xmlns:p="http://schemas.microsoft.com/office/2006/metadata/properties" xmlns:ns1="http://schemas.microsoft.com/sharepoint/v3" targetNamespace="http://schemas.microsoft.com/office/2006/metadata/properties" ma:root="true" ma:fieldsID="5b0644a7e13efc998d0e8f4d0158f56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جدولة تاريخ البدء" ma:description="" ma:hidden="true" ma:internalName="PublishingStartDate">
      <xsd:simpleType>
        <xsd:restriction base="dms:Unknown"/>
      </xsd:simpleType>
    </xsd:element>
    <xsd:element name="PublishingExpirationDate" ma:index="9" nillable="true" ma:displayName="جدولة تاريخ الانتهاء"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CA5C596-6893-452F-9D49-012C95445AC3}">
  <ds:schemaRefs>
    <ds:schemaRef ds:uri="http://schemas.microsoft.com/sharepoint/v3/contenttype/forms"/>
  </ds:schemaRefs>
</ds:datastoreItem>
</file>

<file path=customXml/itemProps2.xml><?xml version="1.0" encoding="utf-8"?>
<ds:datastoreItem xmlns:ds="http://schemas.openxmlformats.org/officeDocument/2006/customXml" ds:itemID="{2C722D89-E92A-48C4-AABE-E4C8B0D858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CCDE0B-F065-4FB2-82F1-58A20C47BF7E}">
  <ds:schemaRefs>
    <ds:schemaRef ds:uri="http://schemas.microsoft.com/office/2006/metadata/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Flow</Template>
  <TotalTime>1342</TotalTime>
  <Words>303</Words>
  <Application>Microsoft Office PowerPoint</Application>
  <PresentationFormat>عرض على الشاشة (3:4)‏</PresentationFormat>
  <Paragraphs>30</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تدفق</vt:lpstr>
      <vt:lpstr>عرض تقديمي في PowerPoint</vt:lpstr>
      <vt:lpstr>  الضمان الاجتماعي</vt:lpstr>
      <vt:lpstr>عرض تقديمي في PowerPoint</vt:lpstr>
      <vt:lpstr> </vt:lpstr>
      <vt:lpstr>اهداف الضمان الاجتماعي  </vt:lpstr>
      <vt:lpstr>عرض تقديمي في PowerPoint</vt:lpstr>
      <vt:lpstr>عرض تقديمي في PowerPoint</vt:lpstr>
      <vt:lpstr>عرض تقديمي في PowerPoint</vt:lpstr>
      <vt:lpstr>عرض تقديمي في PowerPoint</vt:lpstr>
      <vt:lpstr>2- ضعف الوعي الاعلامي والثقافي لدى المجتمع بأهمية الضمان الاجتماعي</vt:lpstr>
      <vt:lpstr> 4- الازمة المالية التي يمر بها العراق بسبب تدني اسعار النفط اثر سلباً على ايرادات صندوق تقاعد وضمان العمال الذي أثر على الاستثمار وعدم الحصول على فرص عمل</vt:lpstr>
      <vt:lpstr>      </vt:lpstr>
      <vt:lpstr>عرض تقديمي في PowerPoint</vt:lpstr>
      <vt:lpstr>       ا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 تتغلب على قلق الامتحان</dc:title>
  <dc:creator>lenovo</dc:creator>
  <cp:lastModifiedBy>Maher</cp:lastModifiedBy>
  <cp:revision>206</cp:revision>
  <cp:lastPrinted>2013-12-29T05:30:46Z</cp:lastPrinted>
  <dcterms:modified xsi:type="dcterms:W3CDTF">2019-04-08T21:36:23Z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0x0101006C5BE080B170784BB48DA8648C9A88C5</vt:lpwstr>
  </property>
</Properties>
</file>