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76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66" d="100"/>
          <a:sy n="66" d="100"/>
        </p:scale>
        <p:origin x="-163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>
            <a:spLocks noGrp="1"/>
          </p:cNvSpPr>
          <p:nvPr>
            <p:ph type="subTitle" idx="1"/>
          </p:nvPr>
        </p:nvSpPr>
        <p:spPr>
          <a:xfrm>
            <a:off x="827584" y="404664"/>
            <a:ext cx="7272808" cy="597666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اخلاقيات المهنة والعمل الوظيفي </a:t>
            </a:r>
          </a:p>
          <a:p>
            <a:pPr algn="ctr"/>
            <a:r>
              <a:rPr lang="ar-IQ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</a:t>
            </a:r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لمرحلة الثالثة </a:t>
            </a:r>
          </a:p>
          <a:p>
            <a:pPr algn="ctr"/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أعداد </a:t>
            </a:r>
          </a:p>
          <a:p>
            <a:pPr algn="ctr"/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مدرس المادة</a:t>
            </a:r>
          </a:p>
          <a:p>
            <a:pPr algn="ctr"/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م.م نوفل كاظم</a:t>
            </a:r>
            <a:endParaRPr lang="ar-IQ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الجامعة المستنصرية / كلية</a:t>
            </a:r>
          </a:p>
          <a:p>
            <a:pPr algn="ctr"/>
            <a:r>
              <a:rPr lang="ar-IQ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الادارة والاقتصاد 2018_ 2019</a:t>
            </a:r>
          </a:p>
        </p:txBody>
      </p:sp>
    </p:spTree>
    <p:extLst>
      <p:ext uri="{BB962C8B-B14F-4D97-AF65-F5344CB8AC3E}">
        <p14:creationId xmlns:p14="http://schemas.microsoft.com/office/powerpoint/2010/main" val="22733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أخلاقيات </a:t>
            </a:r>
            <a:r>
              <a:rPr lang="ar-IQ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المهنة</a:t>
            </a:r>
            <a:endParaRPr lang="ar-SA" sz="3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تنشأ الأخلاق </a:t>
            </a:r>
            <a:r>
              <a:rPr lang="ar-SA" sz="3200" dirty="0"/>
              <a:t>عند الأطفال </a:t>
            </a:r>
            <a:r>
              <a:rPr lang="ar-SA" sz="3200" dirty="0" smtClean="0"/>
              <a:t>منذ الصغر مما يتلقونه من توجيه وإرشاد، فيتعلم</a:t>
            </a:r>
            <a:r>
              <a:rPr lang="ar-SA" sz="3200" dirty="0"/>
              <a:t> </a:t>
            </a:r>
            <a:r>
              <a:rPr lang="ar-SA" sz="3200" dirty="0" smtClean="0"/>
              <a:t>الطفل احترام حق الغير.</a:t>
            </a:r>
          </a:p>
          <a:p>
            <a:pPr algn="r" rtl="1"/>
            <a:r>
              <a:rPr lang="ar-SA" sz="3200" dirty="0" smtClean="0"/>
              <a:t>ارتباط الأخلاق في الإسلام مع جميع أنشطة الحياة.</a:t>
            </a:r>
          </a:p>
          <a:p>
            <a:pPr algn="r" rtl="1"/>
            <a:r>
              <a:rPr lang="ar-SA" sz="3200" dirty="0" smtClean="0"/>
              <a:t>مع اختلاف الدوافع (القيم) عند الشعوب، إلا أنها جميعا متفقة على أهمية أخلاقيات العمل.</a:t>
            </a:r>
          </a:p>
          <a:p>
            <a:pPr algn="r" rtl="1"/>
            <a:r>
              <a:rPr lang="ar-SA" sz="3200" dirty="0" smtClean="0"/>
              <a:t>محاور أخلاقيات </a:t>
            </a:r>
            <a:r>
              <a:rPr lang="ar-SA" sz="3200" dirty="0" smtClean="0"/>
              <a:t>ال</a:t>
            </a:r>
            <a:r>
              <a:rPr lang="ar-IQ" sz="3200" dirty="0" smtClean="0"/>
              <a:t>مهنة</a:t>
            </a:r>
            <a:r>
              <a:rPr lang="ar-SA" sz="3200" dirty="0" smtClean="0"/>
              <a:t>: </a:t>
            </a:r>
            <a:r>
              <a:rPr lang="ar-SA" sz="3200" dirty="0" smtClean="0"/>
              <a:t>الصدق، الأمانة </a:t>
            </a:r>
            <a:r>
              <a:rPr lang="ar-SA" sz="3200" dirty="0" smtClean="0"/>
              <a:t>والعدل</a:t>
            </a:r>
            <a:r>
              <a:rPr lang="ar-IQ" sz="3200" dirty="0" smtClean="0"/>
              <a:t> والنزاهة والولاء والاحسان والتسامح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363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أخلاقيات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</a:t>
            </a:r>
            <a:r>
              <a:rPr lang="ar-IQ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مهنة</a:t>
            </a:r>
            <a:endParaRPr lang="ar-SA" sz="3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600" b="1" dirty="0" smtClean="0"/>
              <a:t>مصادر أخلاقيات </a:t>
            </a:r>
            <a:r>
              <a:rPr lang="ar-SA" sz="3600" b="1" dirty="0" smtClean="0"/>
              <a:t>ال</a:t>
            </a:r>
            <a:r>
              <a:rPr lang="ar-IQ" sz="3600" b="1" dirty="0" smtClean="0"/>
              <a:t>مهنة</a:t>
            </a:r>
            <a:r>
              <a:rPr lang="ar-SA" sz="3600" b="1" dirty="0" smtClean="0"/>
              <a:t>:</a:t>
            </a:r>
            <a:endParaRPr lang="ar-SA" sz="3600" b="1" dirty="0" smtClean="0"/>
          </a:p>
        </p:txBody>
      </p:sp>
      <p:cxnSp>
        <p:nvCxnSpPr>
          <p:cNvPr id="7" name="Elbow Connector 6"/>
          <p:cNvCxnSpPr/>
          <p:nvPr/>
        </p:nvCxnSpPr>
        <p:spPr>
          <a:xfrm>
            <a:off x="5562600" y="2743200"/>
            <a:ext cx="990600" cy="3810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rot="10800000" flipV="1">
            <a:off x="2590801" y="2743200"/>
            <a:ext cx="1342107" cy="3810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10000" y="2362200"/>
            <a:ext cx="1752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/>
              <a:t>أخلاقيات العمل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5181600" y="3124200"/>
            <a:ext cx="30480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b="1" dirty="0" smtClean="0"/>
              <a:t>نظام القيم في المجتمع</a:t>
            </a:r>
          </a:p>
          <a:p>
            <a:pPr algn="ctr" rtl="1"/>
            <a:endParaRPr lang="ar-SA" b="1" dirty="0" smtClean="0"/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الثقافة السائدة في المجتمع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قيم الجماعة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قيم العائلة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قيم العمل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71600" y="3124200"/>
            <a:ext cx="29718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b="1" dirty="0" smtClean="0"/>
              <a:t>نظام القيم والمعتقدات الشخصية</a:t>
            </a:r>
          </a:p>
          <a:p>
            <a:pPr algn="ctr" rtl="1"/>
            <a:endParaRPr lang="ar-SA" b="1" dirty="0" smtClean="0"/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القيم الشخصية الذاتية الفطرية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المعتقدات الدينية والمذهبية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الخبرة السابقة والمستوى التعليمي</a:t>
            </a:r>
          </a:p>
          <a:p>
            <a:pPr marL="285750" indent="-285750" algn="r" rtl="1">
              <a:buFont typeface="Arial" pitchFamily="34" charset="0"/>
              <a:buChar char="•"/>
            </a:pPr>
            <a:r>
              <a:rPr lang="ar-SA" dirty="0" smtClean="0"/>
              <a:t>الحالة الصحية النفسية والجسمانية</a:t>
            </a:r>
          </a:p>
        </p:txBody>
      </p:sp>
    </p:spTree>
    <p:extLst>
      <p:ext uri="{BB962C8B-B14F-4D97-AF65-F5344CB8AC3E}">
        <p14:creationId xmlns:p14="http://schemas.microsoft.com/office/powerpoint/2010/main" val="25710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أخلاقيات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</a:t>
            </a:r>
            <a:r>
              <a:rPr lang="ar-IQ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مهنةوال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عمل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الوظيفي</a:t>
            </a:r>
            <a:endParaRPr lang="ar-SA" sz="3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28572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sz="2400" dirty="0" smtClean="0"/>
              <a:t>يمكن إجمال مصادر أخلاقيات العمل بما يأتي</a:t>
            </a:r>
            <a:r>
              <a:rPr lang="ar-SA" sz="2400" dirty="0" smtClean="0"/>
              <a:t>:</a:t>
            </a:r>
            <a:endParaRPr lang="ar-IQ" sz="2400" dirty="0" smtClean="0"/>
          </a:p>
          <a:p>
            <a:pPr algn="r" rtl="1"/>
            <a:endParaRPr lang="ar-SA" sz="2400" dirty="0" smtClean="0"/>
          </a:p>
          <a:p>
            <a:pPr lvl="1" algn="r" rtl="1"/>
            <a:r>
              <a:rPr lang="ar-SA" sz="2400" b="1" dirty="0" smtClean="0"/>
              <a:t>ا</a:t>
            </a:r>
            <a:r>
              <a:rPr lang="ar-SA" sz="2400" dirty="0" smtClean="0"/>
              <a:t>لعائلة والتربية البيئية</a:t>
            </a:r>
          </a:p>
          <a:p>
            <a:pPr lvl="1" algn="r" rtl="1"/>
            <a:r>
              <a:rPr lang="ar-SA" sz="2400" dirty="0" smtClean="0"/>
              <a:t>ثقافة المجتمع وقيمه وعاداته</a:t>
            </a:r>
          </a:p>
          <a:p>
            <a:pPr lvl="1" algn="r" rtl="1"/>
            <a:r>
              <a:rPr lang="ar-SA" sz="2400" dirty="0" smtClean="0"/>
              <a:t>التأثر بالجماعات المرجعية</a:t>
            </a:r>
          </a:p>
          <a:p>
            <a:pPr lvl="1" algn="r" rtl="1"/>
            <a:r>
              <a:rPr lang="ar-SA" sz="2400" dirty="0" smtClean="0"/>
              <a:t>المدرسة ونظام التعليم </a:t>
            </a:r>
            <a:r>
              <a:rPr lang="ar-SA" sz="2400" dirty="0" smtClean="0"/>
              <a:t>ف</a:t>
            </a:r>
            <a:r>
              <a:rPr lang="ar-IQ" sz="2400" dirty="0" smtClean="0"/>
              <a:t>ي</a:t>
            </a:r>
            <a:r>
              <a:rPr lang="ar-SA" sz="2400" dirty="0" smtClean="0"/>
              <a:t> </a:t>
            </a:r>
            <a:r>
              <a:rPr lang="ar-SA" sz="2400" dirty="0" smtClean="0"/>
              <a:t>المجتمع</a:t>
            </a:r>
          </a:p>
          <a:p>
            <a:pPr lvl="1" algn="r" rtl="1"/>
            <a:r>
              <a:rPr lang="ar-SA" sz="2400" dirty="0" smtClean="0"/>
              <a:t>إعلام الدولة والصحافة ومؤسسات الرأي</a:t>
            </a:r>
          </a:p>
          <a:p>
            <a:pPr lvl="1" algn="r" rtl="1"/>
            <a:r>
              <a:rPr lang="ar-SA" sz="2400" dirty="0" smtClean="0"/>
              <a:t>مجتمع العمل الأول</a:t>
            </a:r>
          </a:p>
          <a:p>
            <a:pPr lvl="1" algn="r" rtl="1"/>
            <a:r>
              <a:rPr lang="ar-SA" sz="2400" dirty="0" smtClean="0"/>
              <a:t>القوانين واللوائح الحكومية والتشريعات</a:t>
            </a:r>
          </a:p>
          <a:p>
            <a:pPr lvl="1" algn="r" rtl="1"/>
            <a:r>
              <a:rPr lang="ar-SA" sz="2400" dirty="0" smtClean="0"/>
              <a:t>الخبرة المتراكمة والضمير الإنساني </a:t>
            </a:r>
            <a:r>
              <a:rPr lang="ar-SA" sz="2400" dirty="0" smtClean="0"/>
              <a:t>الصالح</a:t>
            </a:r>
            <a:endParaRPr lang="ar-IQ" sz="2400" dirty="0" smtClean="0"/>
          </a:p>
          <a:p>
            <a:pPr lvl="1" algn="r" rtl="1"/>
            <a:r>
              <a:rPr lang="ar-IQ" sz="2400" dirty="0"/>
              <a:t> </a:t>
            </a:r>
            <a:r>
              <a:rPr lang="ar-IQ" sz="2400" dirty="0" smtClean="0"/>
              <a:t>سلطة القيم الشخصية المتأصلة ادى العاملين</a:t>
            </a:r>
          </a:p>
          <a:p>
            <a:pPr lvl="1" algn="r" rtl="1"/>
            <a:r>
              <a:rPr lang="ar-IQ" sz="2400" dirty="0"/>
              <a:t> </a:t>
            </a:r>
            <a:r>
              <a:rPr lang="ar-IQ" sz="2400" dirty="0" smtClean="0"/>
              <a:t>قوانين السلوك الاخلاقي للصناعة والمهن</a:t>
            </a:r>
          </a:p>
          <a:p>
            <a:pPr lvl="1" algn="r" rtl="1"/>
            <a:r>
              <a:rPr lang="ar-IQ" sz="2400" dirty="0" smtClean="0"/>
              <a:t>جماعات الضغط في المجتمع المدني</a:t>
            </a:r>
            <a:endParaRPr lang="ar-IQ" sz="2400" dirty="0" smtClean="0"/>
          </a:p>
          <a:p>
            <a:pPr lvl="1" algn="r" rtl="1"/>
            <a:endParaRPr lang="ar-IQ" sz="2400" dirty="0" smtClean="0"/>
          </a:p>
          <a:p>
            <a:pPr lvl="1" algn="r" rtl="1"/>
            <a:endParaRPr lang="ar-IQ" sz="2400" dirty="0"/>
          </a:p>
          <a:p>
            <a:pPr lvl="1" algn="r" rtl="1"/>
            <a:endParaRPr lang="ar-SA" sz="2400" dirty="0" smtClean="0"/>
          </a:p>
          <a:p>
            <a:pPr lvl="1"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16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أخلاقيات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</a:t>
            </a:r>
            <a:r>
              <a:rPr lang="ar-IQ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لمهنة</a:t>
            </a:r>
            <a:endParaRPr lang="ar-SA" sz="3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400" b="1" dirty="0" smtClean="0"/>
              <a:t>وسائل ترسيخ أخلاقيات المهنة</a:t>
            </a:r>
            <a:r>
              <a:rPr lang="ar-SA" b="1" dirty="0" smtClean="0"/>
              <a:t>:</a:t>
            </a:r>
          </a:p>
          <a:p>
            <a:pPr lvl="1" algn="r" rtl="1"/>
            <a:r>
              <a:rPr lang="ar-SA" sz="2800" b="1" dirty="0" smtClean="0"/>
              <a:t>تنمية الرقابة الذاتية</a:t>
            </a:r>
          </a:p>
          <a:p>
            <a:pPr lvl="1" algn="r" rtl="1"/>
            <a:r>
              <a:rPr lang="ar-SA" sz="2800" b="1" dirty="0" smtClean="0"/>
              <a:t>وضع الأنظمة الدقيقة </a:t>
            </a:r>
            <a:r>
              <a:rPr lang="ar-IQ" sz="2800" b="1" dirty="0" smtClean="0"/>
              <a:t>التي تمنع الاجتهادات الفردية</a:t>
            </a:r>
            <a:endParaRPr lang="ar-SA" sz="2800" b="1" dirty="0" smtClean="0"/>
          </a:p>
          <a:p>
            <a:pPr lvl="1" algn="r" rtl="1"/>
            <a:r>
              <a:rPr lang="ar-SA" sz="2800" b="1" dirty="0" smtClean="0"/>
              <a:t>القدوة الحسنة</a:t>
            </a:r>
            <a:r>
              <a:rPr lang="ar-SA" sz="2800" b="1" dirty="0"/>
              <a:t> </a:t>
            </a:r>
            <a:r>
              <a:rPr lang="ar-SA" sz="2800" b="1" dirty="0" smtClean="0"/>
              <a:t>المتمثلة في المدراء ورؤساء المجموعات</a:t>
            </a:r>
          </a:p>
          <a:p>
            <a:pPr lvl="1" algn="r" rtl="1"/>
            <a:r>
              <a:rPr lang="ar-SA" sz="2800" b="1" dirty="0" smtClean="0"/>
              <a:t>تصحيح الفهم الديني ثم الوطني</a:t>
            </a:r>
          </a:p>
          <a:p>
            <a:pPr lvl="1" algn="r" rtl="1"/>
            <a:r>
              <a:rPr lang="ar-SA" sz="2800" b="1" dirty="0" smtClean="0"/>
              <a:t>معايير </a:t>
            </a:r>
            <a:r>
              <a:rPr lang="ar-SA" sz="2800" b="1" dirty="0" smtClean="0"/>
              <a:t>لمحاسبة</a:t>
            </a:r>
            <a:r>
              <a:rPr lang="ar-IQ" sz="2800" b="1" dirty="0" smtClean="0"/>
              <a:t> الموظفين والمسؤولين </a:t>
            </a:r>
            <a:endParaRPr lang="ar-SA" sz="2800" b="1" dirty="0" smtClean="0"/>
          </a:p>
          <a:p>
            <a:pPr lvl="1" algn="r" rtl="1"/>
            <a:r>
              <a:rPr lang="ar-SA" sz="2800" b="1" dirty="0" smtClean="0"/>
              <a:t>التقييم المستمر للموظفين</a:t>
            </a:r>
          </a:p>
        </p:txBody>
      </p:sp>
    </p:spTree>
    <p:extLst>
      <p:ext uri="{BB962C8B-B14F-4D97-AF65-F5344CB8AC3E}">
        <p14:creationId xmlns:p14="http://schemas.microsoft.com/office/powerpoint/2010/main" val="5646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471074"/>
              </p:ext>
            </p:extLst>
          </p:nvPr>
        </p:nvGraphicFramePr>
        <p:xfrm>
          <a:off x="1547664" y="2168319"/>
          <a:ext cx="6572296" cy="35719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86148"/>
                <a:gridCol w="3286148"/>
              </a:tblGrid>
              <a:tr h="3571900">
                <a:tc>
                  <a:txBody>
                    <a:bodyPr/>
                    <a:lstStyle/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 smtClean="0"/>
                    </a:p>
                    <a:p>
                      <a:pPr algn="ctr" rtl="1"/>
                      <a:endParaRPr lang="ar-SA" dirty="0"/>
                    </a:p>
                  </a:txBody>
                  <a:tcPr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89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sz="32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أخلاقيات العمل الوظيفي</a:t>
            </a:r>
            <a:endParaRPr lang="ar-SA" sz="32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600201"/>
            <a:ext cx="7400948" cy="4472006"/>
          </a:xfrm>
        </p:spPr>
        <p:txBody>
          <a:bodyPr>
            <a:normAutofit/>
          </a:bodyPr>
          <a:lstStyle/>
          <a:p>
            <a:pPr algn="r" rtl="1"/>
            <a:r>
              <a:rPr lang="ar-SA" sz="2800" b="1" dirty="0" smtClean="0"/>
              <a:t>أساسيات أخلاقيات العمل: (نشاط جماعي)</a:t>
            </a:r>
          </a:p>
        </p:txBody>
      </p:sp>
      <p:pic>
        <p:nvPicPr>
          <p:cNvPr id="10" name="Picture 2" descr="C:\Users\abc\Desktop\UoD\Teaching\أخلاقيات العمل\WEEK 2\tainted-researc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780928"/>
            <a:ext cx="1609964" cy="16205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7" name="Picture 4" descr="C:\Users\abc\Desktop\UoD\Teaching\أخلاقيات العمل\WEEK 2\bribe-180x1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149080"/>
            <a:ext cx="1689100" cy="15014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8" name="Picture 2" descr="C:\Users\abc\Desktop\UoD\Teaching\أخلاقيات العمل\WEEK 2\Stealing200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437112"/>
            <a:ext cx="1698336" cy="12921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9" name="Picture 3" descr="C:\Users\abc\Desktop\UoD\Teaching\أخلاقيات العمل\WEEK 2\plagiarism1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2928958" cy="16318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bc\Desktop\UoD\Teaching\أخلاقيات العمل\WEEK 2\cheat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34" y="2668133"/>
            <a:ext cx="1205326" cy="15772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950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أخلاقيات </a:t>
            </a:r>
            <a:r>
              <a:rPr lang="ar-SA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ال</a:t>
            </a:r>
            <a:r>
              <a:rPr lang="ar-IQ" sz="32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مهنة</a:t>
            </a:r>
            <a:endParaRPr lang="ar-SA" sz="32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sz="3200" b="1" dirty="0"/>
              <a:t>أخلاقيات العمل ضرورة إدارية</a:t>
            </a:r>
            <a:r>
              <a:rPr lang="ar-SA" b="1" dirty="0" smtClean="0"/>
              <a:t>:</a:t>
            </a:r>
            <a:endParaRPr lang="ar-SA" b="1" dirty="0"/>
          </a:p>
          <a:p>
            <a:pPr lvl="1" algn="r" rtl="1"/>
            <a:r>
              <a:rPr lang="ar-SA" sz="2800" b="1" dirty="0" smtClean="0"/>
              <a:t>تتضح أهمية الأخلاقيات في التالي:</a:t>
            </a:r>
          </a:p>
          <a:p>
            <a:pPr lvl="2" algn="r" rtl="1"/>
            <a:r>
              <a:rPr lang="ar-SA" sz="2800" b="1" dirty="0" smtClean="0"/>
              <a:t>العلاقة بين العاملين والإدارة</a:t>
            </a:r>
          </a:p>
          <a:p>
            <a:pPr lvl="2" algn="r" rtl="1"/>
            <a:r>
              <a:rPr lang="ar-SA" sz="2800" b="1" dirty="0" smtClean="0"/>
              <a:t>العلاقة بين العاملين أنفسهم</a:t>
            </a:r>
          </a:p>
          <a:p>
            <a:pPr lvl="2" algn="r" rtl="1"/>
            <a:r>
              <a:rPr lang="ar-SA" sz="2800" b="1" dirty="0" smtClean="0"/>
              <a:t>العلاقة مع الموردين</a:t>
            </a:r>
          </a:p>
          <a:p>
            <a:pPr lvl="2" algn="r" rtl="1"/>
            <a:r>
              <a:rPr lang="ar-SA" sz="2800" b="1" dirty="0" smtClean="0"/>
              <a:t>العلاقة مع العملاء</a:t>
            </a:r>
          </a:p>
          <a:p>
            <a:pPr lvl="2" algn="r" rtl="1"/>
            <a:r>
              <a:rPr lang="ar-SA" sz="2800" b="1" dirty="0" smtClean="0"/>
              <a:t>العلاقة مع المستثمرين</a:t>
            </a:r>
          </a:p>
          <a:p>
            <a:pPr lvl="2" algn="r" rtl="1"/>
            <a:r>
              <a:rPr lang="ar-SA" sz="2800" b="1" dirty="0" smtClean="0"/>
              <a:t>العلاقة مع المنافسين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49741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pPr algn="ctr"/>
            <a:r>
              <a:rPr lang="ar-IQ" dirty="0" smtClean="0"/>
              <a:t> </a:t>
            </a:r>
            <a:r>
              <a:rPr lang="ar-IQ" sz="4800" b="1" dirty="0" smtClean="0"/>
              <a:t>تحياتي ومودتي </a:t>
            </a:r>
            <a:br>
              <a:rPr lang="ar-IQ" sz="4800" b="1" dirty="0" smtClean="0"/>
            </a:br>
            <a:r>
              <a:rPr lang="ar-IQ" sz="4800" b="1" dirty="0" smtClean="0"/>
              <a:t>مدرس المادة</a:t>
            </a:r>
            <a:endParaRPr lang="ar-SA" sz="4800" b="1" dirty="0"/>
          </a:p>
        </p:txBody>
      </p:sp>
    </p:spTree>
    <p:extLst>
      <p:ext uri="{BB962C8B-B14F-4D97-AF65-F5344CB8AC3E}">
        <p14:creationId xmlns:p14="http://schemas.microsoft.com/office/powerpoint/2010/main" val="1955658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811</TotalTime>
  <Words>274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PowerPoint Presentation</vt:lpstr>
      <vt:lpstr>أخلاقيات المهنة</vt:lpstr>
      <vt:lpstr>أخلاقيات المهنة</vt:lpstr>
      <vt:lpstr>أخلاقيات المهنةوالعمل الوظيفي</vt:lpstr>
      <vt:lpstr>أخلاقيات اللمهنة</vt:lpstr>
      <vt:lpstr>أخلاقيات العمل الوظيفي</vt:lpstr>
      <vt:lpstr>أخلاقيات المهنة</vt:lpstr>
      <vt:lpstr> تحياتي ومودتي  مدرس المادة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win</cp:lastModifiedBy>
  <cp:revision>129</cp:revision>
  <dcterms:created xsi:type="dcterms:W3CDTF">2006-08-16T00:00:00Z</dcterms:created>
  <dcterms:modified xsi:type="dcterms:W3CDTF">2019-04-02T14:54:12Z</dcterms:modified>
</cp:coreProperties>
</file>