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8" r:id="rId3"/>
    <p:sldId id="259" r:id="rId4"/>
    <p:sldId id="260" r:id="rId5"/>
    <p:sldId id="261" r:id="rId6"/>
    <p:sldId id="263" r:id="rId7"/>
    <p:sldId id="276" r:id="rId8"/>
    <p:sldId id="26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500" autoAdjust="0"/>
    <p:restoredTop sz="94660"/>
  </p:normalViewPr>
  <p:slideViewPr>
    <p:cSldViewPr>
      <p:cViewPr>
        <p:scale>
          <a:sx n="66" d="100"/>
          <a:sy n="66" d="100"/>
        </p:scale>
        <p:origin x="-1632" y="-4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gif"/><Relationship Id="rId5" Type="http://schemas.openxmlformats.org/officeDocument/2006/relationships/image" Target="../media/image6.gif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4"/>
          <p:cNvSpPr>
            <a:spLocks noGrp="1"/>
          </p:cNvSpPr>
          <p:nvPr>
            <p:ph type="subTitle" idx="1"/>
          </p:nvPr>
        </p:nvSpPr>
        <p:spPr>
          <a:xfrm>
            <a:off x="827584" y="404664"/>
            <a:ext cx="7272808" cy="5976664"/>
          </a:xfrm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algn="ctr"/>
            <a:r>
              <a:rPr lang="ar-IQ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اخلاقيات المهنة والعمل الوظيفي </a:t>
            </a:r>
          </a:p>
          <a:p>
            <a:pPr algn="ctr"/>
            <a:r>
              <a:rPr lang="ar-IQ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ل</a:t>
            </a:r>
            <a:r>
              <a:rPr lang="ar-IQ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لمرحلة الثالثة </a:t>
            </a:r>
          </a:p>
          <a:p>
            <a:pPr algn="ctr"/>
            <a:r>
              <a:rPr lang="ar-IQ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أعداد </a:t>
            </a:r>
          </a:p>
          <a:p>
            <a:pPr algn="ctr"/>
            <a:r>
              <a:rPr lang="ar-IQ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مدرس المادة</a:t>
            </a:r>
          </a:p>
          <a:p>
            <a:pPr algn="ctr"/>
            <a:r>
              <a:rPr lang="ar-IQ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م.م نوفل كاظم</a:t>
            </a:r>
            <a:endParaRPr lang="ar-IQ" sz="4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ar-IQ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الجامعة المستنصرية / كلية</a:t>
            </a:r>
          </a:p>
          <a:p>
            <a:pPr algn="ctr"/>
            <a:r>
              <a:rPr lang="ar-IQ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الادارة والاقتصاد 2018_ 2019</a:t>
            </a:r>
          </a:p>
        </p:txBody>
      </p:sp>
    </p:spTree>
    <p:extLst>
      <p:ext uri="{BB962C8B-B14F-4D97-AF65-F5344CB8AC3E}">
        <p14:creationId xmlns:p14="http://schemas.microsoft.com/office/powerpoint/2010/main" val="227339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ar-SA" sz="3200" b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أخلاقيات </a:t>
            </a:r>
            <a:r>
              <a:rPr lang="ar-IQ" sz="3200" b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المهنة</a:t>
            </a:r>
            <a:endParaRPr lang="ar-SA" sz="3200" b="1" dirty="0">
              <a:solidFill>
                <a:schemeClr val="tx2">
                  <a:lumMod val="75000"/>
                </a:schemeClr>
              </a:solidFill>
              <a:latin typeface="Arial Narrow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600200"/>
            <a:ext cx="7696200" cy="4525963"/>
          </a:xfrm>
        </p:spPr>
        <p:txBody>
          <a:bodyPr>
            <a:normAutofit/>
          </a:bodyPr>
          <a:lstStyle/>
          <a:p>
            <a:pPr algn="r" rtl="1"/>
            <a:r>
              <a:rPr lang="ar-SA" sz="3200" dirty="0" smtClean="0"/>
              <a:t>تنشأ الأخلاق </a:t>
            </a:r>
            <a:r>
              <a:rPr lang="ar-SA" sz="3200" dirty="0"/>
              <a:t>عند الأطفال </a:t>
            </a:r>
            <a:r>
              <a:rPr lang="ar-SA" sz="3200" dirty="0" smtClean="0"/>
              <a:t>منذ الصغر مما يتلقونه من توجيه وإرشاد، فيتعلم</a:t>
            </a:r>
            <a:r>
              <a:rPr lang="ar-SA" sz="3200" dirty="0"/>
              <a:t> </a:t>
            </a:r>
            <a:r>
              <a:rPr lang="ar-SA" sz="3200" dirty="0" smtClean="0"/>
              <a:t>الطفل احترام حق الغير.</a:t>
            </a:r>
          </a:p>
          <a:p>
            <a:pPr algn="r" rtl="1"/>
            <a:r>
              <a:rPr lang="ar-SA" sz="3200" dirty="0" smtClean="0"/>
              <a:t>ارتباط الأخلاق في الإسلام مع جميع أنشطة الحياة.</a:t>
            </a:r>
          </a:p>
          <a:p>
            <a:pPr algn="r" rtl="1"/>
            <a:r>
              <a:rPr lang="ar-SA" sz="3200" dirty="0" smtClean="0"/>
              <a:t>مع اختلاف الدوافع (القيم) عند الشعوب، إلا أنها جميعا متفقة على أهمية أخلاقيات العمل.</a:t>
            </a:r>
          </a:p>
          <a:p>
            <a:pPr algn="r" rtl="1"/>
            <a:r>
              <a:rPr lang="ar-SA" sz="3200" dirty="0" smtClean="0"/>
              <a:t>محاور أخلاقيات </a:t>
            </a:r>
            <a:r>
              <a:rPr lang="ar-SA" sz="3200" dirty="0" smtClean="0"/>
              <a:t>ال</a:t>
            </a:r>
            <a:r>
              <a:rPr lang="ar-IQ" sz="3200" dirty="0" smtClean="0"/>
              <a:t>مهنة</a:t>
            </a:r>
            <a:r>
              <a:rPr lang="ar-SA" sz="3200" dirty="0" smtClean="0"/>
              <a:t>: </a:t>
            </a:r>
            <a:r>
              <a:rPr lang="ar-SA" sz="3200" dirty="0" smtClean="0"/>
              <a:t>الصدق، الأمانة </a:t>
            </a:r>
            <a:r>
              <a:rPr lang="ar-SA" sz="3200" dirty="0" smtClean="0"/>
              <a:t>والعدل</a:t>
            </a:r>
            <a:r>
              <a:rPr lang="ar-IQ" sz="3200" dirty="0" smtClean="0"/>
              <a:t> والنزاهة والولاء والاحسان والتسامح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023635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ar-SA" sz="3200" b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أخلاقيات </a:t>
            </a:r>
            <a:r>
              <a:rPr lang="ar-SA" sz="3200" b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ال</a:t>
            </a:r>
            <a:r>
              <a:rPr lang="ar-IQ" sz="3200" b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مهنة</a:t>
            </a:r>
            <a:endParaRPr lang="ar-SA" sz="3200" b="1" dirty="0">
              <a:solidFill>
                <a:schemeClr val="tx2">
                  <a:lumMod val="75000"/>
                </a:schemeClr>
              </a:solidFill>
              <a:latin typeface="Arial Narrow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ar-SA" sz="3600" b="1" dirty="0" smtClean="0"/>
              <a:t>مصادر أخلاقيات </a:t>
            </a:r>
            <a:r>
              <a:rPr lang="ar-SA" sz="3600" b="1" dirty="0" smtClean="0"/>
              <a:t>ال</a:t>
            </a:r>
            <a:r>
              <a:rPr lang="ar-IQ" sz="3600" b="1" dirty="0" smtClean="0"/>
              <a:t>مهنة</a:t>
            </a:r>
            <a:r>
              <a:rPr lang="ar-SA" sz="3600" b="1" dirty="0" smtClean="0"/>
              <a:t>:</a:t>
            </a:r>
            <a:endParaRPr lang="ar-SA" sz="3600" b="1" dirty="0" smtClean="0"/>
          </a:p>
        </p:txBody>
      </p:sp>
      <p:cxnSp>
        <p:nvCxnSpPr>
          <p:cNvPr id="7" name="Elbow Connector 6"/>
          <p:cNvCxnSpPr/>
          <p:nvPr/>
        </p:nvCxnSpPr>
        <p:spPr>
          <a:xfrm>
            <a:off x="5562600" y="2743200"/>
            <a:ext cx="990600" cy="381000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Elbow Connector 7"/>
          <p:cNvCxnSpPr/>
          <p:nvPr/>
        </p:nvCxnSpPr>
        <p:spPr>
          <a:xfrm rot="10800000" flipV="1">
            <a:off x="2590801" y="2743200"/>
            <a:ext cx="1342107" cy="381000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3810000" y="2362200"/>
            <a:ext cx="17526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b="1" dirty="0" smtClean="0"/>
              <a:t>أخلاقيات العمل</a:t>
            </a:r>
            <a:endParaRPr lang="en-US" b="1" dirty="0"/>
          </a:p>
        </p:txBody>
      </p:sp>
      <p:sp>
        <p:nvSpPr>
          <p:cNvPr id="14" name="Rectangle 13"/>
          <p:cNvSpPr/>
          <p:nvPr/>
        </p:nvSpPr>
        <p:spPr>
          <a:xfrm>
            <a:off x="5181600" y="3124200"/>
            <a:ext cx="3048000" cy="2971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SA" b="1" dirty="0" smtClean="0"/>
              <a:t>نظام القيم في المجتمع</a:t>
            </a:r>
          </a:p>
          <a:p>
            <a:pPr algn="ctr" rtl="1"/>
            <a:endParaRPr lang="ar-SA" b="1" dirty="0" smtClean="0"/>
          </a:p>
          <a:p>
            <a:pPr marL="285750" indent="-285750" algn="r" rtl="1">
              <a:buFont typeface="Arial" pitchFamily="34" charset="0"/>
              <a:buChar char="•"/>
            </a:pPr>
            <a:r>
              <a:rPr lang="ar-SA" dirty="0" smtClean="0"/>
              <a:t>الثقافة السائدة في المجتمع</a:t>
            </a:r>
          </a:p>
          <a:p>
            <a:pPr marL="285750" indent="-285750" algn="r" rtl="1">
              <a:buFont typeface="Arial" pitchFamily="34" charset="0"/>
              <a:buChar char="•"/>
            </a:pPr>
            <a:r>
              <a:rPr lang="ar-SA" dirty="0" smtClean="0"/>
              <a:t>قيم الجماعة</a:t>
            </a:r>
          </a:p>
          <a:p>
            <a:pPr marL="285750" indent="-285750" algn="r" rtl="1">
              <a:buFont typeface="Arial" pitchFamily="34" charset="0"/>
              <a:buChar char="•"/>
            </a:pPr>
            <a:r>
              <a:rPr lang="ar-SA" dirty="0" smtClean="0"/>
              <a:t>قيم العائلة</a:t>
            </a:r>
          </a:p>
          <a:p>
            <a:pPr marL="285750" indent="-285750" algn="r" rtl="1">
              <a:buFont typeface="Arial" pitchFamily="34" charset="0"/>
              <a:buChar char="•"/>
            </a:pPr>
            <a:r>
              <a:rPr lang="ar-SA" dirty="0" smtClean="0"/>
              <a:t>قيم العمل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371600" y="3124200"/>
            <a:ext cx="2971800" cy="2971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SA" b="1" dirty="0" smtClean="0"/>
              <a:t>نظام القيم والمعتقدات الشخصية</a:t>
            </a:r>
          </a:p>
          <a:p>
            <a:pPr algn="ctr" rtl="1"/>
            <a:endParaRPr lang="ar-SA" b="1" dirty="0" smtClean="0"/>
          </a:p>
          <a:p>
            <a:pPr marL="285750" indent="-285750" algn="r" rtl="1">
              <a:buFont typeface="Arial" pitchFamily="34" charset="0"/>
              <a:buChar char="•"/>
            </a:pPr>
            <a:r>
              <a:rPr lang="ar-SA" dirty="0" smtClean="0"/>
              <a:t>القيم الشخصية الذاتية الفطرية</a:t>
            </a:r>
          </a:p>
          <a:p>
            <a:pPr marL="285750" indent="-285750" algn="r" rtl="1">
              <a:buFont typeface="Arial" pitchFamily="34" charset="0"/>
              <a:buChar char="•"/>
            </a:pPr>
            <a:r>
              <a:rPr lang="ar-SA" dirty="0" smtClean="0"/>
              <a:t>المعتقدات الدينية والمذهبية</a:t>
            </a:r>
          </a:p>
          <a:p>
            <a:pPr marL="285750" indent="-285750" algn="r" rtl="1">
              <a:buFont typeface="Arial" pitchFamily="34" charset="0"/>
              <a:buChar char="•"/>
            </a:pPr>
            <a:r>
              <a:rPr lang="ar-SA" dirty="0" smtClean="0"/>
              <a:t>الخبرة السابقة والمستوى التعليمي</a:t>
            </a:r>
          </a:p>
          <a:p>
            <a:pPr marL="285750" indent="-285750" algn="r" rtl="1">
              <a:buFont typeface="Arial" pitchFamily="34" charset="0"/>
              <a:buChar char="•"/>
            </a:pPr>
            <a:r>
              <a:rPr lang="ar-SA" dirty="0" smtClean="0"/>
              <a:t>الحالة الصحية النفسية والجسمانية</a:t>
            </a:r>
          </a:p>
        </p:txBody>
      </p:sp>
    </p:spTree>
    <p:extLst>
      <p:ext uri="{BB962C8B-B14F-4D97-AF65-F5344CB8AC3E}">
        <p14:creationId xmlns:p14="http://schemas.microsoft.com/office/powerpoint/2010/main" val="2571034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ar-SA" sz="3200" b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أخلاقيات </a:t>
            </a:r>
            <a:r>
              <a:rPr lang="ar-SA" sz="3200" b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ال</a:t>
            </a:r>
            <a:r>
              <a:rPr lang="ar-IQ" sz="3200" b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مهنةوال</a:t>
            </a:r>
            <a:r>
              <a:rPr lang="ar-SA" sz="3200" b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عمل </a:t>
            </a:r>
            <a:r>
              <a:rPr lang="ar-SA" sz="3200" b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الوظيفي</a:t>
            </a:r>
            <a:endParaRPr lang="ar-SA" sz="3200" b="1" dirty="0">
              <a:solidFill>
                <a:schemeClr val="tx2">
                  <a:lumMod val="75000"/>
                </a:schemeClr>
              </a:solidFill>
              <a:latin typeface="Arial Narrow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100628"/>
            <a:ext cx="7520940" cy="4128572"/>
          </a:xfrm>
        </p:spPr>
        <p:txBody>
          <a:bodyPr>
            <a:normAutofit fontScale="92500" lnSpcReduction="20000"/>
          </a:bodyPr>
          <a:lstStyle/>
          <a:p>
            <a:pPr algn="r" rtl="1"/>
            <a:r>
              <a:rPr lang="ar-SA" sz="2400" dirty="0" smtClean="0"/>
              <a:t>يمكن إجمال مصادر أخلاقيات العمل بما يأتي</a:t>
            </a:r>
            <a:r>
              <a:rPr lang="ar-SA" sz="2400" dirty="0" smtClean="0"/>
              <a:t>:</a:t>
            </a:r>
            <a:endParaRPr lang="ar-IQ" sz="2400" dirty="0" smtClean="0"/>
          </a:p>
          <a:p>
            <a:pPr algn="r" rtl="1"/>
            <a:endParaRPr lang="ar-SA" sz="2400" dirty="0" smtClean="0"/>
          </a:p>
          <a:p>
            <a:pPr lvl="1" algn="r" rtl="1"/>
            <a:r>
              <a:rPr lang="ar-SA" sz="2400" b="1" dirty="0" smtClean="0"/>
              <a:t>ا</a:t>
            </a:r>
            <a:r>
              <a:rPr lang="ar-SA" sz="2400" dirty="0" smtClean="0"/>
              <a:t>لعائلة والتربية البيئية</a:t>
            </a:r>
          </a:p>
          <a:p>
            <a:pPr lvl="1" algn="r" rtl="1"/>
            <a:r>
              <a:rPr lang="ar-SA" sz="2400" dirty="0" smtClean="0"/>
              <a:t>ثقافة المجتمع وقيمه وعاداته</a:t>
            </a:r>
          </a:p>
          <a:p>
            <a:pPr lvl="1" algn="r" rtl="1"/>
            <a:r>
              <a:rPr lang="ar-SA" sz="2400" dirty="0" smtClean="0"/>
              <a:t>التأثر بالجماعات المرجعية</a:t>
            </a:r>
          </a:p>
          <a:p>
            <a:pPr lvl="1" algn="r" rtl="1"/>
            <a:r>
              <a:rPr lang="ar-SA" sz="2400" dirty="0" smtClean="0"/>
              <a:t>المدرسة ونظام التعليم </a:t>
            </a:r>
            <a:r>
              <a:rPr lang="ar-SA" sz="2400" dirty="0" smtClean="0"/>
              <a:t>ف</a:t>
            </a:r>
            <a:r>
              <a:rPr lang="ar-IQ" sz="2400" dirty="0" smtClean="0"/>
              <a:t>ي</a:t>
            </a:r>
            <a:r>
              <a:rPr lang="ar-SA" sz="2400" dirty="0" smtClean="0"/>
              <a:t> </a:t>
            </a:r>
            <a:r>
              <a:rPr lang="ar-SA" sz="2400" dirty="0" smtClean="0"/>
              <a:t>المجتمع</a:t>
            </a:r>
          </a:p>
          <a:p>
            <a:pPr lvl="1" algn="r" rtl="1"/>
            <a:r>
              <a:rPr lang="ar-SA" sz="2400" dirty="0" smtClean="0"/>
              <a:t>إعلام الدولة والصحافة ومؤسسات الرأي</a:t>
            </a:r>
          </a:p>
          <a:p>
            <a:pPr lvl="1" algn="r" rtl="1"/>
            <a:r>
              <a:rPr lang="ar-SA" sz="2400" dirty="0" smtClean="0"/>
              <a:t>مجتمع العمل الأول</a:t>
            </a:r>
          </a:p>
          <a:p>
            <a:pPr lvl="1" algn="r" rtl="1"/>
            <a:r>
              <a:rPr lang="ar-SA" sz="2400" dirty="0" smtClean="0"/>
              <a:t>القوانين واللوائح الحكومية والتشريعات</a:t>
            </a:r>
          </a:p>
          <a:p>
            <a:pPr lvl="1" algn="r" rtl="1"/>
            <a:r>
              <a:rPr lang="ar-SA" sz="2400" dirty="0" smtClean="0"/>
              <a:t>الخبرة المتراكمة والضمير الإنساني </a:t>
            </a:r>
            <a:r>
              <a:rPr lang="ar-SA" sz="2400" dirty="0" smtClean="0"/>
              <a:t>الصالح</a:t>
            </a:r>
            <a:endParaRPr lang="ar-IQ" sz="2400" dirty="0" smtClean="0"/>
          </a:p>
          <a:p>
            <a:pPr lvl="1" algn="r" rtl="1"/>
            <a:r>
              <a:rPr lang="ar-IQ" sz="2400" dirty="0"/>
              <a:t> </a:t>
            </a:r>
            <a:r>
              <a:rPr lang="ar-IQ" sz="2400" dirty="0" smtClean="0"/>
              <a:t>سلطة القيم الشخصية المتأصلة ادى العاملين</a:t>
            </a:r>
          </a:p>
          <a:p>
            <a:pPr lvl="1" algn="r" rtl="1"/>
            <a:r>
              <a:rPr lang="ar-IQ" sz="2400" dirty="0"/>
              <a:t> </a:t>
            </a:r>
            <a:r>
              <a:rPr lang="ar-IQ" sz="2400" dirty="0" smtClean="0"/>
              <a:t>قوانين السلوك الاخلاقي للصناعة والمهن</a:t>
            </a:r>
          </a:p>
          <a:p>
            <a:pPr lvl="1" algn="r" rtl="1"/>
            <a:r>
              <a:rPr lang="ar-IQ" sz="2400" dirty="0" smtClean="0"/>
              <a:t>جماعات الضغط في المجتمع المدني</a:t>
            </a:r>
            <a:endParaRPr lang="ar-IQ" sz="2400" dirty="0" smtClean="0"/>
          </a:p>
          <a:p>
            <a:pPr lvl="1" algn="r" rtl="1"/>
            <a:endParaRPr lang="ar-IQ" sz="2400" dirty="0" smtClean="0"/>
          </a:p>
          <a:p>
            <a:pPr lvl="1" algn="r" rtl="1"/>
            <a:endParaRPr lang="ar-IQ" sz="2400" dirty="0"/>
          </a:p>
          <a:p>
            <a:pPr lvl="1" algn="r" rtl="1"/>
            <a:endParaRPr lang="ar-SA" sz="2400" dirty="0" smtClean="0"/>
          </a:p>
          <a:p>
            <a:pPr lvl="1" algn="r" rtl="1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851609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ar-SA" sz="3200" b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أخلاقيات </a:t>
            </a:r>
            <a:r>
              <a:rPr lang="ar-SA" sz="3200" b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ال</a:t>
            </a:r>
            <a:r>
              <a:rPr lang="ar-IQ" sz="3200" b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لمهنة</a:t>
            </a:r>
            <a:endParaRPr lang="ar-SA" sz="3200" b="1" dirty="0">
              <a:solidFill>
                <a:schemeClr val="tx2">
                  <a:lumMod val="75000"/>
                </a:schemeClr>
              </a:solidFill>
              <a:latin typeface="Arial Narrow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SA" sz="2400" b="1" dirty="0" smtClean="0"/>
              <a:t>وسائل ترسيخ أخلاقيات المهنة</a:t>
            </a:r>
            <a:r>
              <a:rPr lang="ar-SA" b="1" dirty="0" smtClean="0"/>
              <a:t>:</a:t>
            </a:r>
          </a:p>
          <a:p>
            <a:pPr lvl="1" algn="r" rtl="1"/>
            <a:r>
              <a:rPr lang="ar-SA" sz="2800" b="1" dirty="0" smtClean="0"/>
              <a:t>تنمية الرقابة الذاتية</a:t>
            </a:r>
          </a:p>
          <a:p>
            <a:pPr lvl="1" algn="r" rtl="1"/>
            <a:r>
              <a:rPr lang="ar-SA" sz="2800" b="1" dirty="0" smtClean="0"/>
              <a:t>وضع الأنظمة الدقيقة </a:t>
            </a:r>
            <a:r>
              <a:rPr lang="ar-IQ" sz="2800" b="1" dirty="0" smtClean="0"/>
              <a:t>التي تمنع الاجتهادات الفردية</a:t>
            </a:r>
            <a:endParaRPr lang="ar-SA" sz="2800" b="1" dirty="0" smtClean="0"/>
          </a:p>
          <a:p>
            <a:pPr lvl="1" algn="r" rtl="1"/>
            <a:r>
              <a:rPr lang="ar-SA" sz="2800" b="1" dirty="0" smtClean="0"/>
              <a:t>القدوة الحسنة</a:t>
            </a:r>
            <a:r>
              <a:rPr lang="ar-SA" sz="2800" b="1" dirty="0"/>
              <a:t> </a:t>
            </a:r>
            <a:r>
              <a:rPr lang="ar-SA" sz="2800" b="1" dirty="0" smtClean="0"/>
              <a:t>المتمثلة في المدراء ورؤساء المجموعات</a:t>
            </a:r>
          </a:p>
          <a:p>
            <a:pPr lvl="1" algn="r" rtl="1"/>
            <a:r>
              <a:rPr lang="ar-SA" sz="2800" b="1" dirty="0" smtClean="0"/>
              <a:t>تصحيح الفهم الديني ثم الوطني</a:t>
            </a:r>
          </a:p>
          <a:p>
            <a:pPr lvl="1" algn="r" rtl="1"/>
            <a:r>
              <a:rPr lang="ar-SA" sz="2800" b="1" dirty="0" smtClean="0"/>
              <a:t>معايير </a:t>
            </a:r>
            <a:r>
              <a:rPr lang="ar-SA" sz="2800" b="1" dirty="0" smtClean="0"/>
              <a:t>لمحاسبة</a:t>
            </a:r>
            <a:r>
              <a:rPr lang="ar-IQ" sz="2800" b="1" dirty="0" smtClean="0"/>
              <a:t> الموظفين والمسؤولين </a:t>
            </a:r>
            <a:endParaRPr lang="ar-SA" sz="2800" b="1" dirty="0" smtClean="0"/>
          </a:p>
          <a:p>
            <a:pPr lvl="1" algn="r" rtl="1"/>
            <a:r>
              <a:rPr lang="ar-SA" sz="2800" b="1" dirty="0" smtClean="0"/>
              <a:t>التقييم المستمر للموظفين</a:t>
            </a:r>
          </a:p>
        </p:txBody>
      </p:sp>
    </p:spTree>
    <p:extLst>
      <p:ext uri="{BB962C8B-B14F-4D97-AF65-F5344CB8AC3E}">
        <p14:creationId xmlns:p14="http://schemas.microsoft.com/office/powerpoint/2010/main" val="564656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جدول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1471074"/>
              </p:ext>
            </p:extLst>
          </p:nvPr>
        </p:nvGraphicFramePr>
        <p:xfrm>
          <a:off x="1547664" y="2168319"/>
          <a:ext cx="6572296" cy="357190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3286148"/>
                <a:gridCol w="3286148"/>
              </a:tblGrid>
              <a:tr h="3571900">
                <a:tc>
                  <a:txBody>
                    <a:bodyPr/>
                    <a:lstStyle/>
                    <a:p>
                      <a:pPr algn="ctr" rtl="1"/>
                      <a:endParaRPr lang="ar-SA" dirty="0" smtClean="0"/>
                    </a:p>
                    <a:p>
                      <a:pPr algn="ctr" rtl="1"/>
                      <a:endParaRPr lang="ar-SA" dirty="0" smtClean="0"/>
                    </a:p>
                    <a:p>
                      <a:pPr algn="ctr" rtl="1"/>
                      <a:endParaRPr lang="ar-SA" dirty="0" smtClean="0"/>
                    </a:p>
                    <a:p>
                      <a:pPr algn="ctr" rtl="1"/>
                      <a:endParaRPr lang="ar-SA" dirty="0" smtClean="0"/>
                    </a:p>
                    <a:p>
                      <a:pPr algn="ctr" rtl="1"/>
                      <a:endParaRPr lang="ar-SA" dirty="0" smtClean="0"/>
                    </a:p>
                    <a:p>
                      <a:pPr algn="ctr" rtl="1"/>
                      <a:endParaRPr lang="ar-SA" dirty="0" smtClean="0"/>
                    </a:p>
                    <a:p>
                      <a:pPr algn="ctr" rtl="1"/>
                      <a:endParaRPr lang="ar-SA" dirty="0" smtClean="0"/>
                    </a:p>
                    <a:p>
                      <a:pPr algn="ctr" rtl="1"/>
                      <a:endParaRPr lang="ar-SA" dirty="0" smtClean="0"/>
                    </a:p>
                    <a:p>
                      <a:pPr algn="ctr" rtl="1"/>
                      <a:endParaRPr lang="ar-SA" dirty="0" smtClean="0"/>
                    </a:p>
                    <a:p>
                      <a:pPr algn="ctr" rtl="1"/>
                      <a:endParaRPr lang="ar-SA" dirty="0" smtClean="0"/>
                    </a:p>
                    <a:p>
                      <a:pPr algn="ctr" rtl="1"/>
                      <a:endParaRPr lang="ar-SA" dirty="0"/>
                    </a:p>
                  </a:txBody>
                  <a:tcPr>
                    <a:gradFill flip="none" rotWithShape="1">
                      <a:gsLst>
                        <a:gs pos="0">
                          <a:srgbClr val="FFFFFF"/>
                        </a:gs>
                        <a:gs pos="7001">
                          <a:srgbClr val="E6E6E6"/>
                        </a:gs>
                        <a:gs pos="32001">
                          <a:srgbClr val="7D8496"/>
                        </a:gs>
                        <a:gs pos="47000">
                          <a:srgbClr val="E6E6E6"/>
                        </a:gs>
                        <a:gs pos="85001">
                          <a:srgbClr val="7D8496"/>
                        </a:gs>
                        <a:gs pos="100000">
                          <a:srgbClr val="E6E6E6"/>
                        </a:gs>
                      </a:gsLst>
                      <a:lin ang="189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gradFill flip="none" rotWithShape="1">
                      <a:gsLst>
                        <a:gs pos="0">
                          <a:srgbClr val="FFFFFF"/>
                        </a:gs>
                        <a:gs pos="7001">
                          <a:srgbClr val="E6E6E6"/>
                        </a:gs>
                        <a:gs pos="32001">
                          <a:srgbClr val="7D8496"/>
                        </a:gs>
                        <a:gs pos="47000">
                          <a:srgbClr val="E6E6E6"/>
                        </a:gs>
                        <a:gs pos="85001">
                          <a:srgbClr val="7D8496"/>
                        </a:gs>
                        <a:gs pos="100000">
                          <a:srgbClr val="E6E6E6"/>
                        </a:gs>
                      </a:gsLst>
                      <a:lin ang="18900000" scaled="1"/>
                      <a:tileRect/>
                    </a:gradFill>
                  </a:tcPr>
                </a:tc>
              </a:tr>
            </a:tbl>
          </a:graphicData>
        </a:graphic>
      </p:graphicFrame>
      <p:sp>
        <p:nvSpPr>
          <p:cNvPr id="13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SA" sz="3200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أخلاقيات العمل الوظيفي</a:t>
            </a:r>
            <a:endParaRPr lang="ar-SA" sz="3200" dirty="0">
              <a:solidFill>
                <a:schemeClr val="tx2">
                  <a:lumMod val="75000"/>
                </a:schemeClr>
              </a:solidFill>
              <a:latin typeface="Arial Narrow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5852" y="1600201"/>
            <a:ext cx="7400948" cy="4472006"/>
          </a:xfrm>
        </p:spPr>
        <p:txBody>
          <a:bodyPr>
            <a:normAutofit/>
          </a:bodyPr>
          <a:lstStyle/>
          <a:p>
            <a:pPr algn="r" rtl="1"/>
            <a:r>
              <a:rPr lang="ar-SA" sz="2800" b="1" dirty="0" smtClean="0"/>
              <a:t>أساسيات أخلاقيات العمل: (نشاط جماعي)</a:t>
            </a:r>
          </a:p>
        </p:txBody>
      </p:sp>
      <p:pic>
        <p:nvPicPr>
          <p:cNvPr id="10" name="Picture 2" descr="C:\Users\abc\Desktop\UoD\Teaching\أخلاقيات العمل\WEEK 2\tainted-research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2780928"/>
            <a:ext cx="1609964" cy="1620521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  <a:extLst/>
        </p:spPr>
      </p:pic>
      <p:pic>
        <p:nvPicPr>
          <p:cNvPr id="7" name="Picture 4" descr="C:\Users\abc\Desktop\UoD\Teaching\أخلاقيات العمل\WEEK 2\bribe-180x160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4149080"/>
            <a:ext cx="1689100" cy="1501423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  <a:extLst/>
        </p:spPr>
      </p:pic>
      <p:pic>
        <p:nvPicPr>
          <p:cNvPr id="8" name="Picture 2" descr="C:\Users\abc\Desktop\UoD\Teaching\أخلاقيات العمل\WEEK 2\Stealing2004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4437112"/>
            <a:ext cx="1698336" cy="1292154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  <a:extLst/>
        </p:spPr>
      </p:pic>
      <p:pic>
        <p:nvPicPr>
          <p:cNvPr id="9" name="Picture 3" descr="C:\Users\abc\Desktop\UoD\Teaching\أخلاقيات العمل\WEEK 2\plagiarism1.gi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2492896"/>
            <a:ext cx="2928958" cy="163184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3" descr="C:\Users\abc\Desktop\UoD\Teaching\أخلاقيات العمل\WEEK 2\cheat.gi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9934" y="2668133"/>
            <a:ext cx="1205326" cy="1577296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val="495003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ar-SA" sz="3200" b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أخلاقيات </a:t>
            </a:r>
            <a:r>
              <a:rPr lang="ar-SA" sz="3200" b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ال</a:t>
            </a:r>
            <a:r>
              <a:rPr lang="ar-IQ" sz="3200" b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مهنة</a:t>
            </a:r>
            <a:endParaRPr lang="ar-SA" sz="3200" b="1" dirty="0">
              <a:solidFill>
                <a:schemeClr val="tx2">
                  <a:lumMod val="75000"/>
                </a:schemeClr>
              </a:solidFill>
              <a:latin typeface="Arial Narrow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r" rtl="1"/>
            <a:r>
              <a:rPr lang="ar-SA" sz="3200" b="1" dirty="0"/>
              <a:t>أخلاقيات العمل ضرورة إدارية</a:t>
            </a:r>
            <a:r>
              <a:rPr lang="ar-SA" b="1" dirty="0" smtClean="0"/>
              <a:t>:</a:t>
            </a:r>
            <a:endParaRPr lang="ar-SA" b="1" dirty="0"/>
          </a:p>
          <a:p>
            <a:pPr lvl="1" algn="r" rtl="1"/>
            <a:r>
              <a:rPr lang="ar-SA" sz="2800" b="1" dirty="0" smtClean="0"/>
              <a:t>تتضح أهمية الأخلاقيات في التالي:</a:t>
            </a:r>
          </a:p>
          <a:p>
            <a:pPr lvl="2" algn="r" rtl="1"/>
            <a:r>
              <a:rPr lang="ar-SA" sz="2800" b="1" dirty="0" smtClean="0"/>
              <a:t>العلاقة بين العاملين والإدارة</a:t>
            </a:r>
          </a:p>
          <a:p>
            <a:pPr lvl="2" algn="r" rtl="1"/>
            <a:r>
              <a:rPr lang="ar-SA" sz="2800" b="1" dirty="0" smtClean="0"/>
              <a:t>العلاقة بين العاملين أنفسهم</a:t>
            </a:r>
          </a:p>
          <a:p>
            <a:pPr lvl="2" algn="r" rtl="1"/>
            <a:r>
              <a:rPr lang="ar-SA" sz="2800" b="1" dirty="0" smtClean="0"/>
              <a:t>العلاقة مع الموردين</a:t>
            </a:r>
          </a:p>
          <a:p>
            <a:pPr lvl="2" algn="r" rtl="1"/>
            <a:r>
              <a:rPr lang="ar-SA" sz="2800" b="1" dirty="0" smtClean="0"/>
              <a:t>العلاقة مع العملاء</a:t>
            </a:r>
          </a:p>
          <a:p>
            <a:pPr lvl="2" algn="r" rtl="1"/>
            <a:r>
              <a:rPr lang="ar-SA" sz="2800" b="1" dirty="0" smtClean="0"/>
              <a:t>العلاقة مع المستثمرين</a:t>
            </a:r>
          </a:p>
          <a:p>
            <a:pPr lvl="2" algn="r" rtl="1"/>
            <a:r>
              <a:rPr lang="ar-SA" sz="2800" b="1" dirty="0" smtClean="0"/>
              <a:t>العلاقة مع المنافسين</a:t>
            </a:r>
            <a:endParaRPr lang="ar-SA" sz="2800" b="1" dirty="0"/>
          </a:p>
        </p:txBody>
      </p:sp>
    </p:spTree>
    <p:extLst>
      <p:ext uri="{BB962C8B-B14F-4D97-AF65-F5344CB8AC3E}">
        <p14:creationId xmlns:p14="http://schemas.microsoft.com/office/powerpoint/2010/main" val="1497417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عنوان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22514"/>
          </a:xfrm>
        </p:spPr>
        <p:txBody>
          <a:bodyPr>
            <a:normAutofit/>
          </a:bodyPr>
          <a:lstStyle/>
          <a:p>
            <a:pPr algn="ctr"/>
            <a:r>
              <a:rPr lang="ar-IQ" dirty="0" smtClean="0"/>
              <a:t> </a:t>
            </a:r>
            <a:r>
              <a:rPr lang="ar-IQ" sz="4800" b="1" dirty="0" smtClean="0"/>
              <a:t>تحياتي ومودتي </a:t>
            </a:r>
            <a:br>
              <a:rPr lang="ar-IQ" sz="4800" b="1" dirty="0" smtClean="0"/>
            </a:br>
            <a:r>
              <a:rPr lang="ar-IQ" sz="4800" b="1" dirty="0" smtClean="0"/>
              <a:t>مدرس المادة</a:t>
            </a:r>
            <a:endParaRPr lang="ar-SA" sz="4800" b="1" dirty="0"/>
          </a:p>
        </p:txBody>
      </p:sp>
    </p:spTree>
    <p:extLst>
      <p:ext uri="{BB962C8B-B14F-4D97-AF65-F5344CB8AC3E}">
        <p14:creationId xmlns:p14="http://schemas.microsoft.com/office/powerpoint/2010/main" val="195565836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811</TotalTime>
  <Words>274</Words>
  <Application>Microsoft Office PowerPoint</Application>
  <PresentationFormat>On-screen Show (4:3)</PresentationFormat>
  <Paragraphs>72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Angles</vt:lpstr>
      <vt:lpstr>PowerPoint Presentation</vt:lpstr>
      <vt:lpstr>أخلاقيات المهنة</vt:lpstr>
      <vt:lpstr>أخلاقيات المهنة</vt:lpstr>
      <vt:lpstr>أخلاقيات المهنةوالعمل الوظيفي</vt:lpstr>
      <vt:lpstr>أخلاقيات اللمهنة</vt:lpstr>
      <vt:lpstr>أخلاقيات العمل الوظيفي</vt:lpstr>
      <vt:lpstr>أخلاقيات المهنة</vt:lpstr>
      <vt:lpstr> تحياتي ومودتي  مدرس المادة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abc</dc:creator>
  <cp:lastModifiedBy>win</cp:lastModifiedBy>
  <cp:revision>129</cp:revision>
  <dcterms:created xsi:type="dcterms:W3CDTF">2006-08-16T00:00:00Z</dcterms:created>
  <dcterms:modified xsi:type="dcterms:W3CDTF">2019-04-02T14:54:12Z</dcterms:modified>
</cp:coreProperties>
</file>