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4/6/2019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ABEE-2D86-42E7-869E-44C5DE03A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944" y="992150"/>
            <a:ext cx="10740979" cy="2677648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Reading in banking &amp; Finance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IQ" b="1" dirty="0"/>
              <a:t> </a:t>
            </a:r>
            <a:r>
              <a:rPr lang="en-US" b="1" dirty="0"/>
              <a:t>The other financial statement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AB6D3-7A53-4BF0-BA73-C3320A221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10056104" cy="1443116"/>
          </a:xfrm>
        </p:spPr>
        <p:txBody>
          <a:bodyPr>
            <a:normAutofit/>
          </a:bodyPr>
          <a:lstStyle/>
          <a:p>
            <a:pPr algn="r"/>
            <a:r>
              <a:rPr lang="ar-IQ" b="1" dirty="0"/>
              <a:t>الجامعة المستنصرية / كلية الادارة والاقتصاد </a:t>
            </a:r>
          </a:p>
          <a:p>
            <a:pPr algn="r"/>
            <a:r>
              <a:rPr lang="ar-IQ" sz="2400" b="1" dirty="0"/>
              <a:t>قسم العلوم المالية والمصرفية / المرحلة </a:t>
            </a:r>
            <a:r>
              <a:rPr lang="ar-IQ" sz="2400" b="1"/>
              <a:t>الاولى / ك </a:t>
            </a:r>
            <a:r>
              <a:rPr lang="ar-IQ" sz="2400" b="1" dirty="0"/>
              <a:t>2 م 7 </a:t>
            </a:r>
          </a:p>
          <a:p>
            <a:pPr algn="r"/>
            <a:r>
              <a:rPr lang="ar-IQ" sz="2400" b="1" dirty="0"/>
              <a:t>مدرس المادة : م . م اسراء شنان ثابت 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0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A445F-8991-4C24-AEFC-625973EB0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72" y="437882"/>
            <a:ext cx="11404242" cy="1242812"/>
          </a:xfrm>
        </p:spPr>
        <p:txBody>
          <a:bodyPr/>
          <a:lstStyle/>
          <a:p>
            <a:r>
              <a:rPr lang="ar-IQ" b="1" dirty="0"/>
              <a:t>  </a:t>
            </a:r>
            <a:r>
              <a:rPr lang="en-US" b="1" dirty="0"/>
              <a:t>The other  </a:t>
            </a:r>
            <a:r>
              <a:rPr lang="ar-IQ" b="1" dirty="0"/>
              <a:t> ﺍﻻﺧﺮﻯ </a:t>
            </a:r>
            <a:r>
              <a:rPr lang="en-US" b="1" dirty="0"/>
              <a:t>financial statement  </a:t>
            </a:r>
            <a:r>
              <a:rPr lang="ar-IQ" b="1" dirty="0"/>
              <a:t>ﺍﻟﻜﺸﻮﻓﺎﺕ ﺍﻟﻤﺎﻟﻴﺔ</a:t>
            </a:r>
            <a:br>
              <a:rPr lang="ar-IQ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B5DFC-F0E3-47B5-B48E-9E59ECD3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972" y="2150773"/>
            <a:ext cx="11449318" cy="4353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800" b="1" dirty="0"/>
              <a:t>1</a:t>
            </a:r>
            <a:r>
              <a:rPr lang="en-US" sz="2800" b="1" dirty="0"/>
              <a:t>- </a:t>
            </a:r>
            <a:r>
              <a:rPr lang="en-US" sz="2800" b="1" u="sng" dirty="0"/>
              <a:t>The profit  </a:t>
            </a:r>
            <a:r>
              <a:rPr lang="ar-IQ" sz="2800" b="1" u="sng" dirty="0"/>
              <a:t>ﺍﻟﺮﺑﺢ </a:t>
            </a:r>
            <a:r>
              <a:rPr lang="en-US" sz="2800" b="1" u="sng" dirty="0"/>
              <a:t>and loss </a:t>
            </a:r>
            <a:r>
              <a:rPr lang="ar-IQ" sz="2800" b="1" u="sng" dirty="0"/>
              <a:t>ﻭﺍﻟﺨﺴﺎﺭﺓ </a:t>
            </a:r>
            <a:r>
              <a:rPr lang="en-US" sz="2800" b="1" u="sng" dirty="0"/>
              <a:t> account  </a:t>
            </a:r>
            <a:r>
              <a:rPr lang="ar-IQ" sz="2800" b="1" u="sng" dirty="0"/>
              <a:t>ﺣﺴﺎﺏ </a:t>
            </a:r>
            <a:r>
              <a:rPr lang="en-US" sz="2800" b="1" u="sng" dirty="0"/>
              <a:t> : - </a:t>
            </a:r>
            <a:r>
              <a:rPr lang="en-US" sz="2800" b="1" dirty="0"/>
              <a:t>companies annual reports  </a:t>
            </a:r>
            <a:r>
              <a:rPr lang="ar-IQ" sz="2800" b="1" dirty="0"/>
              <a:t>تقرير ﺳﻨﻮﻱ للشركة</a:t>
            </a:r>
            <a:r>
              <a:rPr lang="en-US" sz="2800" b="1" dirty="0"/>
              <a:t> contain  </a:t>
            </a:r>
            <a:r>
              <a:rPr lang="ar-IQ" sz="2800" b="1" dirty="0"/>
              <a:t>  </a:t>
            </a:r>
            <a:r>
              <a:rPr lang="en-US" sz="2800" b="1" dirty="0"/>
              <a:t>    </a:t>
            </a:r>
            <a:r>
              <a:rPr lang="ar-IQ" sz="2800" b="1" dirty="0"/>
              <a:t>يتضمن  </a:t>
            </a:r>
            <a:r>
              <a:rPr lang="en-US" sz="2800" b="1" dirty="0"/>
              <a:t> a profit  </a:t>
            </a:r>
            <a:r>
              <a:rPr lang="ar-IQ" sz="2800" b="1" dirty="0"/>
              <a:t>الارباح</a:t>
            </a:r>
            <a:r>
              <a:rPr lang="en-US" sz="2800" b="1" dirty="0"/>
              <a:t> and loss  </a:t>
            </a:r>
            <a:r>
              <a:rPr lang="ar-IQ" sz="2800" b="1" dirty="0"/>
              <a:t>ﻭﺍﻟﺨﺴﺎئر</a:t>
            </a:r>
            <a:r>
              <a:rPr lang="en-US" sz="2800" b="1" dirty="0"/>
              <a:t> account  </a:t>
            </a:r>
            <a:r>
              <a:rPr lang="ar-IQ" sz="2800" b="1" dirty="0"/>
              <a:t>ﺣﺴﺎب</a:t>
            </a:r>
            <a:r>
              <a:rPr lang="en-US" sz="2800" b="1" dirty="0"/>
              <a:t> this is </a:t>
            </a:r>
            <a:r>
              <a:rPr lang="ar-IQ" sz="2800" b="1" dirty="0"/>
              <a:t>وهو</a:t>
            </a:r>
            <a:r>
              <a:rPr lang="en-US" sz="2800" b="1" dirty="0"/>
              <a:t> a financial statement   </a:t>
            </a:r>
            <a:r>
              <a:rPr lang="ar-IQ" sz="2800" b="1" dirty="0"/>
              <a:t>الكشف المالي</a:t>
            </a:r>
            <a:r>
              <a:rPr lang="en-US" sz="2800" b="1" dirty="0"/>
              <a:t> which</a:t>
            </a:r>
            <a:r>
              <a:rPr lang="ar-IQ" sz="2800" b="1" dirty="0"/>
              <a:t>الذي </a:t>
            </a:r>
            <a:r>
              <a:rPr lang="en-US" sz="2800" b="1" dirty="0"/>
              <a:t> shows  </a:t>
            </a:r>
            <a:r>
              <a:rPr lang="ar-IQ" sz="2800" b="1" dirty="0"/>
              <a:t>يبين</a:t>
            </a:r>
            <a:r>
              <a:rPr lang="en-US" sz="2800" b="1" dirty="0"/>
              <a:t> </a:t>
            </a:r>
            <a:r>
              <a:rPr lang="ar-IQ" sz="2800" b="1" dirty="0"/>
              <a:t> </a:t>
            </a:r>
            <a:r>
              <a:rPr lang="en-US" sz="2800" b="1" dirty="0"/>
              <a:t>the difference </a:t>
            </a:r>
            <a:r>
              <a:rPr lang="ar-IQ" sz="2800" b="1" dirty="0"/>
              <a:t>ﺍلاختلاف</a:t>
            </a:r>
            <a:r>
              <a:rPr lang="en-US" sz="2800" b="1" dirty="0"/>
              <a:t> between </a:t>
            </a:r>
            <a:r>
              <a:rPr lang="ar-IQ" sz="2800" b="1" dirty="0"/>
              <a:t>ﺑﻴﻦ</a:t>
            </a:r>
            <a:r>
              <a:rPr lang="en-US" sz="2800" b="1" dirty="0"/>
              <a:t> </a:t>
            </a:r>
            <a:r>
              <a:rPr lang="ar-IQ" sz="2800" b="1" dirty="0"/>
              <a:t> </a:t>
            </a:r>
            <a:r>
              <a:rPr lang="en-US" sz="2800" b="1" dirty="0"/>
              <a:t>the revenues </a:t>
            </a:r>
            <a:r>
              <a:rPr lang="ar-IQ" sz="2800" b="1" dirty="0"/>
              <a:t>ﺍﻟايرادات</a:t>
            </a:r>
            <a:r>
              <a:rPr lang="en-US" sz="2800" b="1" dirty="0"/>
              <a:t> and expenses</a:t>
            </a:r>
            <a:r>
              <a:rPr lang="ar-IQ" sz="2800" b="1" dirty="0"/>
              <a:t> ﻭﺍﻟﻨﻔﻘﺎﺕ او المصروفات </a:t>
            </a:r>
            <a:r>
              <a:rPr lang="en-US" sz="2800" b="1" dirty="0"/>
              <a:t>of a period</a:t>
            </a:r>
            <a:r>
              <a:rPr lang="ar-IQ" sz="2800" b="1" dirty="0"/>
              <a:t>للفترة الزمنية </a:t>
            </a:r>
            <a:r>
              <a:rPr lang="en-US" sz="2800" b="1" dirty="0"/>
              <a:t> (non profit </a:t>
            </a:r>
            <a:r>
              <a:rPr lang="ar-IQ" sz="2800" b="1" dirty="0"/>
              <a:t> غيرﺍﻟﺮﺑحية </a:t>
            </a:r>
            <a:r>
              <a:rPr lang="en-US" sz="2800" b="1" dirty="0"/>
              <a:t>or not-for profit  </a:t>
            </a:r>
            <a:r>
              <a:rPr lang="ar-IQ" sz="2800" b="1" dirty="0"/>
              <a:t>ﺍو  غير الهادفة للرﺑﺢ</a:t>
            </a:r>
            <a:r>
              <a:rPr lang="en-US" sz="2800" b="1" dirty="0"/>
              <a:t> organizations </a:t>
            </a:r>
            <a:r>
              <a:rPr lang="ar-IQ" sz="2800" b="1" dirty="0"/>
              <a:t> ( المنظمات</a:t>
            </a:r>
            <a:r>
              <a:rPr lang="en-US" sz="2800" b="1" dirty="0"/>
              <a:t>such as </a:t>
            </a:r>
            <a:r>
              <a:rPr lang="ar-IQ" sz="2800" b="1" dirty="0"/>
              <a:t>ﻣﺜﻞ</a:t>
            </a:r>
            <a:r>
              <a:rPr lang="en-US" sz="2800" b="1" dirty="0"/>
              <a:t> public </a:t>
            </a:r>
            <a:r>
              <a:rPr lang="ar-IQ" sz="2800" b="1" dirty="0"/>
              <a:t>العامة </a:t>
            </a:r>
            <a:r>
              <a:rPr lang="en-US" sz="2800" b="1" dirty="0"/>
              <a:t> universities </a:t>
            </a:r>
            <a:r>
              <a:rPr lang="ar-IQ" sz="2800" b="1" dirty="0"/>
              <a:t>الجامعات</a:t>
            </a:r>
            <a:r>
              <a:rPr lang="en-US" sz="2800" b="1" dirty="0"/>
              <a:t> ,and</a:t>
            </a:r>
            <a:r>
              <a:rPr lang="ar-IQ" sz="2800" b="1" dirty="0"/>
              <a:t>ﻭ </a:t>
            </a:r>
            <a:r>
              <a:rPr lang="en-US" sz="2800" b="1" dirty="0"/>
              <a:t> museums </a:t>
            </a:r>
            <a:r>
              <a:rPr lang="ar-IQ" sz="2800" b="1" dirty="0"/>
              <a:t> ﺍﻟﻤﺘاﺤﻒ </a:t>
            </a:r>
            <a:r>
              <a:rPr lang="en-US" sz="2800" b="1" dirty="0"/>
              <a:t>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113969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ED6AD-316A-4876-A99E-C518DD332B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394" y="218942"/>
            <a:ext cx="12237077" cy="5396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2- produce </a:t>
            </a:r>
            <a:r>
              <a:rPr lang="ar-IQ" sz="2400" b="1" u="sng" dirty="0"/>
              <a:t>الانتاج</a:t>
            </a:r>
            <a:r>
              <a:rPr lang="en-US" sz="2400" b="1" u="sng" dirty="0"/>
              <a:t> </a:t>
            </a:r>
            <a:r>
              <a:rPr lang="ar-IQ" sz="2400" b="1" u="sng" dirty="0"/>
              <a:t> </a:t>
            </a:r>
            <a:r>
              <a:rPr lang="en-US" sz="2400" b="1" u="sng" dirty="0"/>
              <a:t>an income  </a:t>
            </a:r>
            <a:r>
              <a:rPr lang="ar-IQ" sz="2400" b="1" u="sng" dirty="0"/>
              <a:t>ﺩﺧﻞ </a:t>
            </a:r>
            <a:r>
              <a:rPr lang="en-US" sz="2400" b="1" u="sng" dirty="0"/>
              <a:t> and expenditure </a:t>
            </a:r>
            <a:r>
              <a:rPr lang="ar-IQ" sz="2400" b="1" u="sng" dirty="0"/>
              <a:t>ومصاريف</a:t>
            </a:r>
            <a:r>
              <a:rPr lang="en-US" sz="2400" b="1" u="sng" dirty="0"/>
              <a:t> </a:t>
            </a:r>
            <a:r>
              <a:rPr lang="ar-IQ" sz="2400" b="1" u="sng" dirty="0"/>
              <a:t> </a:t>
            </a:r>
            <a:r>
              <a:rPr lang="en-US" sz="2400" b="1" u="sng" dirty="0"/>
              <a:t>account</a:t>
            </a:r>
            <a:r>
              <a:rPr lang="ar-IQ" sz="2400" b="1" u="sng" dirty="0"/>
              <a:t>  : ﺣﺴﺎﺏ</a:t>
            </a:r>
            <a:r>
              <a:rPr lang="ar-IQ" sz="2400" b="1" dirty="0"/>
              <a:t> </a:t>
            </a:r>
            <a:r>
              <a:rPr lang="en-US" sz="2400" b="1" dirty="0"/>
              <a:t>if</a:t>
            </a:r>
            <a:r>
              <a:rPr lang="ar-IQ" sz="2400" b="1" dirty="0"/>
              <a:t>اذا </a:t>
            </a:r>
            <a:r>
              <a:rPr lang="en-US" sz="2400" b="1" dirty="0"/>
              <a:t> they have</a:t>
            </a:r>
            <a:r>
              <a:rPr lang="ar-IQ" sz="2400" b="1" dirty="0"/>
              <a:t>كان هناك </a:t>
            </a:r>
            <a:r>
              <a:rPr lang="en-US" sz="2400" b="1" dirty="0"/>
              <a:t> more  </a:t>
            </a:r>
            <a:r>
              <a:rPr lang="ar-IQ" sz="2400" b="1" dirty="0"/>
              <a:t>اكثر</a:t>
            </a:r>
            <a:r>
              <a:rPr lang="en-US" sz="2400" b="1" dirty="0"/>
              <a:t> income  </a:t>
            </a:r>
            <a:r>
              <a:rPr lang="ar-IQ" sz="2400" b="1" dirty="0"/>
              <a:t> ﺩﺧﻞ </a:t>
            </a:r>
            <a:r>
              <a:rPr lang="en-US" sz="2400" b="1" dirty="0"/>
              <a:t>than  </a:t>
            </a:r>
            <a:r>
              <a:rPr lang="ar-IQ" sz="2400" b="1" dirty="0"/>
              <a:t>من</a:t>
            </a:r>
            <a:r>
              <a:rPr lang="en-US" sz="2400" b="1" dirty="0"/>
              <a:t> expenditure</a:t>
            </a:r>
            <a:r>
              <a:rPr lang="ar-IQ" sz="2400" b="1" dirty="0"/>
              <a:t> ﺍﻟﻤﺼﺮﻭﻓﺎﺕ </a:t>
            </a:r>
            <a:r>
              <a:rPr lang="en-US" sz="2400" b="1" dirty="0"/>
              <a:t>this is</a:t>
            </a:r>
            <a:r>
              <a:rPr lang="ar-IQ" sz="2400" b="1" dirty="0"/>
              <a:t> هذا </a:t>
            </a:r>
            <a:r>
              <a:rPr lang="en-US" sz="2400" b="1" dirty="0"/>
              <a:t> called</a:t>
            </a:r>
            <a:r>
              <a:rPr lang="ar-IQ" sz="2400" b="1" dirty="0"/>
              <a:t>يدعى </a:t>
            </a:r>
            <a:r>
              <a:rPr lang="en-US" sz="2400" b="1" dirty="0"/>
              <a:t> a surplus   </a:t>
            </a:r>
            <a:r>
              <a:rPr lang="ar-IQ" sz="2400" b="1" dirty="0"/>
              <a:t>ﻭﻓﺮ </a:t>
            </a:r>
          </a:p>
          <a:p>
            <a:pPr marL="0" indent="0">
              <a:buNone/>
            </a:pPr>
            <a:r>
              <a:rPr lang="en-US" sz="2400" b="1" dirty="0"/>
              <a:t>total  </a:t>
            </a:r>
            <a:r>
              <a:rPr lang="ar-IQ" sz="2400" b="1" dirty="0"/>
              <a:t> مجموع </a:t>
            </a:r>
            <a:r>
              <a:rPr lang="en-US" sz="2400" b="1" dirty="0"/>
              <a:t>sales</a:t>
            </a:r>
            <a:r>
              <a:rPr lang="ar-IQ" sz="2400" b="1" dirty="0"/>
              <a:t>المبيعات  </a:t>
            </a:r>
            <a:r>
              <a:rPr lang="en-US" sz="2400" b="1" dirty="0"/>
              <a:t> revenue </a:t>
            </a:r>
            <a:r>
              <a:rPr lang="ar-IQ" sz="2400" b="1" dirty="0"/>
              <a:t> ايرادات</a:t>
            </a:r>
            <a:r>
              <a:rPr lang="en-US" sz="2400" b="1" dirty="0"/>
              <a:t>or  </a:t>
            </a:r>
            <a:r>
              <a:rPr lang="ar-IQ" sz="2400" b="1" dirty="0"/>
              <a:t> ﺍﻭ </a:t>
            </a:r>
            <a:r>
              <a:rPr lang="en-US" sz="2400" b="1" dirty="0"/>
              <a:t>turnover </a:t>
            </a:r>
            <a:r>
              <a:rPr lang="ar-IQ" sz="2400" b="1" dirty="0"/>
              <a:t>دوران</a:t>
            </a:r>
            <a:r>
              <a:rPr lang="en-US" sz="2400" b="1" dirty="0"/>
              <a:t> </a:t>
            </a:r>
            <a:r>
              <a:rPr lang="ar-IQ" sz="2400" b="1" dirty="0"/>
              <a:t> </a:t>
            </a:r>
            <a:r>
              <a:rPr lang="en-US" sz="2400" b="1" dirty="0"/>
              <a:t>the total </a:t>
            </a:r>
            <a:r>
              <a:rPr lang="ar-IQ" sz="2400" b="1" dirty="0"/>
              <a:t>مجموع</a:t>
            </a:r>
            <a:r>
              <a:rPr lang="en-US" sz="2400" b="1" dirty="0"/>
              <a:t> amount  </a:t>
            </a:r>
            <a:r>
              <a:rPr lang="ar-IQ" sz="2400" b="1" dirty="0"/>
              <a:t>مبالغ</a:t>
            </a:r>
            <a:r>
              <a:rPr lang="en-US" sz="2400" b="1" dirty="0"/>
              <a:t> of money</a:t>
            </a:r>
            <a:r>
              <a:rPr lang="ar-IQ" sz="2400" b="1" dirty="0"/>
              <a:t>الاموال </a:t>
            </a:r>
            <a:r>
              <a:rPr lang="en-US" sz="2400" b="1" dirty="0"/>
              <a:t>received </a:t>
            </a:r>
            <a:r>
              <a:rPr lang="ar-IQ" sz="2400" b="1" dirty="0"/>
              <a:t> </a:t>
            </a:r>
            <a:r>
              <a:rPr lang="en-US" sz="2400" b="1" dirty="0"/>
              <a:t> </a:t>
            </a:r>
            <a:r>
              <a:rPr lang="ar-IQ" sz="2400" b="1" dirty="0"/>
              <a:t>المستلمة</a:t>
            </a:r>
            <a:r>
              <a:rPr lang="en-US" sz="2400" b="1" dirty="0"/>
              <a:t> during</a:t>
            </a:r>
            <a:r>
              <a:rPr lang="ar-IQ" sz="2400" b="1" dirty="0"/>
              <a:t> ﺧﻼﻝ </a:t>
            </a:r>
            <a:r>
              <a:rPr lang="en-US" sz="2400" b="1" dirty="0"/>
              <a:t>a specific  </a:t>
            </a:r>
            <a:r>
              <a:rPr lang="ar-IQ" sz="2400" b="1" dirty="0"/>
              <a:t>محددة</a:t>
            </a:r>
            <a:r>
              <a:rPr lang="en-US" sz="2400" b="1" dirty="0"/>
              <a:t> </a:t>
            </a:r>
            <a:r>
              <a:rPr lang="ar-IQ" sz="2400" b="1" dirty="0"/>
              <a:t> </a:t>
            </a:r>
            <a:r>
              <a:rPr lang="en-US" sz="2400" b="1" dirty="0"/>
              <a:t>period  </a:t>
            </a:r>
            <a:r>
              <a:rPr lang="ar-IQ" sz="2400" b="1" dirty="0"/>
              <a:t>ﻓﺘﺮﺓ</a:t>
            </a:r>
            <a:r>
              <a:rPr lang="en-US" sz="2400" b="1" dirty="0"/>
              <a:t> </a:t>
            </a:r>
            <a:r>
              <a:rPr lang="ar-IQ" sz="2400" b="1" dirty="0"/>
              <a:t>.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is the </a:t>
            </a:r>
            <a:r>
              <a:rPr lang="ar-IQ" sz="2400" b="1" dirty="0"/>
              <a:t>هي</a:t>
            </a:r>
            <a:r>
              <a:rPr lang="en-US" sz="2400" b="1" dirty="0"/>
              <a:t> cost  </a:t>
            </a:r>
            <a:r>
              <a:rPr lang="ar-IQ" sz="2400" b="1" dirty="0"/>
              <a:t>تكلفة</a:t>
            </a:r>
            <a:r>
              <a:rPr lang="en-US" sz="2400" b="1" dirty="0"/>
              <a:t> of sales </a:t>
            </a:r>
            <a:r>
              <a:rPr lang="ar-IQ" sz="2400" b="1" dirty="0"/>
              <a:t>المبيعات</a:t>
            </a:r>
            <a:r>
              <a:rPr lang="en-US" sz="2400" b="1" dirty="0"/>
              <a:t> </a:t>
            </a:r>
            <a:r>
              <a:rPr lang="ar-IQ" sz="2400" b="1" dirty="0"/>
              <a:t> </a:t>
            </a:r>
            <a:r>
              <a:rPr lang="en-US" sz="2400" b="1" dirty="0"/>
              <a:t>also  </a:t>
            </a:r>
            <a:r>
              <a:rPr lang="ar-IQ" sz="2400" b="1" dirty="0"/>
              <a:t>وكذلك</a:t>
            </a:r>
            <a:r>
              <a:rPr lang="en-US" sz="2400" b="1" dirty="0"/>
              <a:t> know</a:t>
            </a:r>
            <a:r>
              <a:rPr lang="ar-IQ" sz="2400" b="1" dirty="0"/>
              <a:t>تعرف  </a:t>
            </a:r>
            <a:r>
              <a:rPr lang="en-US" sz="2400" b="1" dirty="0"/>
              <a:t> as cost  </a:t>
            </a:r>
            <a:r>
              <a:rPr lang="ar-IQ" sz="2400" b="1" dirty="0"/>
              <a:t> ﻛﺘﻜﻠﻔﺔ </a:t>
            </a:r>
            <a:r>
              <a:rPr lang="en-US" sz="2400" b="1" dirty="0"/>
              <a:t>of goods sold </a:t>
            </a:r>
            <a:r>
              <a:rPr lang="ar-IQ" sz="2400" b="1" dirty="0"/>
              <a:t>المباعة</a:t>
            </a:r>
            <a:r>
              <a:rPr lang="en-US" sz="2400" b="1" dirty="0"/>
              <a:t> </a:t>
            </a:r>
            <a:r>
              <a:rPr lang="ar-IQ" sz="2400" b="1" dirty="0"/>
              <a:t>البضاعة</a:t>
            </a:r>
            <a:r>
              <a:rPr lang="en-US" sz="2400" b="1" dirty="0"/>
              <a:t> </a:t>
            </a:r>
            <a:r>
              <a:rPr lang="ar-IQ" sz="2400" b="1" dirty="0"/>
              <a:t> </a:t>
            </a:r>
            <a:r>
              <a:rPr lang="en-US" sz="2400" b="1" dirty="0"/>
              <a:t>the costs  </a:t>
            </a:r>
            <a:r>
              <a:rPr lang="ar-IQ" sz="2400" b="1" dirty="0"/>
              <a:t> ﻫﺬﻩ ﺍﻟﺘﻜﻠﻔﺔ </a:t>
            </a:r>
            <a:r>
              <a:rPr lang="en-US" sz="2400" b="1" dirty="0"/>
              <a:t>associated   </a:t>
            </a:r>
            <a:r>
              <a:rPr lang="ar-IQ" sz="2400" b="1" dirty="0"/>
              <a:t>تتداخل</a:t>
            </a:r>
            <a:r>
              <a:rPr lang="en-US" sz="2400" b="1" dirty="0"/>
              <a:t> with  </a:t>
            </a:r>
            <a:r>
              <a:rPr lang="ar-IQ" sz="2400" b="1" dirty="0"/>
              <a:t>ﻣﻊ </a:t>
            </a:r>
            <a:r>
              <a:rPr lang="en-US" sz="2400" b="1" dirty="0"/>
              <a:t> making   </a:t>
            </a:r>
            <a:r>
              <a:rPr lang="ar-IQ" sz="2400" b="1" dirty="0"/>
              <a:t>خلق اوتصنيع</a:t>
            </a:r>
            <a:r>
              <a:rPr lang="en-US" sz="2400" b="1" dirty="0"/>
              <a:t>the products  </a:t>
            </a:r>
            <a:r>
              <a:rPr lang="ar-IQ" sz="2400" b="1" dirty="0"/>
              <a:t> ﺍﻟﻤﻨتجات</a:t>
            </a:r>
            <a:r>
              <a:rPr lang="en-US" sz="2400" b="1" dirty="0"/>
              <a:t>that have been</a:t>
            </a:r>
            <a:r>
              <a:rPr lang="ar-IQ" sz="2400" b="1" dirty="0"/>
              <a:t>التي كانت </a:t>
            </a:r>
            <a:r>
              <a:rPr lang="en-US" sz="2400" b="1" dirty="0"/>
              <a:t> sold  </a:t>
            </a:r>
            <a:r>
              <a:rPr lang="ar-IQ" sz="2400" b="1" dirty="0"/>
              <a:t>مباعة</a:t>
            </a:r>
            <a:r>
              <a:rPr lang="en-US" sz="2400" b="1" dirty="0"/>
              <a:t> such  as  </a:t>
            </a:r>
            <a:r>
              <a:rPr lang="ar-IQ" sz="2400" b="1" dirty="0"/>
              <a:t> ) ﻣﺜﻞ </a:t>
            </a:r>
            <a:r>
              <a:rPr lang="en-US" sz="2400" b="1" dirty="0"/>
              <a:t>raw materials  </a:t>
            </a:r>
            <a:r>
              <a:rPr lang="ar-IQ" sz="2400" b="1" dirty="0"/>
              <a:t> المواد الاولية او الخام </a:t>
            </a:r>
            <a:r>
              <a:rPr lang="en-US" sz="2400" b="1" dirty="0"/>
              <a:t>labor </a:t>
            </a:r>
            <a:r>
              <a:rPr lang="ar-IQ" sz="2400" b="1" dirty="0"/>
              <a:t>العمل</a:t>
            </a:r>
            <a:r>
              <a:rPr lang="en-US" sz="2400" b="1" dirty="0"/>
              <a:t> </a:t>
            </a:r>
            <a:r>
              <a:rPr lang="ar-IQ" sz="2400" b="1" dirty="0"/>
              <a:t> </a:t>
            </a:r>
            <a:r>
              <a:rPr lang="en-US" sz="2400" b="1" dirty="0"/>
              <a:t>and factory  expenses </a:t>
            </a:r>
            <a:r>
              <a:rPr lang="ar-IQ" sz="2400" b="1" dirty="0"/>
              <a:t>نفقات المصنع </a:t>
            </a:r>
            <a:r>
              <a:rPr lang="en-US" sz="2400" b="1" dirty="0"/>
              <a:t> ) </a:t>
            </a:r>
            <a:endParaRPr lang="ar-IQ" sz="2400" b="1" dirty="0"/>
          </a:p>
          <a:p>
            <a:pPr marL="0" indent="0">
              <a:buNone/>
            </a:pPr>
            <a:r>
              <a:rPr lang="en-US" sz="2400" b="1" dirty="0"/>
              <a:t>the difference </a:t>
            </a:r>
            <a:r>
              <a:rPr lang="ar-IQ" sz="2400" b="1" dirty="0"/>
              <a:t>ﺍﻻﺧﺘﻼﻕ</a:t>
            </a:r>
            <a:r>
              <a:rPr lang="en-US" sz="2400" b="1" dirty="0"/>
              <a:t> between</a:t>
            </a:r>
            <a:r>
              <a:rPr lang="ar-IQ" sz="2400" b="1" dirty="0"/>
              <a:t> </a:t>
            </a:r>
            <a:r>
              <a:rPr lang="en-US" sz="2400" b="1" dirty="0"/>
              <a:t> </a:t>
            </a:r>
            <a:r>
              <a:rPr lang="ar-IQ" sz="2400" b="1" dirty="0"/>
              <a:t>ﺑﻴﻦ</a:t>
            </a:r>
            <a:r>
              <a:rPr lang="en-US" sz="2400" b="1" dirty="0"/>
              <a:t> the sales </a:t>
            </a:r>
            <a:r>
              <a:rPr lang="ar-IQ" sz="2400" b="1" dirty="0"/>
              <a:t>المبيعات</a:t>
            </a:r>
            <a:r>
              <a:rPr lang="en-US" sz="2400" b="1" dirty="0"/>
              <a:t> revenue </a:t>
            </a:r>
            <a:r>
              <a:rPr lang="ar-IQ" sz="2400" b="1" dirty="0"/>
              <a:t> ايرادات</a:t>
            </a:r>
            <a:r>
              <a:rPr lang="en-US" sz="2400" b="1" dirty="0"/>
              <a:t> and  the cost  </a:t>
            </a:r>
            <a:r>
              <a:rPr lang="ar-IQ" sz="2400" b="1" dirty="0"/>
              <a:t>تكلفة</a:t>
            </a:r>
            <a:r>
              <a:rPr lang="en-US" sz="2400" b="1" dirty="0"/>
              <a:t> of sales </a:t>
            </a:r>
            <a:r>
              <a:rPr lang="ar-IQ" sz="2400" b="1" dirty="0"/>
              <a:t>المبيعات</a:t>
            </a:r>
            <a:r>
              <a:rPr lang="en-US" sz="2400" b="1" dirty="0"/>
              <a:t> is</a:t>
            </a:r>
            <a:r>
              <a:rPr lang="ar-IQ" sz="2400" b="1" dirty="0"/>
              <a:t>هو </a:t>
            </a:r>
            <a:r>
              <a:rPr lang="en-US" sz="2400" b="1" dirty="0"/>
              <a:t> </a:t>
            </a:r>
            <a:r>
              <a:rPr lang="en-US" sz="2400" b="1" u="sng" dirty="0"/>
              <a:t>Gross profit </a:t>
            </a:r>
            <a:r>
              <a:rPr lang="ar-IQ" sz="2400" b="1" u="sng" dirty="0"/>
              <a:t>الربح الاجمالي </a:t>
            </a:r>
            <a:r>
              <a:rPr lang="en-US" sz="2400" b="1" u="sng" dirty="0"/>
              <a:t> .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4033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F6A91-5A1F-462D-B85F-EC8D81BD6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32" y="467397"/>
            <a:ext cx="10538907" cy="557279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There are  </a:t>
            </a:r>
            <a:r>
              <a:rPr lang="ar-IQ" sz="2400" b="1" dirty="0">
                <a:solidFill>
                  <a:schemeClr val="bg1"/>
                </a:solidFill>
              </a:rPr>
              <a:t>هناك</a:t>
            </a:r>
            <a:r>
              <a:rPr lang="en-US" sz="2400" b="1" dirty="0">
                <a:solidFill>
                  <a:schemeClr val="bg1"/>
                </a:solidFill>
              </a:rPr>
              <a:t> many other costs </a:t>
            </a:r>
            <a:r>
              <a:rPr lang="ar-IQ" sz="2400" b="1" dirty="0">
                <a:solidFill>
                  <a:schemeClr val="bg1"/>
                </a:solidFill>
              </a:rPr>
              <a:t>العديد من التكاليف الاخرى</a:t>
            </a:r>
            <a:r>
              <a:rPr lang="en-US" sz="2400" b="1" dirty="0">
                <a:solidFill>
                  <a:schemeClr val="bg1"/>
                </a:solidFill>
              </a:rPr>
              <a:t> or </a:t>
            </a:r>
            <a:r>
              <a:rPr lang="ar-IQ" sz="2400" b="1" dirty="0">
                <a:solidFill>
                  <a:schemeClr val="bg1"/>
                </a:solidFill>
              </a:rPr>
              <a:t>او</a:t>
            </a:r>
            <a:r>
              <a:rPr lang="en-US" sz="2400" b="1" dirty="0">
                <a:solidFill>
                  <a:schemeClr val="bg1"/>
                </a:solidFill>
              </a:rPr>
              <a:t> expenses</a:t>
            </a:r>
            <a:r>
              <a:rPr lang="ar-IQ" sz="2400" b="1" dirty="0">
                <a:solidFill>
                  <a:schemeClr val="bg1"/>
                </a:solidFill>
              </a:rPr>
              <a:t>النفقات </a:t>
            </a:r>
            <a:r>
              <a:rPr lang="en-US" sz="2400" b="1" dirty="0">
                <a:solidFill>
                  <a:schemeClr val="bg1"/>
                </a:solidFill>
              </a:rPr>
              <a:t> that have to be </a:t>
            </a:r>
            <a:r>
              <a:rPr lang="ar-IQ" sz="2400" b="1" dirty="0">
                <a:solidFill>
                  <a:schemeClr val="bg1"/>
                </a:solidFill>
              </a:rPr>
              <a:t>التي يجب ان </a:t>
            </a:r>
            <a:r>
              <a:rPr lang="en-US" sz="2400" b="1" dirty="0">
                <a:solidFill>
                  <a:schemeClr val="bg1"/>
                </a:solidFill>
              </a:rPr>
              <a:t> deducted</a:t>
            </a:r>
            <a:r>
              <a:rPr lang="ar-IQ" sz="2400" b="1" dirty="0">
                <a:solidFill>
                  <a:schemeClr val="bg1"/>
                </a:solidFill>
              </a:rPr>
              <a:t> تخصم </a:t>
            </a:r>
            <a:r>
              <a:rPr lang="en-US" sz="2400" b="1" dirty="0">
                <a:solidFill>
                  <a:schemeClr val="bg1"/>
                </a:solidFill>
              </a:rPr>
              <a:t> from </a:t>
            </a:r>
            <a:r>
              <a:rPr lang="ar-IQ" sz="2400" b="1" dirty="0">
                <a:solidFill>
                  <a:schemeClr val="bg1"/>
                </a:solidFill>
              </a:rPr>
              <a:t> من</a:t>
            </a:r>
            <a:r>
              <a:rPr lang="en-US" sz="2400" b="1" dirty="0">
                <a:solidFill>
                  <a:schemeClr val="bg1"/>
                </a:solidFill>
              </a:rPr>
              <a:t>Gross profit </a:t>
            </a:r>
            <a:r>
              <a:rPr lang="ar-IQ" sz="2400" b="1" dirty="0">
                <a:solidFill>
                  <a:schemeClr val="bg1"/>
                </a:solidFill>
              </a:rPr>
              <a:t>    الربح الاجمالي </a:t>
            </a:r>
            <a:r>
              <a:rPr lang="en-US" sz="2400" b="1" dirty="0">
                <a:solidFill>
                  <a:schemeClr val="bg1"/>
                </a:solidFill>
              </a:rPr>
              <a:t> .such as  (Selling general  </a:t>
            </a:r>
            <a:r>
              <a:rPr lang="ar-IQ" sz="2400" b="1" dirty="0">
                <a:solidFill>
                  <a:schemeClr val="bg1"/>
                </a:solidFill>
              </a:rPr>
              <a:t>المشتريات العامة</a:t>
            </a:r>
            <a:r>
              <a:rPr lang="en-US" sz="2400" b="1" dirty="0">
                <a:solidFill>
                  <a:schemeClr val="bg1"/>
                </a:solidFill>
              </a:rPr>
              <a:t>,</a:t>
            </a:r>
            <a:r>
              <a:rPr lang="ar-IQ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and administrative expenses   </a:t>
            </a:r>
            <a:r>
              <a:rPr lang="ar-IQ" sz="2400" b="1" dirty="0">
                <a:solidFill>
                  <a:schemeClr val="bg1"/>
                </a:solidFill>
              </a:rPr>
              <a:t>النفقات الادارية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The statement  </a:t>
            </a:r>
            <a:r>
              <a:rPr lang="ar-IQ" sz="2400" b="1" dirty="0">
                <a:solidFill>
                  <a:schemeClr val="bg1"/>
                </a:solidFill>
              </a:rPr>
              <a:t>ﺍﻟﻜﺸﻮﻓﺎﺕ </a:t>
            </a:r>
            <a:r>
              <a:rPr lang="en-US" sz="2400" b="1" dirty="0">
                <a:solidFill>
                  <a:schemeClr val="bg1"/>
                </a:solidFill>
              </a:rPr>
              <a:t>usually shows </a:t>
            </a:r>
            <a:r>
              <a:rPr lang="ar-IQ" sz="2400" b="1" dirty="0">
                <a:solidFill>
                  <a:schemeClr val="bg1"/>
                </a:solidFill>
              </a:rPr>
              <a:t>عادة تبين</a:t>
            </a:r>
            <a:r>
              <a:rPr lang="en-US" sz="2400" b="1" dirty="0">
                <a:solidFill>
                  <a:schemeClr val="bg1"/>
                </a:solidFill>
              </a:rPr>
              <a:t>(earnings before</a:t>
            </a:r>
            <a:r>
              <a:rPr lang="ar-IQ" sz="2400" b="1" dirty="0">
                <a:solidFill>
                  <a:schemeClr val="bg1"/>
                </a:solidFill>
              </a:rPr>
              <a:t> الربح ﻗﺒﻞ </a:t>
            </a:r>
            <a:r>
              <a:rPr lang="en-US" sz="2400" b="1" dirty="0">
                <a:solidFill>
                  <a:schemeClr val="bg1"/>
                </a:solidFill>
              </a:rPr>
              <a:t>interest</a:t>
            </a:r>
            <a:r>
              <a:rPr lang="ar-IQ" sz="2400" b="1" dirty="0">
                <a:solidFill>
                  <a:schemeClr val="bg1"/>
                </a:solidFill>
              </a:rPr>
              <a:t> الفائدة </a:t>
            </a:r>
            <a:r>
              <a:rPr lang="en-US" sz="2400" b="1" dirty="0">
                <a:solidFill>
                  <a:schemeClr val="bg1"/>
                </a:solidFill>
              </a:rPr>
              <a:t> , tax  </a:t>
            </a:r>
            <a:r>
              <a:rPr lang="ar-IQ" sz="2400" b="1" dirty="0">
                <a:solidFill>
                  <a:schemeClr val="bg1"/>
                </a:solidFill>
              </a:rPr>
              <a:t> , ﺍﻟﻀﺮﻳﺒة</a:t>
            </a:r>
            <a:r>
              <a:rPr lang="en-US" sz="2400" b="1" dirty="0">
                <a:solidFill>
                  <a:schemeClr val="bg1"/>
                </a:solidFill>
              </a:rPr>
              <a:t> Depreciation </a:t>
            </a:r>
            <a:r>
              <a:rPr lang="ar-IQ" sz="2400" b="1" dirty="0">
                <a:solidFill>
                  <a:schemeClr val="bg1"/>
                </a:solidFill>
              </a:rPr>
              <a:t> الاهلاك</a:t>
            </a:r>
            <a:r>
              <a:rPr lang="en-US" sz="2400" b="1" dirty="0">
                <a:solidFill>
                  <a:schemeClr val="bg1"/>
                </a:solidFill>
              </a:rPr>
              <a:t>and amortization  </a:t>
            </a:r>
            <a:r>
              <a:rPr lang="ar-IQ" sz="2400" b="1" dirty="0">
                <a:solidFill>
                  <a:schemeClr val="bg1"/>
                </a:solidFill>
              </a:rPr>
              <a:t> واستهلاك ﺍﻟﺪﻳﻮﻥ</a:t>
            </a:r>
            <a:r>
              <a:rPr lang="en-US" sz="2400" b="1" dirty="0">
                <a:solidFill>
                  <a:schemeClr val="bg1"/>
                </a:solidFill>
              </a:rPr>
              <a:t> ,Net profit  </a:t>
            </a:r>
            <a:r>
              <a:rPr lang="ar-IQ" sz="2400" b="1" dirty="0">
                <a:solidFill>
                  <a:schemeClr val="bg1"/>
                </a:solidFill>
              </a:rPr>
              <a:t>ﺍﻟﺮﺑﺢ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IQ" sz="2400" b="1" dirty="0">
                <a:solidFill>
                  <a:schemeClr val="bg1"/>
                </a:solidFill>
              </a:rPr>
              <a:t>صافي</a:t>
            </a:r>
            <a:r>
              <a:rPr lang="en-US" sz="2400" b="1" dirty="0">
                <a:solidFill>
                  <a:schemeClr val="bg1"/>
                </a:solidFill>
              </a:rPr>
              <a:t> )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the difference </a:t>
            </a:r>
            <a:r>
              <a:rPr lang="ar-IQ" sz="2400" b="1" dirty="0">
                <a:solidFill>
                  <a:schemeClr val="bg1"/>
                </a:solidFill>
              </a:rPr>
              <a:t>ﺍﻻﺧﺘﻼﻕ</a:t>
            </a:r>
            <a:r>
              <a:rPr lang="en-US" sz="2400" b="1" dirty="0">
                <a:solidFill>
                  <a:schemeClr val="bg1"/>
                </a:solidFill>
              </a:rPr>
              <a:t> between</a:t>
            </a:r>
            <a:r>
              <a:rPr lang="ar-IQ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IQ" sz="2400" b="1" dirty="0">
                <a:solidFill>
                  <a:schemeClr val="bg1"/>
                </a:solidFill>
              </a:rPr>
              <a:t>ﺑﻴﻦ</a:t>
            </a:r>
            <a:r>
              <a:rPr lang="en-US" sz="2400" b="1" dirty="0">
                <a:solidFill>
                  <a:schemeClr val="bg1"/>
                </a:solidFill>
              </a:rPr>
              <a:t> earnings before</a:t>
            </a:r>
            <a:r>
              <a:rPr lang="ar-IQ" sz="2400" b="1" dirty="0">
                <a:solidFill>
                  <a:schemeClr val="bg1"/>
                </a:solidFill>
              </a:rPr>
              <a:t> الربح ﻗﺒﻞ </a:t>
            </a:r>
            <a:r>
              <a:rPr lang="en-US" sz="2400" b="1" dirty="0">
                <a:solidFill>
                  <a:schemeClr val="bg1"/>
                </a:solidFill>
              </a:rPr>
              <a:t>interest</a:t>
            </a:r>
            <a:r>
              <a:rPr lang="ar-IQ" sz="2400" b="1" dirty="0">
                <a:solidFill>
                  <a:schemeClr val="bg1"/>
                </a:solidFill>
              </a:rPr>
              <a:t> الفائدة </a:t>
            </a:r>
            <a:r>
              <a:rPr lang="en-US" sz="2400" b="1" dirty="0">
                <a:solidFill>
                  <a:schemeClr val="bg1"/>
                </a:solidFill>
              </a:rPr>
              <a:t> , tax  </a:t>
            </a:r>
            <a:r>
              <a:rPr lang="ar-IQ" sz="2400" b="1" dirty="0">
                <a:solidFill>
                  <a:schemeClr val="bg1"/>
                </a:solidFill>
              </a:rPr>
              <a:t> , ﺍﻟﻀﺮﻳﺒة</a:t>
            </a:r>
            <a:r>
              <a:rPr lang="en-US" sz="2400" b="1" dirty="0">
                <a:solidFill>
                  <a:schemeClr val="bg1"/>
                </a:solidFill>
              </a:rPr>
              <a:t> and  the cost</a:t>
            </a:r>
            <a:r>
              <a:rPr lang="ar-IQ" sz="2400" b="1" dirty="0">
                <a:solidFill>
                  <a:schemeClr val="bg1"/>
                </a:solidFill>
              </a:rPr>
              <a:t>تكلفة </a:t>
            </a:r>
            <a:r>
              <a:rPr lang="en-US" sz="2400" b="1" dirty="0">
                <a:solidFill>
                  <a:schemeClr val="bg1"/>
                </a:solidFill>
              </a:rPr>
              <a:t> Depreciation </a:t>
            </a:r>
            <a:r>
              <a:rPr lang="ar-IQ" sz="2400" b="1" dirty="0">
                <a:solidFill>
                  <a:schemeClr val="bg1"/>
                </a:solidFill>
              </a:rPr>
              <a:t> الاهلاك</a:t>
            </a:r>
            <a:r>
              <a:rPr lang="en-US" sz="2400" b="1" dirty="0">
                <a:solidFill>
                  <a:schemeClr val="bg1"/>
                </a:solidFill>
              </a:rPr>
              <a:t>and amortization</a:t>
            </a:r>
            <a:r>
              <a:rPr lang="ar-IQ" sz="2400" b="1" dirty="0">
                <a:solidFill>
                  <a:schemeClr val="bg1"/>
                </a:solidFill>
              </a:rPr>
              <a:t> ,</a:t>
            </a:r>
            <a:r>
              <a:rPr lang="en-US" sz="2400" b="1" dirty="0">
                <a:solidFill>
                  <a:schemeClr val="bg1"/>
                </a:solidFill>
              </a:rPr>
              <a:t> Interest expenses  </a:t>
            </a:r>
            <a:r>
              <a:rPr lang="ar-IQ" sz="2400" b="1" dirty="0">
                <a:solidFill>
                  <a:schemeClr val="bg1"/>
                </a:solidFill>
              </a:rPr>
              <a:t>مصروفات الفوائد</a:t>
            </a:r>
            <a:r>
              <a:rPr lang="en-US" sz="2400" b="1" dirty="0">
                <a:solidFill>
                  <a:schemeClr val="bg1"/>
                </a:solidFill>
              </a:rPr>
              <a:t> ,Income tax  </a:t>
            </a:r>
            <a:r>
              <a:rPr lang="ar-IQ" sz="2400" b="1" dirty="0">
                <a:solidFill>
                  <a:schemeClr val="bg1"/>
                </a:solidFill>
              </a:rPr>
              <a:t>ﺿﺮﻳﺒﺔالدخل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is</a:t>
            </a:r>
            <a:r>
              <a:rPr lang="ar-IQ" sz="2400" b="1" dirty="0">
                <a:solidFill>
                  <a:schemeClr val="bg1"/>
                </a:solidFill>
              </a:rPr>
              <a:t>هو </a:t>
            </a:r>
            <a:r>
              <a:rPr lang="en-US" sz="2400" b="1" dirty="0">
                <a:solidFill>
                  <a:schemeClr val="bg1"/>
                </a:solidFill>
              </a:rPr>
              <a:t>Net profit  </a:t>
            </a:r>
            <a:r>
              <a:rPr lang="ar-IQ" sz="2400" b="1" dirty="0">
                <a:solidFill>
                  <a:schemeClr val="bg1"/>
                </a:solidFill>
              </a:rPr>
              <a:t>ﺍﻟﺮﺑﺢ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IQ" sz="2400" b="1" dirty="0">
                <a:solidFill>
                  <a:schemeClr val="bg1"/>
                </a:solidFill>
              </a:rPr>
              <a:t>صافي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ar-IQ" sz="2400" b="1" dirty="0">
                <a:solidFill>
                  <a:schemeClr val="bg1"/>
                </a:solidFill>
              </a:rPr>
              <a:t>.</a:t>
            </a:r>
            <a:endParaRPr lang="en-US" sz="2400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83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A52F92-D05F-4BF3-9FF3-54A78C20AE17}"/>
              </a:ext>
            </a:extLst>
          </p:cNvPr>
          <p:cNvSpPr/>
          <p:nvPr/>
        </p:nvSpPr>
        <p:spPr>
          <a:xfrm>
            <a:off x="476517" y="455336"/>
            <a:ext cx="59114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bg1"/>
                </a:solidFill>
              </a:rPr>
              <a:t>Annual profit and loss account</a:t>
            </a:r>
            <a:r>
              <a:rPr lang="ar-IQ" b="1" u="sng" dirty="0">
                <a:solidFill>
                  <a:schemeClr val="bg1"/>
                </a:solidFill>
              </a:rPr>
              <a:t> </a:t>
            </a:r>
            <a:r>
              <a:rPr lang="ar-IQ" sz="2400" b="1" u="sng" dirty="0">
                <a:solidFill>
                  <a:schemeClr val="bg1"/>
                </a:solidFill>
              </a:rPr>
              <a:t>ﺣﺴﺎﺏ الارباح والخسائر السنوية</a:t>
            </a:r>
            <a:r>
              <a:rPr lang="ar-IQ" sz="2400" b="1" dirty="0">
                <a:solidFill>
                  <a:schemeClr val="bg1"/>
                </a:solidFill>
              </a:rPr>
              <a:t>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Sales revenue</a:t>
            </a:r>
            <a:r>
              <a:rPr lang="ar-IQ" sz="2400" b="1" dirty="0">
                <a:solidFill>
                  <a:schemeClr val="bg1"/>
                </a:solidFill>
              </a:rPr>
              <a:t>ايراد المبيعات</a:t>
            </a:r>
          </a:p>
          <a:p>
            <a:r>
              <a:rPr lang="ar-IQ" sz="2400" b="1" dirty="0">
                <a:solidFill>
                  <a:schemeClr val="bg1"/>
                </a:solidFill>
              </a:rPr>
              <a:t>-</a:t>
            </a:r>
            <a:r>
              <a:rPr lang="en-US" sz="2400" b="1" dirty="0">
                <a:solidFill>
                  <a:schemeClr val="bg1"/>
                </a:solidFill>
              </a:rPr>
              <a:t>Cost</a:t>
            </a:r>
            <a:r>
              <a:rPr lang="ar-IQ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of sales</a:t>
            </a:r>
            <a:r>
              <a:rPr lang="ar-IQ" sz="2400" b="1" dirty="0">
                <a:solidFill>
                  <a:schemeClr val="bg1"/>
                </a:solidFill>
              </a:rPr>
              <a:t>كلفة المبيعات 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endParaRPr lang="ar-IQ" sz="2400" b="1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Gross profit</a:t>
            </a:r>
            <a:r>
              <a:rPr lang="ar-IQ" sz="2400" b="1" u="sng" dirty="0">
                <a:solidFill>
                  <a:schemeClr val="bg1"/>
                </a:solidFill>
              </a:rPr>
              <a:t> الربح الاجمالي</a:t>
            </a:r>
          </a:p>
          <a:p>
            <a:r>
              <a:rPr lang="ar-IQ" sz="2400" b="1" dirty="0">
                <a:solidFill>
                  <a:schemeClr val="bg1"/>
                </a:solidFill>
              </a:rPr>
              <a:t>-</a:t>
            </a:r>
            <a:r>
              <a:rPr lang="en-US" sz="2400" b="1" dirty="0">
                <a:solidFill>
                  <a:schemeClr val="bg1"/>
                </a:solidFill>
              </a:rPr>
              <a:t>Selling general  </a:t>
            </a:r>
            <a:r>
              <a:rPr lang="ar-IQ" sz="2400" b="1" dirty="0">
                <a:solidFill>
                  <a:schemeClr val="bg1"/>
                </a:solidFill>
              </a:rPr>
              <a:t>المشتريات العامة </a:t>
            </a:r>
            <a:r>
              <a:rPr lang="en-US" sz="2400" b="1" dirty="0">
                <a:solidFill>
                  <a:schemeClr val="bg1"/>
                </a:solidFill>
              </a:rPr>
              <a:t>and administrative </a:t>
            </a:r>
            <a:r>
              <a:rPr lang="ar-IQ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expenses   </a:t>
            </a:r>
            <a:r>
              <a:rPr lang="ar-IQ" sz="2400" b="1" dirty="0">
                <a:solidFill>
                  <a:schemeClr val="bg1"/>
                </a:solidFill>
              </a:rPr>
              <a:t>النفقات الادارية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endParaRPr lang="ar-IQ" sz="2400" b="1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earnings  </a:t>
            </a:r>
            <a:r>
              <a:rPr lang="ar-IQ" sz="2400" b="1" u="sng" dirty="0">
                <a:solidFill>
                  <a:schemeClr val="bg1"/>
                </a:solidFill>
              </a:rPr>
              <a:t>ﺭﺑﺢ </a:t>
            </a:r>
            <a:r>
              <a:rPr lang="en-US" sz="2400" b="1" u="sng" dirty="0">
                <a:solidFill>
                  <a:schemeClr val="bg1"/>
                </a:solidFill>
              </a:rPr>
              <a:t>before  </a:t>
            </a:r>
            <a:r>
              <a:rPr lang="ar-IQ" sz="2400" b="1" u="sng" dirty="0">
                <a:solidFill>
                  <a:schemeClr val="bg1"/>
                </a:solidFill>
              </a:rPr>
              <a:t>ﻗﺒﻞ </a:t>
            </a:r>
            <a:r>
              <a:rPr lang="en-US" sz="2400" b="1" u="sng" dirty="0">
                <a:solidFill>
                  <a:schemeClr val="bg1"/>
                </a:solidFill>
              </a:rPr>
              <a:t>interest tax  </a:t>
            </a:r>
            <a:r>
              <a:rPr lang="ar-IQ" sz="2400" b="1" u="sng" dirty="0">
                <a:solidFill>
                  <a:schemeClr val="bg1"/>
                </a:solidFill>
              </a:rPr>
              <a:t>ﻓﺎﺋﺪﺓ ﺍﻟﻀﺮﻳﺒﺔ </a:t>
            </a:r>
            <a:r>
              <a:rPr lang="en-US" sz="2400" b="1" u="sng" dirty="0">
                <a:solidFill>
                  <a:schemeClr val="bg1"/>
                </a:solidFill>
              </a:rPr>
              <a:t>Depreciation </a:t>
            </a:r>
            <a:r>
              <a:rPr lang="ar-IQ" sz="2400" b="1" u="sng" dirty="0">
                <a:solidFill>
                  <a:schemeClr val="bg1"/>
                </a:solidFill>
              </a:rPr>
              <a:t>اهلاك </a:t>
            </a:r>
            <a:r>
              <a:rPr lang="en-US" sz="2400" b="1" u="sng" dirty="0">
                <a:solidFill>
                  <a:schemeClr val="bg1"/>
                </a:solidFill>
              </a:rPr>
              <a:t>and amortization</a:t>
            </a:r>
            <a:r>
              <a:rPr lang="ar-IQ" sz="2400" b="1" u="sng" dirty="0">
                <a:solidFill>
                  <a:schemeClr val="bg1"/>
                </a:solidFill>
              </a:rPr>
              <a:t>واستهلاك الديون </a:t>
            </a:r>
            <a:r>
              <a:rPr lang="en-US" sz="2400" b="1" u="sng" dirty="0">
                <a:solidFill>
                  <a:schemeClr val="bg1"/>
                </a:solidFill>
              </a:rPr>
              <a:t>  </a:t>
            </a:r>
            <a:endParaRPr lang="ar-IQ" sz="2400" b="1" u="sng" dirty="0">
              <a:solidFill>
                <a:schemeClr val="bg1"/>
              </a:solidFill>
            </a:endParaRPr>
          </a:p>
          <a:p>
            <a:r>
              <a:rPr lang="ar-IQ" sz="2400" b="1" dirty="0">
                <a:solidFill>
                  <a:schemeClr val="bg1"/>
                </a:solidFill>
              </a:rPr>
              <a:t>-</a:t>
            </a:r>
            <a:r>
              <a:rPr lang="en-US" sz="2400" b="1" dirty="0">
                <a:solidFill>
                  <a:schemeClr val="bg1"/>
                </a:solidFill>
              </a:rPr>
              <a:t>Interest expenses</a:t>
            </a:r>
            <a:r>
              <a:rPr lang="ar-IQ" sz="2400" b="1" dirty="0">
                <a:solidFill>
                  <a:schemeClr val="bg1"/>
                </a:solidFill>
              </a:rPr>
              <a:t>مصروفات الفوائد</a:t>
            </a:r>
          </a:p>
          <a:p>
            <a:r>
              <a:rPr lang="ar-IQ" sz="2400" b="1" dirty="0">
                <a:solidFill>
                  <a:schemeClr val="bg1"/>
                </a:solidFill>
              </a:rPr>
              <a:t>-</a:t>
            </a:r>
            <a:r>
              <a:rPr lang="en-US" sz="2400" b="1" dirty="0">
                <a:solidFill>
                  <a:schemeClr val="bg1"/>
                </a:solidFill>
              </a:rPr>
              <a:t>Income tax</a:t>
            </a:r>
            <a:r>
              <a:rPr lang="ar-IQ" sz="2400" b="1" dirty="0">
                <a:solidFill>
                  <a:schemeClr val="bg1"/>
                </a:solidFill>
              </a:rPr>
              <a:t>  ضريبة الدخل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Net profit</a:t>
            </a:r>
            <a:r>
              <a:rPr lang="ar-IQ" sz="2400" b="1" dirty="0">
                <a:solidFill>
                  <a:schemeClr val="bg1"/>
                </a:solidFill>
              </a:rPr>
              <a:t>صافي الربح</a:t>
            </a:r>
            <a:r>
              <a:rPr lang="ar-IQ"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9E6828-0F0A-4C63-BCC8-53F0A6188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5559" y="1751527"/>
            <a:ext cx="4819924" cy="320994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 profit  </a:t>
            </a:r>
            <a:r>
              <a:rPr lang="ar-IQ" sz="2800" b="1" dirty="0">
                <a:solidFill>
                  <a:schemeClr val="tx1"/>
                </a:solidFill>
              </a:rPr>
              <a:t>ﺍﻟﺮﺑﺢ </a:t>
            </a:r>
            <a:r>
              <a:rPr lang="en-US" sz="2800" b="1" dirty="0">
                <a:solidFill>
                  <a:schemeClr val="tx1"/>
                </a:solidFill>
              </a:rPr>
              <a:t>and loss </a:t>
            </a:r>
            <a:r>
              <a:rPr lang="ar-IQ" sz="2800" b="1" dirty="0">
                <a:solidFill>
                  <a:schemeClr val="tx1"/>
                </a:solidFill>
              </a:rPr>
              <a:t>ﻭﺍﻟﺨﺴﺎﺭﺓ </a:t>
            </a:r>
            <a:r>
              <a:rPr lang="en-US" sz="2800" b="1" dirty="0">
                <a:solidFill>
                  <a:schemeClr val="tx1"/>
                </a:solidFill>
              </a:rPr>
              <a:t> account  </a:t>
            </a:r>
            <a:r>
              <a:rPr lang="ar-IQ" sz="2800" b="1" dirty="0">
                <a:solidFill>
                  <a:schemeClr val="tx1"/>
                </a:solidFill>
              </a:rPr>
              <a:t>ﺣﺴﺎﺏ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50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6990A-BBDE-4DFE-8283-0AA5DA642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21594"/>
            <a:ext cx="8761413" cy="1352282"/>
          </a:xfrm>
        </p:spPr>
        <p:txBody>
          <a:bodyPr/>
          <a:lstStyle/>
          <a:p>
            <a:r>
              <a:rPr lang="en-US" dirty="0"/>
              <a:t>The cash flow statement  </a:t>
            </a:r>
            <a:r>
              <a:rPr lang="ar-IQ" dirty="0"/>
              <a:t>كشف التدفق النقدي </a:t>
            </a:r>
            <a:br>
              <a:rPr lang="ar-IQ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AC3E6-D54E-4F77-AF5D-99A4FCBBB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01" y="2247364"/>
            <a:ext cx="11880761" cy="40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 </a:t>
            </a:r>
            <a:r>
              <a:rPr lang="en-US" sz="2000" b="1" u="sng" dirty="0"/>
              <a:t>The cash flow statement</a:t>
            </a:r>
            <a:r>
              <a:rPr lang="ar-IQ" sz="2000" b="1" u="sng" dirty="0"/>
              <a:t> كشف التدفق النقدي </a:t>
            </a:r>
            <a:r>
              <a:rPr lang="en-US" sz="2000" b="1" u="sng" dirty="0"/>
              <a:t> : - </a:t>
            </a:r>
            <a:r>
              <a:rPr lang="en-US" sz="2000" b="1" dirty="0"/>
              <a:t>shows </a:t>
            </a:r>
            <a:r>
              <a:rPr lang="ar-IQ" sz="2000" b="1" dirty="0"/>
              <a:t>يظهر </a:t>
            </a:r>
            <a:r>
              <a:rPr lang="en-US" sz="2000" b="1" dirty="0"/>
              <a:t> how </a:t>
            </a:r>
            <a:r>
              <a:rPr lang="ar-IQ" sz="2000" b="1" dirty="0"/>
              <a:t>كيف </a:t>
            </a:r>
            <a:r>
              <a:rPr lang="en-US" sz="2000" b="1" dirty="0"/>
              <a:t> effectively a company generates </a:t>
            </a:r>
            <a:r>
              <a:rPr lang="ar-IQ" sz="2000" b="1" dirty="0"/>
              <a:t>تنشئ الشركة </a:t>
            </a:r>
            <a:r>
              <a:rPr lang="en-US" sz="2000" b="1" dirty="0"/>
              <a:t>and manages cash </a:t>
            </a:r>
            <a:r>
              <a:rPr lang="ar-IQ" sz="2000" b="1" dirty="0"/>
              <a:t>بفاعلية </a:t>
            </a:r>
            <a:r>
              <a:rPr lang="en-US" sz="2000" b="1" dirty="0"/>
              <a:t> </a:t>
            </a:r>
            <a:r>
              <a:rPr lang="ar-IQ" sz="2000" b="1" dirty="0"/>
              <a:t>وتدير النقد</a:t>
            </a:r>
          </a:p>
          <a:p>
            <a:pPr marL="0" indent="0">
              <a:buNone/>
            </a:pPr>
            <a:r>
              <a:rPr lang="en-US" sz="2000" b="1" dirty="0"/>
              <a:t>funds statement and source </a:t>
            </a:r>
            <a:r>
              <a:rPr lang="ar-IQ" sz="2000" b="1" dirty="0"/>
              <a:t>البيان والمصدر </a:t>
            </a:r>
            <a:r>
              <a:rPr lang="en-US" sz="2000" b="1" dirty="0"/>
              <a:t>and application of funds statement</a:t>
            </a:r>
            <a:r>
              <a:rPr lang="ar-IQ" sz="2000" b="1" dirty="0"/>
              <a:t>وتطبيق  بيان الاموال</a:t>
            </a:r>
          </a:p>
          <a:p>
            <a:pPr marL="0" indent="0">
              <a:buNone/>
            </a:pPr>
            <a:r>
              <a:rPr lang="ar-IQ" sz="2000" b="1" dirty="0"/>
              <a:t> </a:t>
            </a:r>
            <a:r>
              <a:rPr lang="en-US" sz="2000" b="1" u="sng" dirty="0"/>
              <a:t>The cash flow statement</a:t>
            </a:r>
            <a:r>
              <a:rPr lang="ar-IQ" sz="2000" b="1" u="sng" dirty="0"/>
              <a:t>  كشف التدفق النقدي </a:t>
            </a:r>
            <a:r>
              <a:rPr lang="en-US" sz="2000" b="1" u="sng" dirty="0"/>
              <a:t>include </a:t>
            </a:r>
            <a:r>
              <a:rPr lang="ar-IQ" sz="2000" b="1" u="sng" dirty="0"/>
              <a:t>يتضمن</a:t>
            </a:r>
            <a:r>
              <a:rPr lang="en-US" sz="2000" b="1" u="sng" dirty="0"/>
              <a:t> : - </a:t>
            </a:r>
            <a:endParaRPr lang="ar-IQ" sz="2000" b="1" dirty="0"/>
          </a:p>
          <a:p>
            <a:r>
              <a:rPr lang="en-US" sz="2000" b="1" u="sng" dirty="0"/>
              <a:t>operations </a:t>
            </a:r>
            <a:r>
              <a:rPr lang="ar-IQ" sz="2000" b="1" u="sng" dirty="0"/>
              <a:t>  :العمليات</a:t>
            </a:r>
            <a:r>
              <a:rPr lang="ar-IQ" sz="2000" b="1" dirty="0"/>
              <a:t> </a:t>
            </a:r>
            <a:r>
              <a:rPr lang="en-US" sz="2000" b="1" dirty="0"/>
              <a:t>– day - to – day activities </a:t>
            </a:r>
            <a:r>
              <a:rPr lang="ar-IQ" sz="2000" b="1" dirty="0"/>
              <a:t>الانشطة اليومية  من يوم ليوم </a:t>
            </a:r>
            <a:r>
              <a:rPr lang="en-US" sz="2000" b="1" dirty="0"/>
              <a:t> </a:t>
            </a:r>
          </a:p>
          <a:p>
            <a:r>
              <a:rPr lang="en-US" sz="2000" b="1" u="sng" dirty="0"/>
              <a:t>investing</a:t>
            </a:r>
            <a:r>
              <a:rPr lang="ar-IQ" sz="2000" b="1" u="sng" dirty="0"/>
              <a:t>الاستشمار  </a:t>
            </a:r>
            <a:r>
              <a:rPr lang="en-US" sz="2000" b="1" u="sng" dirty="0"/>
              <a:t> :- </a:t>
            </a:r>
            <a:r>
              <a:rPr lang="en-US" sz="2000" b="1" dirty="0"/>
              <a:t>buying </a:t>
            </a:r>
            <a:r>
              <a:rPr lang="ar-IQ" sz="2000" b="1" dirty="0"/>
              <a:t>بيع </a:t>
            </a:r>
            <a:r>
              <a:rPr lang="en-US" sz="2000" b="1" dirty="0"/>
              <a:t> or</a:t>
            </a:r>
            <a:r>
              <a:rPr lang="ar-IQ" sz="2000" b="1" dirty="0"/>
              <a:t>او </a:t>
            </a:r>
            <a:r>
              <a:rPr lang="en-US" sz="2000" b="1" dirty="0"/>
              <a:t> selling</a:t>
            </a:r>
            <a:r>
              <a:rPr lang="ar-IQ" sz="2000" b="1" dirty="0"/>
              <a:t>شراء </a:t>
            </a:r>
            <a:r>
              <a:rPr lang="en-US" sz="2000" b="1" dirty="0"/>
              <a:t> property  </a:t>
            </a:r>
            <a:r>
              <a:rPr lang="ar-IQ" sz="2000" b="1" dirty="0"/>
              <a:t> ,الممتلكات </a:t>
            </a:r>
            <a:r>
              <a:rPr lang="en-US" sz="2000" b="1" dirty="0"/>
              <a:t>plant and equipment </a:t>
            </a:r>
            <a:r>
              <a:rPr lang="ar-IQ" sz="2000" b="1" dirty="0"/>
              <a:t>  . المصنع والمعدات  </a:t>
            </a:r>
          </a:p>
          <a:p>
            <a:r>
              <a:rPr lang="en-US" sz="2000" b="1" u="sng" dirty="0"/>
              <a:t>financing </a:t>
            </a:r>
            <a:r>
              <a:rPr lang="ar-IQ" sz="2000" b="1" u="sng" dirty="0"/>
              <a:t>التمويل </a:t>
            </a:r>
            <a:r>
              <a:rPr lang="en-US" sz="2000" b="1" u="sng" dirty="0"/>
              <a:t> : - </a:t>
            </a:r>
            <a:r>
              <a:rPr lang="en-US" sz="2000" b="1" dirty="0"/>
              <a:t>issuing </a:t>
            </a:r>
            <a:r>
              <a:rPr lang="ar-IQ" sz="2000" b="1" dirty="0"/>
              <a:t>اصدار </a:t>
            </a:r>
            <a:r>
              <a:rPr lang="en-US" sz="2000" b="1" dirty="0"/>
              <a:t>or repaying debt </a:t>
            </a:r>
            <a:r>
              <a:rPr lang="ar-IQ" sz="2000" b="1" dirty="0"/>
              <a:t>او سداد  الدين ,</a:t>
            </a:r>
            <a:r>
              <a:rPr lang="en-US" sz="2000" b="1" dirty="0"/>
              <a:t> or issuing share </a:t>
            </a:r>
            <a:r>
              <a:rPr lang="ar-IQ" sz="2000" b="1" dirty="0"/>
              <a:t>اصدار الاسهم </a:t>
            </a:r>
            <a:r>
              <a:rPr lang="en-US" sz="2000" b="1" dirty="0"/>
              <a:t> .</a:t>
            </a:r>
            <a:endParaRPr lang="ar-IQ" sz="2000" b="1" dirty="0"/>
          </a:p>
          <a:p>
            <a:pPr marL="0" indent="0">
              <a:buNone/>
            </a:pPr>
            <a:r>
              <a:rPr lang="ar-IQ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2456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2FDF-FE6B-4C58-A50F-980F3F2AB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9729-5259-4B43-830C-E9A5D5C41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88345"/>
            <a:ext cx="11958034" cy="34163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r>
              <a:rPr lang="ar-IQ" dirty="0"/>
              <a:t>    </a:t>
            </a:r>
            <a:r>
              <a:rPr lang="en-US" sz="2400" b="1" dirty="0"/>
              <a:t>The cash flow statement</a:t>
            </a:r>
            <a:r>
              <a:rPr lang="ar-IQ" sz="2400" b="1" dirty="0"/>
              <a:t> كشف التدفق النقدي </a:t>
            </a:r>
            <a:r>
              <a:rPr lang="en-US" sz="2400" b="1" dirty="0"/>
              <a:t> = funds statement</a:t>
            </a:r>
            <a:r>
              <a:rPr lang="ar-IQ" sz="2400" b="1" dirty="0"/>
              <a:t>كشف الاموال 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Net profit  </a:t>
            </a:r>
            <a:r>
              <a:rPr lang="ar-IQ" sz="2400" b="1" dirty="0">
                <a:solidFill>
                  <a:prstClr val="black"/>
                </a:solidFill>
              </a:rPr>
              <a:t>ﺍﻟﺮﺑﺢ 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ar-IQ" sz="2400" b="1" dirty="0">
                <a:solidFill>
                  <a:prstClr val="black"/>
                </a:solidFill>
              </a:rPr>
              <a:t>صافي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ar-IQ" sz="2400" b="1" dirty="0">
                <a:solidFill>
                  <a:prstClr val="black"/>
                </a:solidFill>
              </a:rPr>
              <a:t>= </a:t>
            </a:r>
            <a:r>
              <a:rPr lang="en-US" sz="2400" b="1" dirty="0">
                <a:solidFill>
                  <a:schemeClr val="bg1"/>
                </a:solidFill>
              </a:rPr>
              <a:t>N</a:t>
            </a:r>
            <a:r>
              <a:rPr lang="en-US" sz="2400" b="1" dirty="0">
                <a:solidFill>
                  <a:prstClr val="black"/>
                </a:solidFill>
              </a:rPr>
              <a:t> Net Income </a:t>
            </a:r>
            <a:r>
              <a:rPr lang="ar-IQ" sz="2400" b="1" dirty="0">
                <a:solidFill>
                  <a:prstClr val="black"/>
                </a:solidFill>
              </a:rPr>
              <a:t>صافي الدخل </a:t>
            </a:r>
            <a:r>
              <a:rPr lang="en-US" sz="2400" b="1" dirty="0">
                <a:solidFill>
                  <a:schemeClr val="bg1"/>
                </a:solidFill>
              </a:rPr>
              <a:t>et profit</a:t>
            </a:r>
            <a:r>
              <a:rPr lang="ar-IQ" sz="2400" b="1" dirty="0">
                <a:solidFill>
                  <a:schemeClr val="bg1"/>
                </a:solidFill>
              </a:rPr>
              <a:t>صافي الربح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profit  </a:t>
            </a:r>
            <a:r>
              <a:rPr lang="ar-IQ" sz="2400" b="1" dirty="0">
                <a:solidFill>
                  <a:schemeClr val="tx1"/>
                </a:solidFill>
              </a:rPr>
              <a:t>ﺍﻟﺮﺑﺢ </a:t>
            </a:r>
            <a:r>
              <a:rPr lang="en-US" sz="2400" b="1" dirty="0">
                <a:solidFill>
                  <a:schemeClr val="tx1"/>
                </a:solidFill>
              </a:rPr>
              <a:t>and loss </a:t>
            </a:r>
            <a:r>
              <a:rPr lang="ar-IQ" sz="2400" b="1" dirty="0">
                <a:solidFill>
                  <a:schemeClr val="tx1"/>
                </a:solidFill>
              </a:rPr>
              <a:t>ﻭﺍﻟﺨﺴﺎﺭﺓ </a:t>
            </a:r>
            <a:r>
              <a:rPr lang="en-US" sz="2400" b="1" dirty="0">
                <a:solidFill>
                  <a:schemeClr val="tx1"/>
                </a:solidFill>
              </a:rPr>
              <a:t> account  </a:t>
            </a:r>
            <a:r>
              <a:rPr lang="ar-IQ" sz="2400" b="1" dirty="0">
                <a:solidFill>
                  <a:schemeClr val="tx1"/>
                </a:solidFill>
              </a:rPr>
              <a:t>ﺣﺴﺎﺏ </a:t>
            </a:r>
            <a:r>
              <a:rPr lang="en-US" sz="2400" b="1" dirty="0">
                <a:solidFill>
                  <a:schemeClr val="tx1"/>
                </a:solidFill>
              </a:rPr>
              <a:t> =</a:t>
            </a:r>
            <a:r>
              <a:rPr lang="en-US" sz="2400" b="1" dirty="0">
                <a:solidFill>
                  <a:prstClr val="black"/>
                </a:solidFill>
              </a:rPr>
              <a:t> Income</a:t>
            </a:r>
            <a:r>
              <a:rPr lang="en-US" sz="2400" b="1" dirty="0"/>
              <a:t> statement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ar-IQ" sz="2400" b="1" dirty="0">
                <a:solidFill>
                  <a:prstClr val="black"/>
                </a:solidFill>
              </a:rPr>
              <a:t>كشف  الدخل </a:t>
            </a: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Net profit</a:t>
            </a:r>
            <a:r>
              <a:rPr lang="ar-IQ" sz="2400" b="1" dirty="0">
                <a:solidFill>
                  <a:schemeClr val="bg1"/>
                </a:solidFill>
              </a:rPr>
              <a:t>صافي الربح 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0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608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Reading in banking &amp; Finance  The other financial statement</vt:lpstr>
      <vt:lpstr>  The other   ﺍﻻﺧﺮﻯ financial statement  ﺍﻟﻜﺸﻮﻓﺎﺕ ﺍﻟﻤﺎﻟﻴﺔ </vt:lpstr>
      <vt:lpstr>PowerPoint Presentation</vt:lpstr>
      <vt:lpstr>PowerPoint Presentation</vt:lpstr>
      <vt:lpstr>PowerPoint Presentation</vt:lpstr>
      <vt:lpstr>The cash flow statement  كشف التدفق النقدي 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12</cp:revision>
  <dcterms:created xsi:type="dcterms:W3CDTF">2019-04-06T17:18:16Z</dcterms:created>
  <dcterms:modified xsi:type="dcterms:W3CDTF">2019-04-06T20:20:41Z</dcterms:modified>
</cp:coreProperties>
</file>