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71" r:id="rId3"/>
    <p:sldId id="258" r:id="rId4"/>
    <p:sldId id="272" r:id="rId5"/>
    <p:sldId id="260" r:id="rId6"/>
    <p:sldId id="273" r:id="rId7"/>
    <p:sldId id="269" r:id="rId8"/>
    <p:sldId id="275" r:id="rId9"/>
    <p:sldId id="276" r:id="rId10"/>
    <p:sldId id="274" r:id="rId11"/>
    <p:sldId id="277" r:id="rId12"/>
    <p:sldId id="279" r:id="rId13"/>
    <p:sldId id="280" r:id="rId14"/>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9" d="100"/>
          <a:sy n="69" d="100"/>
        </p:scale>
        <p:origin x="3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7C7993D-E56C-4D6D-86D3-5D62DC0CCEBC}" type="datetimeFigureOut">
              <a:rPr lang="ar-IQ" smtClean="0"/>
              <a:t>22/07/1440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D5FC717-0F06-4655-9F51-31E73077C4BD}" type="slidenum">
              <a:rPr lang="ar-IQ" smtClean="0"/>
              <a:t>‹#›</a:t>
            </a:fld>
            <a:endParaRPr lang="ar-IQ"/>
          </a:p>
        </p:txBody>
      </p:sp>
    </p:spTree>
    <p:extLst>
      <p:ext uri="{BB962C8B-B14F-4D97-AF65-F5344CB8AC3E}">
        <p14:creationId xmlns:p14="http://schemas.microsoft.com/office/powerpoint/2010/main" val="2683940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F7C7993D-E56C-4D6D-86D3-5D62DC0CCEBC}" type="datetimeFigureOut">
              <a:rPr lang="ar-IQ" smtClean="0"/>
              <a:t>22/07/1440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D5FC717-0F06-4655-9F51-31E73077C4BD}" type="slidenum">
              <a:rPr lang="ar-IQ" smtClean="0"/>
              <a:t>‹#›</a:t>
            </a:fld>
            <a:endParaRPr lang="ar-IQ"/>
          </a:p>
        </p:txBody>
      </p:sp>
    </p:spTree>
    <p:extLst>
      <p:ext uri="{BB962C8B-B14F-4D97-AF65-F5344CB8AC3E}">
        <p14:creationId xmlns:p14="http://schemas.microsoft.com/office/powerpoint/2010/main" val="3827265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F7C7993D-E56C-4D6D-86D3-5D62DC0CCEBC}" type="datetimeFigureOut">
              <a:rPr lang="ar-IQ" smtClean="0"/>
              <a:t>22/07/1440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D5FC717-0F06-4655-9F51-31E73077C4BD}" type="slidenum">
              <a:rPr lang="ar-IQ" smtClean="0"/>
              <a:t>‹#›</a:t>
            </a:fld>
            <a:endParaRPr lang="ar-IQ"/>
          </a:p>
        </p:txBody>
      </p:sp>
    </p:spTree>
    <p:extLst>
      <p:ext uri="{BB962C8B-B14F-4D97-AF65-F5344CB8AC3E}">
        <p14:creationId xmlns:p14="http://schemas.microsoft.com/office/powerpoint/2010/main" val="858973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F7C7993D-E56C-4D6D-86D3-5D62DC0CCEBC}" type="datetimeFigureOut">
              <a:rPr lang="ar-IQ" smtClean="0"/>
              <a:t>22/07/1440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D5FC717-0F06-4655-9F51-31E73077C4BD}" type="slidenum">
              <a:rPr lang="ar-IQ" smtClean="0"/>
              <a:t>‹#›</a:t>
            </a:fld>
            <a:endParaRPr lang="ar-IQ"/>
          </a:p>
        </p:txBody>
      </p:sp>
    </p:spTree>
    <p:extLst>
      <p:ext uri="{BB962C8B-B14F-4D97-AF65-F5344CB8AC3E}">
        <p14:creationId xmlns:p14="http://schemas.microsoft.com/office/powerpoint/2010/main" val="3140342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F7C7993D-E56C-4D6D-86D3-5D62DC0CCEBC}" type="datetimeFigureOut">
              <a:rPr lang="ar-IQ" smtClean="0"/>
              <a:t>22/07/1440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D5FC717-0F06-4655-9F51-31E73077C4BD}" type="slidenum">
              <a:rPr lang="ar-IQ" smtClean="0"/>
              <a:t>‹#›</a:t>
            </a:fld>
            <a:endParaRPr lang="ar-IQ"/>
          </a:p>
        </p:txBody>
      </p:sp>
    </p:spTree>
    <p:extLst>
      <p:ext uri="{BB962C8B-B14F-4D97-AF65-F5344CB8AC3E}">
        <p14:creationId xmlns:p14="http://schemas.microsoft.com/office/powerpoint/2010/main" val="4045825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تاريخ 4"/>
          <p:cNvSpPr>
            <a:spLocks noGrp="1"/>
          </p:cNvSpPr>
          <p:nvPr>
            <p:ph type="dt" sz="half" idx="10"/>
          </p:nvPr>
        </p:nvSpPr>
        <p:spPr/>
        <p:txBody>
          <a:bodyPr/>
          <a:lstStyle/>
          <a:p>
            <a:fld id="{F7C7993D-E56C-4D6D-86D3-5D62DC0CCEBC}" type="datetimeFigureOut">
              <a:rPr lang="ar-IQ" smtClean="0"/>
              <a:t>22/07/1440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D5FC717-0F06-4655-9F51-31E73077C4BD}" type="slidenum">
              <a:rPr lang="ar-IQ" smtClean="0"/>
              <a:t>‹#›</a:t>
            </a:fld>
            <a:endParaRPr lang="ar-IQ"/>
          </a:p>
        </p:txBody>
      </p:sp>
    </p:spTree>
    <p:extLst>
      <p:ext uri="{BB962C8B-B14F-4D97-AF65-F5344CB8AC3E}">
        <p14:creationId xmlns:p14="http://schemas.microsoft.com/office/powerpoint/2010/main" val="1808490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عنصر نائب للتاريخ 6"/>
          <p:cNvSpPr>
            <a:spLocks noGrp="1"/>
          </p:cNvSpPr>
          <p:nvPr>
            <p:ph type="dt" sz="half" idx="10"/>
          </p:nvPr>
        </p:nvSpPr>
        <p:spPr/>
        <p:txBody>
          <a:bodyPr/>
          <a:lstStyle/>
          <a:p>
            <a:fld id="{F7C7993D-E56C-4D6D-86D3-5D62DC0CCEBC}" type="datetimeFigureOut">
              <a:rPr lang="ar-IQ" smtClean="0"/>
              <a:t>22/07/1440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D5FC717-0F06-4655-9F51-31E73077C4BD}" type="slidenum">
              <a:rPr lang="ar-IQ" smtClean="0"/>
              <a:t>‹#›</a:t>
            </a:fld>
            <a:endParaRPr lang="ar-IQ"/>
          </a:p>
        </p:txBody>
      </p:sp>
    </p:spTree>
    <p:extLst>
      <p:ext uri="{BB962C8B-B14F-4D97-AF65-F5344CB8AC3E}">
        <p14:creationId xmlns:p14="http://schemas.microsoft.com/office/powerpoint/2010/main" val="1450818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7C7993D-E56C-4D6D-86D3-5D62DC0CCEBC}" type="datetimeFigureOut">
              <a:rPr lang="ar-IQ" smtClean="0"/>
              <a:t>22/07/1440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D5FC717-0F06-4655-9F51-31E73077C4BD}" type="slidenum">
              <a:rPr lang="ar-IQ" smtClean="0"/>
              <a:t>‹#›</a:t>
            </a:fld>
            <a:endParaRPr lang="ar-IQ"/>
          </a:p>
        </p:txBody>
      </p:sp>
    </p:spTree>
    <p:extLst>
      <p:ext uri="{BB962C8B-B14F-4D97-AF65-F5344CB8AC3E}">
        <p14:creationId xmlns:p14="http://schemas.microsoft.com/office/powerpoint/2010/main" val="1458553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7C7993D-E56C-4D6D-86D3-5D62DC0CCEBC}" type="datetimeFigureOut">
              <a:rPr lang="ar-IQ" smtClean="0"/>
              <a:t>22/07/1440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D5FC717-0F06-4655-9F51-31E73077C4BD}" type="slidenum">
              <a:rPr lang="ar-IQ" smtClean="0"/>
              <a:t>‹#›</a:t>
            </a:fld>
            <a:endParaRPr lang="ar-IQ"/>
          </a:p>
        </p:txBody>
      </p:sp>
    </p:spTree>
    <p:extLst>
      <p:ext uri="{BB962C8B-B14F-4D97-AF65-F5344CB8AC3E}">
        <p14:creationId xmlns:p14="http://schemas.microsoft.com/office/powerpoint/2010/main" val="1258638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F7C7993D-E56C-4D6D-86D3-5D62DC0CCEBC}" type="datetimeFigureOut">
              <a:rPr lang="ar-IQ" smtClean="0"/>
              <a:t>22/07/1440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D5FC717-0F06-4655-9F51-31E73077C4BD}" type="slidenum">
              <a:rPr lang="ar-IQ" smtClean="0"/>
              <a:t>‹#›</a:t>
            </a:fld>
            <a:endParaRPr lang="ar-IQ"/>
          </a:p>
        </p:txBody>
      </p:sp>
    </p:spTree>
    <p:extLst>
      <p:ext uri="{BB962C8B-B14F-4D97-AF65-F5344CB8AC3E}">
        <p14:creationId xmlns:p14="http://schemas.microsoft.com/office/powerpoint/2010/main" val="2990104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F7C7993D-E56C-4D6D-86D3-5D62DC0CCEBC}" type="datetimeFigureOut">
              <a:rPr lang="ar-IQ" smtClean="0"/>
              <a:t>22/07/1440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D5FC717-0F06-4655-9F51-31E73077C4BD}" type="slidenum">
              <a:rPr lang="ar-IQ" smtClean="0"/>
              <a:t>‹#›</a:t>
            </a:fld>
            <a:endParaRPr lang="ar-IQ"/>
          </a:p>
        </p:txBody>
      </p:sp>
    </p:spTree>
    <p:extLst>
      <p:ext uri="{BB962C8B-B14F-4D97-AF65-F5344CB8AC3E}">
        <p14:creationId xmlns:p14="http://schemas.microsoft.com/office/powerpoint/2010/main" val="4097423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7C7993D-E56C-4D6D-86D3-5D62DC0CCEBC}" type="datetimeFigureOut">
              <a:rPr lang="ar-IQ" smtClean="0"/>
              <a:t>22/07/1440</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D5FC717-0F06-4655-9F51-31E73077C4BD}" type="slidenum">
              <a:rPr lang="ar-IQ" smtClean="0"/>
              <a:t>‹#›</a:t>
            </a:fld>
            <a:endParaRPr lang="ar-IQ"/>
          </a:p>
        </p:txBody>
      </p:sp>
    </p:spTree>
    <p:extLst>
      <p:ext uri="{BB962C8B-B14F-4D97-AF65-F5344CB8AC3E}">
        <p14:creationId xmlns:p14="http://schemas.microsoft.com/office/powerpoint/2010/main" val="1428396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E4F9F79B-A093-478E-96B5-EE02BC93A8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4">
            <a:extLst>
              <a:ext uri="{FF2B5EF4-FFF2-40B4-BE49-F238E27FC236}">
                <a16:creationId xmlns:a16="http://schemas.microsoft.com/office/drawing/2014/main" id="{29562404-588D-4302-9B4D-42E3993B9759}"/>
              </a:ext>
            </a:extLst>
          </p:cNvPr>
          <p:cNvPicPr>
            <a:picLocks noChangeAspect="1"/>
          </p:cNvPicPr>
          <p:nvPr/>
        </p:nvPicPr>
        <p:blipFill rotWithShape="1">
          <a:blip r:embed="rId2">
            <a:extLst>
              <a:ext uri="{28A0092B-C50C-407E-A947-70E740481C1C}">
                <a14:useLocalDpi xmlns:a14="http://schemas.microsoft.com/office/drawing/2010/main" val="0"/>
              </a:ext>
            </a:extLst>
          </a:blip>
          <a:srcRect l="12136" r="6468" b="-1"/>
          <a:stretch/>
        </p:blipFill>
        <p:spPr>
          <a:xfrm>
            <a:off x="6255142" y="105196"/>
            <a:ext cx="5936859" cy="4466803"/>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p:spPr>
      </p:pic>
      <p:cxnSp>
        <p:nvCxnSpPr>
          <p:cNvPr id="15" name="Straight Connector 14">
            <a:extLst>
              <a:ext uri="{FF2B5EF4-FFF2-40B4-BE49-F238E27FC236}">
                <a16:creationId xmlns:a16="http://schemas.microsoft.com/office/drawing/2014/main" id="{D4C22394-EBC2-4FAF-A555-6C02D589E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1508760" y="3431556"/>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F7194F93-1F71-4A70-9DF1-28F1837711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1147" y="5004581"/>
            <a:ext cx="962395" cy="962395"/>
          </a:xfrm>
          <a:prstGeom prst="ellipse">
            <a:avLst/>
          </a:prstGeom>
          <a:solidFill>
            <a:srgbClr val="454F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9BBC0C84-DC2A-43AE-9576-0A44295E8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63725" y="4865965"/>
            <a:ext cx="293695" cy="293695"/>
          </a:xfrm>
          <a:prstGeom prst="ellipse">
            <a:avLst/>
          </a:prstGeom>
          <a:solidFill>
            <a:srgbClr val="86E3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a:extLst>
              <a:ext uri="{FF2B5EF4-FFF2-40B4-BE49-F238E27FC236}">
                <a16:creationId xmlns:a16="http://schemas.microsoft.com/office/drawing/2014/main" id="{6B5BECE9-7043-4EE2-9D64-A1A6847FEC03}"/>
              </a:ext>
            </a:extLst>
          </p:cNvPr>
          <p:cNvSpPr>
            <a:spLocks noGrp="1"/>
          </p:cNvSpPr>
          <p:nvPr>
            <p:ph idx="1"/>
          </p:nvPr>
        </p:nvSpPr>
        <p:spPr>
          <a:xfrm>
            <a:off x="275130" y="803662"/>
            <a:ext cx="7331385" cy="4351338"/>
          </a:xfrm>
        </p:spPr>
        <p:txBody>
          <a:bodyPr>
            <a:normAutofit/>
          </a:bodyPr>
          <a:lstStyle/>
          <a:p>
            <a:pPr marL="0" indent="0" algn="ctr">
              <a:buNone/>
            </a:pPr>
            <a:r>
              <a:rPr lang="ar-IQ" sz="4800" b="1" dirty="0"/>
              <a:t>التسويق المصرفي </a:t>
            </a:r>
          </a:p>
          <a:p>
            <a:pPr marL="0" indent="0" algn="ctr">
              <a:buNone/>
            </a:pPr>
            <a:r>
              <a:rPr lang="ar-IQ" sz="4800" b="1" dirty="0"/>
              <a:t>نظام المعلومات التسويقي المصرفي </a:t>
            </a:r>
          </a:p>
          <a:p>
            <a:pPr marL="0" indent="0">
              <a:buNone/>
            </a:pPr>
            <a:endParaRPr lang="ar-IQ" b="1" dirty="0"/>
          </a:p>
          <a:p>
            <a:pPr marL="0" indent="0">
              <a:buNone/>
            </a:pPr>
            <a:endParaRPr lang="ar-IQ" b="1" dirty="0"/>
          </a:p>
          <a:p>
            <a:pPr marL="0" indent="0">
              <a:buNone/>
            </a:pPr>
            <a:r>
              <a:rPr lang="ar-IQ" b="1" dirty="0"/>
              <a:t>المرحلة الثانية ك2 / قسم العلوم المالية والمصرفية </a:t>
            </a:r>
          </a:p>
          <a:p>
            <a:pPr marL="0" indent="0">
              <a:buNone/>
            </a:pPr>
            <a:r>
              <a:rPr lang="ar-IQ" b="1" dirty="0"/>
              <a:t> كلية الادارة والاقتصاد/ الجامعة المستنصرية </a:t>
            </a:r>
          </a:p>
          <a:p>
            <a:pPr marL="0" indent="0">
              <a:buNone/>
            </a:pPr>
            <a:r>
              <a:rPr lang="ar-IQ" b="1" dirty="0"/>
              <a:t> مدرس المادة : م.م اسراء شنان ثابت </a:t>
            </a:r>
            <a:endParaRPr lang="en-US" b="1" dirty="0"/>
          </a:p>
        </p:txBody>
      </p:sp>
    </p:spTree>
    <p:extLst>
      <p:ext uri="{BB962C8B-B14F-4D97-AF65-F5344CB8AC3E}">
        <p14:creationId xmlns:p14="http://schemas.microsoft.com/office/powerpoint/2010/main" val="326113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D319-C94C-4188-B3ED-B765BB2987BB}"/>
              </a:ext>
            </a:extLst>
          </p:cNvPr>
          <p:cNvSpPr>
            <a:spLocks noGrp="1"/>
          </p:cNvSpPr>
          <p:nvPr>
            <p:ph type="title"/>
          </p:nvPr>
        </p:nvSpPr>
        <p:spPr>
          <a:xfrm>
            <a:off x="360218" y="185017"/>
            <a:ext cx="11409218" cy="1151948"/>
          </a:xfrm>
        </p:spPr>
        <p:txBody>
          <a:bodyPr/>
          <a:lstStyle/>
          <a:p>
            <a:r>
              <a:rPr lang="ar-IQ" b="1" u="sng" dirty="0">
                <a:solidFill>
                  <a:srgbClr val="FF0000"/>
                </a:solidFill>
              </a:rPr>
              <a:t>رابعا : - تطوير المعلومات التسويقية المصرفية </a:t>
            </a:r>
            <a:r>
              <a:rPr lang="ar-IQ" dirty="0"/>
              <a:t>:</a:t>
            </a:r>
            <a:endParaRPr lang="en-US" dirty="0"/>
          </a:p>
        </p:txBody>
      </p:sp>
      <p:sp>
        <p:nvSpPr>
          <p:cNvPr id="3" name="Content Placeholder 2">
            <a:extLst>
              <a:ext uri="{FF2B5EF4-FFF2-40B4-BE49-F238E27FC236}">
                <a16:creationId xmlns:a16="http://schemas.microsoft.com/office/drawing/2014/main" id="{F162F3D5-336F-44F2-A625-91E7567601E4}"/>
              </a:ext>
            </a:extLst>
          </p:cNvPr>
          <p:cNvSpPr>
            <a:spLocks noGrp="1"/>
          </p:cNvSpPr>
          <p:nvPr>
            <p:ph idx="1"/>
          </p:nvPr>
        </p:nvSpPr>
        <p:spPr>
          <a:xfrm>
            <a:off x="277091" y="1084119"/>
            <a:ext cx="11637818" cy="4689762"/>
          </a:xfrm>
        </p:spPr>
        <p:txBody>
          <a:bodyPr>
            <a:normAutofit lnSpcReduction="10000"/>
          </a:bodyPr>
          <a:lstStyle/>
          <a:p>
            <a:pPr marL="0" indent="0">
              <a:buNone/>
            </a:pPr>
            <a:r>
              <a:rPr lang="ar-IQ" sz="3200" b="1" dirty="0"/>
              <a:t>يمكن ان يحصل المسوقون على المعلومات اللازمة من التقارير الداخلية ,والاستخبارات التسويقية ,وابحاث التسويق :- </a:t>
            </a:r>
          </a:p>
          <a:p>
            <a:pPr marL="0" indent="0">
              <a:buNone/>
            </a:pPr>
            <a:r>
              <a:rPr lang="ar-IQ" sz="3200" b="1" u="sng" dirty="0">
                <a:solidFill>
                  <a:srgbClr val="FF0000"/>
                </a:solidFill>
              </a:rPr>
              <a:t>1- التقارير الداخلية : </a:t>
            </a:r>
            <a:r>
              <a:rPr lang="ar-IQ" sz="3200" b="1" dirty="0"/>
              <a:t>تبني الكثير من المصارف قواعد بيانات داخلية  الكترونية , و ورقية موسعة , وهي المعلومات التي تم جمعها من مصادر المصرف الداخلية المختلفة والمخصصة لتقيم فعالية النشاط التسويقي ولأكتشاف مشاكل وقدرات التسويق ةالكشف عن الفرص المتاحة . </a:t>
            </a:r>
          </a:p>
          <a:p>
            <a:pPr marL="0" indent="0">
              <a:buNone/>
            </a:pPr>
            <a:r>
              <a:rPr lang="ar-IQ" sz="3200" b="1" u="sng" dirty="0">
                <a:solidFill>
                  <a:srgbClr val="FF0000"/>
                </a:solidFill>
              </a:rPr>
              <a:t>2- نظام الاستخبارات التسويقية </a:t>
            </a:r>
            <a:r>
              <a:rPr lang="ar-IQ" sz="3200" b="1" dirty="0"/>
              <a:t>: وهو احد الانظمة الفرعية لنظام المعلومات التسويقي ومن خلاله تستطيع ادارة التسويق الخصول على معلومات عن المنافسة وحالات عدم التأكد والتغيرات  او التطورات الحاصلة في البيئة التسويقية . وذلك بهدف زيادة قدرة المصرف على تنفيذ خططه وتخقيق اهدافه .  </a:t>
            </a:r>
            <a:endParaRPr lang="en-US" dirty="0"/>
          </a:p>
        </p:txBody>
      </p:sp>
    </p:spTree>
    <p:extLst>
      <p:ext uri="{BB962C8B-B14F-4D97-AF65-F5344CB8AC3E}">
        <p14:creationId xmlns:p14="http://schemas.microsoft.com/office/powerpoint/2010/main" val="694187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699054-881F-4CEF-B483-964B90A8F8E6}"/>
              </a:ext>
            </a:extLst>
          </p:cNvPr>
          <p:cNvSpPr>
            <a:spLocks noGrp="1"/>
          </p:cNvSpPr>
          <p:nvPr>
            <p:ph idx="1"/>
          </p:nvPr>
        </p:nvSpPr>
        <p:spPr>
          <a:xfrm>
            <a:off x="138545" y="96982"/>
            <a:ext cx="12004964" cy="5825836"/>
          </a:xfrm>
        </p:spPr>
        <p:txBody>
          <a:bodyPr>
            <a:normAutofit fontScale="92500" lnSpcReduction="10000"/>
          </a:bodyPr>
          <a:lstStyle/>
          <a:p>
            <a:pPr marL="0" indent="0">
              <a:buNone/>
            </a:pPr>
            <a:r>
              <a:rPr lang="ar-IQ" sz="3200" b="1" dirty="0"/>
              <a:t>تقوم إدارة التسويق بطلب المعلومات والحصول عليها بشكل فوري ومستمر حول التطورات والتغيرات ذات الصلة بأهداف المؤسسات في البيئة التسويقية. ويتم ذلك الطلب على المعلومات من قبل إدارة التسويق عن طريق نظام الاستخبارات التسويقية ,وذلك من خلال الاعتماد على احد الأطراف الذين يكلفون بجمع المعلومات.</a:t>
            </a:r>
          </a:p>
          <a:p>
            <a:pPr marL="0" indent="0">
              <a:buNone/>
            </a:pPr>
            <a:r>
              <a:rPr lang="ar-IQ" sz="3200" b="1" dirty="0"/>
              <a:t>تعتمد المؤسسات في أنشطتها الاستخبارية لجمع المعلومات على (الافراد العاملين)وقد تعتمد على الأساليب التقنية الحديثة مثل (الدخول على شبكة الانترنيت)</a:t>
            </a:r>
            <a:endParaRPr lang="ar-IQ" sz="3200" b="1" u="sng" dirty="0">
              <a:solidFill>
                <a:srgbClr val="C00000"/>
              </a:solidFill>
            </a:endParaRPr>
          </a:p>
          <a:p>
            <a:pPr marL="0" indent="0">
              <a:buNone/>
            </a:pPr>
            <a:r>
              <a:rPr lang="ar-IQ" sz="3200" b="1" u="sng" dirty="0">
                <a:solidFill>
                  <a:srgbClr val="C00000"/>
                </a:solidFill>
              </a:rPr>
              <a:t>3- بحوث التسويق : </a:t>
            </a:r>
            <a:r>
              <a:rPr lang="ar-IQ" b="1" dirty="0"/>
              <a:t>تمثل بحوث التسويق الطريقة العلمية في جمع وتسجيل وتحليل لببيانات والمعلومات المتعلقة بوضع الاستراتيجيات التسويقية , والوقوف على المشاكل والمعوقات ووضع المعالجات المناسبة ,لكي تمكن ادارة التسويق من تنفيذ انشطتها بشكل فاعل .</a:t>
            </a:r>
          </a:p>
          <a:p>
            <a:pPr marL="0" indent="0">
              <a:buNone/>
            </a:pPr>
            <a:r>
              <a:rPr lang="ar-IQ" b="1" dirty="0"/>
              <a:t>اي انه عملية تجميع البيانات المرتبطة بحالة تسويقية معينة او محددة تواجه المصرف وجمعها وتحليلها واعداد تقرير بها بطريقة نظمية . </a:t>
            </a:r>
          </a:p>
          <a:p>
            <a:pPr marL="0" indent="0">
              <a:buNone/>
            </a:pPr>
            <a:r>
              <a:rPr lang="ar-IQ" sz="3200" b="1" dirty="0">
                <a:solidFill>
                  <a:srgbClr val="C00000"/>
                </a:solidFill>
              </a:rPr>
              <a:t>ويتضمن البحث التسويقي عدة خطوات : </a:t>
            </a:r>
          </a:p>
          <a:p>
            <a:pPr marL="0" indent="0">
              <a:buNone/>
            </a:pPr>
            <a:r>
              <a:rPr lang="ar-IQ" sz="3200" b="1" dirty="0"/>
              <a:t>1- تعريف المشكلة واهداف البحث , 2- تطوير خطة البحث ,3- تنفيذ خطة البحث , 4 – تفسير النتائج واعداد تقرير بها </a:t>
            </a:r>
            <a:endParaRPr lang="en-US" sz="3200" b="1" dirty="0"/>
          </a:p>
          <a:p>
            <a:pPr marL="0" indent="0">
              <a:buNone/>
            </a:pPr>
            <a:endParaRPr lang="ar-IQ" dirty="0"/>
          </a:p>
        </p:txBody>
      </p:sp>
    </p:spTree>
    <p:extLst>
      <p:ext uri="{BB962C8B-B14F-4D97-AF65-F5344CB8AC3E}">
        <p14:creationId xmlns:p14="http://schemas.microsoft.com/office/powerpoint/2010/main" val="1467077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57E89-ACF7-4FCB-A5E1-9C185A8B5BA0}"/>
              </a:ext>
            </a:extLst>
          </p:cNvPr>
          <p:cNvSpPr>
            <a:spLocks noGrp="1"/>
          </p:cNvSpPr>
          <p:nvPr>
            <p:ph type="title"/>
          </p:nvPr>
        </p:nvSpPr>
        <p:spPr>
          <a:xfrm>
            <a:off x="949037" y="198872"/>
            <a:ext cx="10515600" cy="1048038"/>
          </a:xfrm>
        </p:spPr>
        <p:txBody>
          <a:bodyPr/>
          <a:lstStyle/>
          <a:p>
            <a:r>
              <a:rPr lang="ar-IQ" u="sng" dirty="0">
                <a:ln w="0"/>
                <a:solidFill>
                  <a:srgbClr val="FF0000"/>
                </a:solidFill>
                <a:effectLst>
                  <a:outerShdw blurRad="38100" dist="19050" dir="2700000" algn="tl" rotWithShape="0">
                    <a:schemeClr val="dk1">
                      <a:alpha val="40000"/>
                    </a:schemeClr>
                  </a:outerShdw>
                </a:effectLst>
              </a:rPr>
              <a:t>أهمية بحوث التسويق للمؤسسة المصرفية :</a:t>
            </a:r>
            <a:endParaRPr lang="en-US" u="sng" dirty="0">
              <a:solidFill>
                <a:srgbClr val="FF0000"/>
              </a:solidFill>
            </a:endParaRPr>
          </a:p>
        </p:txBody>
      </p:sp>
      <p:sp>
        <p:nvSpPr>
          <p:cNvPr id="3" name="Content Placeholder 2">
            <a:extLst>
              <a:ext uri="{FF2B5EF4-FFF2-40B4-BE49-F238E27FC236}">
                <a16:creationId xmlns:a16="http://schemas.microsoft.com/office/drawing/2014/main" id="{9E27BB7A-0883-47A3-9CF1-17F185DCC9C2}"/>
              </a:ext>
            </a:extLst>
          </p:cNvPr>
          <p:cNvSpPr>
            <a:spLocks noGrp="1"/>
          </p:cNvSpPr>
          <p:nvPr>
            <p:ph idx="1"/>
          </p:nvPr>
        </p:nvSpPr>
        <p:spPr>
          <a:xfrm>
            <a:off x="304800" y="1246909"/>
            <a:ext cx="11942617" cy="4765963"/>
          </a:xfrm>
        </p:spPr>
        <p:txBody>
          <a:bodyPr>
            <a:normAutofit fontScale="85000" lnSpcReduction="20000"/>
          </a:bodyPr>
          <a:lstStyle/>
          <a:p>
            <a:r>
              <a:rPr lang="ar-IQ" sz="3500" b="1" dirty="0"/>
              <a:t>اهتمت المؤسسات بأجراء البحوث التسويقية والسعي الى جمع المعلومات عن المستهلكين, المؤسسات المنافسة, إمكانية فتح أسواق جديدة, تحديد سوق الفرص التسويقية, وذلك نتيجة لاتساع الرقعة الجغرافية التي ينتشرون عليها المستهلكين.</a:t>
            </a:r>
          </a:p>
          <a:p>
            <a:r>
              <a:rPr lang="ar-IQ" sz="3500" b="1" dirty="0"/>
              <a:t>وبشكل عام يمكن توضيح أهمية بحوث التسويق في ما يلي:-</a:t>
            </a:r>
          </a:p>
          <a:p>
            <a:pPr marL="0" indent="0">
              <a:buNone/>
            </a:pPr>
            <a:r>
              <a:rPr lang="ar-IQ" sz="3500" b="1" dirty="0"/>
              <a:t>1- تحقق للمنظمة عملية اتصال مستمرة مع المستهلكين.</a:t>
            </a:r>
          </a:p>
          <a:p>
            <a:pPr marL="0" indent="0">
              <a:buNone/>
            </a:pPr>
            <a:r>
              <a:rPr lang="ar-IQ" sz="3500" b="1" dirty="0"/>
              <a:t>2- التعرف على حاجات ورغبات المستهلكين.</a:t>
            </a:r>
          </a:p>
          <a:p>
            <a:pPr marL="0" indent="0">
              <a:buNone/>
            </a:pPr>
            <a:r>
              <a:rPr lang="ar-IQ" sz="3500" b="1" dirty="0"/>
              <a:t>3- التعرف على طبيعة المنافسة.</a:t>
            </a:r>
          </a:p>
          <a:p>
            <a:pPr marL="0" indent="0">
              <a:buNone/>
            </a:pPr>
            <a:r>
              <a:rPr lang="ar-IQ" sz="3500" b="1" dirty="0"/>
              <a:t>4- اختيار الوسيلة الاعلانية المؤثرة.</a:t>
            </a:r>
          </a:p>
          <a:p>
            <a:pPr marL="0" indent="0">
              <a:buNone/>
            </a:pPr>
            <a:r>
              <a:rPr lang="ar-IQ" sz="3500" b="1" dirty="0"/>
              <a:t>5- تصميم الرسائل الإعلانية الفاعلة.</a:t>
            </a:r>
          </a:p>
          <a:p>
            <a:pPr marL="0" indent="0">
              <a:buNone/>
            </a:pPr>
            <a:r>
              <a:rPr lang="ar-IQ" sz="3500" b="1" dirty="0"/>
              <a:t>6- رسم الاستراتيجيات التسويقية وتحديد الخيار الاستراتيجي المناسب.</a:t>
            </a:r>
          </a:p>
          <a:p>
            <a:pPr marL="0" indent="0">
              <a:buNone/>
            </a:pPr>
            <a:r>
              <a:rPr lang="ar-IQ" sz="3500" b="1" dirty="0"/>
              <a:t>7-التعرف على الأسواق الخارجية وتحديد الفرص التسويقية فيها.</a:t>
            </a:r>
          </a:p>
          <a:p>
            <a:endParaRPr lang="en-US" dirty="0"/>
          </a:p>
        </p:txBody>
      </p:sp>
    </p:spTree>
    <p:extLst>
      <p:ext uri="{BB962C8B-B14F-4D97-AF65-F5344CB8AC3E}">
        <p14:creationId xmlns:p14="http://schemas.microsoft.com/office/powerpoint/2010/main" val="3269214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8409D-675C-413B-B4D2-D0C6236B0FCF}"/>
              </a:ext>
            </a:extLst>
          </p:cNvPr>
          <p:cNvSpPr>
            <a:spLocks noGrp="1"/>
          </p:cNvSpPr>
          <p:nvPr>
            <p:ph type="title"/>
          </p:nvPr>
        </p:nvSpPr>
        <p:spPr>
          <a:xfrm>
            <a:off x="838200" y="171163"/>
            <a:ext cx="10515600" cy="1068820"/>
          </a:xfrm>
        </p:spPr>
        <p:txBody>
          <a:bodyPr>
            <a:normAutofit/>
          </a:bodyPr>
          <a:lstStyle/>
          <a:p>
            <a:r>
              <a:rPr lang="ar-IQ" sz="3600" b="1" u="sng" dirty="0">
                <a:solidFill>
                  <a:srgbClr val="FF0000"/>
                </a:solidFill>
              </a:rPr>
              <a:t>خامسا : دور نظام المعلومات في تسويق الخدمة المصرفية </a:t>
            </a:r>
            <a:endParaRPr lang="en-US" sz="3600" b="1" u="sng" dirty="0">
              <a:solidFill>
                <a:srgbClr val="FF0000"/>
              </a:solidFill>
            </a:endParaRPr>
          </a:p>
        </p:txBody>
      </p:sp>
      <p:sp>
        <p:nvSpPr>
          <p:cNvPr id="3" name="Content Placeholder 2">
            <a:extLst>
              <a:ext uri="{FF2B5EF4-FFF2-40B4-BE49-F238E27FC236}">
                <a16:creationId xmlns:a16="http://schemas.microsoft.com/office/drawing/2014/main" id="{46A6A746-4DC1-470B-9CB4-12A51D53E9A4}"/>
              </a:ext>
            </a:extLst>
          </p:cNvPr>
          <p:cNvSpPr>
            <a:spLocks noGrp="1"/>
          </p:cNvSpPr>
          <p:nvPr>
            <p:ph idx="1"/>
          </p:nvPr>
        </p:nvSpPr>
        <p:spPr>
          <a:xfrm>
            <a:off x="1149927" y="1253331"/>
            <a:ext cx="10515600" cy="4351338"/>
          </a:xfrm>
        </p:spPr>
        <p:txBody>
          <a:bodyPr/>
          <a:lstStyle/>
          <a:p>
            <a:pPr marL="0" indent="0">
              <a:buNone/>
            </a:pPr>
            <a:r>
              <a:rPr lang="ar-IQ" dirty="0"/>
              <a:t>ان لنظام المعلومات التسويقية دور اساس وفاعل في تسويق الخدمة المصرفية , وذلك من خلال تزويد الادارات بالمعلومات والبيانات التي يتم جمعها من مصادرها المختلفة</a:t>
            </a:r>
            <a:r>
              <a:rPr lang="en-US"/>
              <a:t> .</a:t>
            </a:r>
            <a:endParaRPr lang="en-US" dirty="0"/>
          </a:p>
        </p:txBody>
      </p:sp>
    </p:spTree>
    <p:extLst>
      <p:ext uri="{BB962C8B-B14F-4D97-AF65-F5344CB8AC3E}">
        <p14:creationId xmlns:p14="http://schemas.microsoft.com/office/powerpoint/2010/main" val="797941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F025B-B02A-4DBD-904A-541C44136446}"/>
              </a:ext>
            </a:extLst>
          </p:cNvPr>
          <p:cNvSpPr>
            <a:spLocks noGrp="1"/>
          </p:cNvSpPr>
          <p:nvPr>
            <p:ph type="title"/>
          </p:nvPr>
        </p:nvSpPr>
        <p:spPr/>
        <p:txBody>
          <a:bodyPr/>
          <a:lstStyle/>
          <a:p>
            <a:r>
              <a:rPr lang="ar-IQ" b="1" u="sng" dirty="0">
                <a:solidFill>
                  <a:srgbClr val="FF0000"/>
                </a:solidFill>
              </a:rPr>
              <a:t>اولا: تعريف نظام المعلومات التسويقي المصرفي</a:t>
            </a:r>
            <a:br>
              <a:rPr lang="ar-IQ" dirty="0"/>
            </a:br>
            <a:endParaRPr lang="en-US" dirty="0"/>
          </a:p>
        </p:txBody>
      </p:sp>
      <p:sp>
        <p:nvSpPr>
          <p:cNvPr id="3" name="Content Placeholder 2">
            <a:extLst>
              <a:ext uri="{FF2B5EF4-FFF2-40B4-BE49-F238E27FC236}">
                <a16:creationId xmlns:a16="http://schemas.microsoft.com/office/drawing/2014/main" id="{013E858D-B48F-48F2-836A-DFE7B4AB3ADB}"/>
              </a:ext>
            </a:extLst>
          </p:cNvPr>
          <p:cNvSpPr>
            <a:spLocks noGrp="1"/>
          </p:cNvSpPr>
          <p:nvPr>
            <p:ph idx="1"/>
          </p:nvPr>
        </p:nvSpPr>
        <p:spPr>
          <a:xfrm>
            <a:off x="180109" y="1343891"/>
            <a:ext cx="11748655" cy="4717473"/>
          </a:xfrm>
        </p:spPr>
        <p:txBody>
          <a:bodyPr>
            <a:normAutofit/>
          </a:bodyPr>
          <a:lstStyle/>
          <a:p>
            <a:r>
              <a:rPr lang="ar-IQ" sz="3200" b="1" dirty="0"/>
              <a:t>يمكن تعريف نظام المعلومات التسويقي للخدمات بأنه يمثل (عملية ترابط و تفاعل وتكامل ما بين الأجزاء التي تكون النظام من افراد ومعدات و أجهزة وإجراءات مُعدة وموجة لجميع المعلومات وتصنيفها وتبويبها وترتيبها وتحليلها وايصالها الى الجهة الطالبة بالدقة و الكمية والوقت المناسب بهدف اتخاذ القرارات المناسبة لوضع الاستراتيجيات التسويقية للخدمات .. </a:t>
            </a:r>
          </a:p>
          <a:p>
            <a:r>
              <a:rPr lang="ar-IQ" sz="3200" b="1" dirty="0"/>
              <a:t>ويعمل نظام المعلومات التسويقي في اطار بيئة داخلية و خارجية تؤثر على تكوين هذا النظام وعلى الأنشطة التي يقوم بها والقرارات التي يتم اتخاذها .</a:t>
            </a:r>
          </a:p>
          <a:p>
            <a:endParaRPr lang="en-US" dirty="0"/>
          </a:p>
        </p:txBody>
      </p:sp>
    </p:spTree>
    <p:extLst>
      <p:ext uri="{BB962C8B-B14F-4D97-AF65-F5344CB8AC3E}">
        <p14:creationId xmlns:p14="http://schemas.microsoft.com/office/powerpoint/2010/main" val="975169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1227" y="81610"/>
            <a:ext cx="11949545" cy="728882"/>
          </a:xfrm>
        </p:spPr>
        <p:txBody>
          <a:bodyPr>
            <a:normAutofit/>
          </a:bodyPr>
          <a:lstStyle/>
          <a:p>
            <a:pPr marL="0" indent="0">
              <a:buNone/>
            </a:pPr>
            <a:r>
              <a:rPr lang="ar-IQ" sz="4000" b="1" u="sng" dirty="0">
                <a:solidFill>
                  <a:srgbClr val="FF0000"/>
                </a:solidFill>
              </a:rPr>
              <a:t>ثانيا: - مكونات نظام المعلومات التسويقي المصرفي :-</a:t>
            </a:r>
          </a:p>
          <a:p>
            <a:pPr marL="0" indent="0">
              <a:buNone/>
            </a:pPr>
            <a:endParaRPr lang="ar-IQ" sz="3200" b="1" dirty="0"/>
          </a:p>
        </p:txBody>
      </p:sp>
      <p:pic>
        <p:nvPicPr>
          <p:cNvPr id="6" name="صورة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9154" y="810492"/>
            <a:ext cx="11409218" cy="5070763"/>
          </a:xfrm>
          <a:prstGeom prst="rect">
            <a:avLst/>
          </a:prstGeom>
          <a:solidFill>
            <a:schemeClr val="accent4"/>
          </a:solidFill>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697958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42E5C4-3B99-4BD6-8CFA-E42AA65FE094}"/>
              </a:ext>
            </a:extLst>
          </p:cNvPr>
          <p:cNvSpPr>
            <a:spLocks noGrp="1"/>
          </p:cNvSpPr>
          <p:nvPr>
            <p:ph idx="1"/>
          </p:nvPr>
        </p:nvSpPr>
        <p:spPr>
          <a:xfrm>
            <a:off x="110836" y="398607"/>
            <a:ext cx="11963400" cy="4351338"/>
          </a:xfrm>
        </p:spPr>
        <p:txBody>
          <a:bodyPr>
            <a:normAutofit/>
          </a:bodyPr>
          <a:lstStyle/>
          <a:p>
            <a:r>
              <a:rPr lang="ar-IQ" sz="3200" b="1" dirty="0"/>
              <a:t>ويبين الشكل السابق ان نظام المعلومات التسويقي المصرفي </a:t>
            </a:r>
            <a:r>
              <a:rPr lang="ar-IQ" sz="3200" b="1" dirty="0">
                <a:solidFill>
                  <a:srgbClr val="FF0000"/>
                </a:solidFill>
              </a:rPr>
              <a:t>يبدأ بمستخدمي المعلومات وينتهي بهم </a:t>
            </a:r>
            <a:r>
              <a:rPr lang="ar-IQ" sz="3200" b="1" dirty="0"/>
              <a:t>وهم ( مديروا التسويق , والشركاء الداخليون , والخارجيون , واخرون ) يحتاجون الى معلومات التسويق . </a:t>
            </a:r>
          </a:p>
          <a:p>
            <a:r>
              <a:rPr lang="ar-IQ" sz="3200" b="1" dirty="0"/>
              <a:t>ويبدأ بالتداخل مع مستخدمي المعلومات هؤلاء لتقويم احتياجاتهم من المعلومات (</a:t>
            </a:r>
            <a:r>
              <a:rPr lang="en-US" sz="3200" b="1" dirty="0"/>
              <a:t>assess information needs )</a:t>
            </a:r>
            <a:r>
              <a:rPr lang="ar-IQ" sz="3200" b="1" dirty="0"/>
              <a:t> )وبعد ذلك يطور المعلومات المطلوبة من قواعد بيانات المصرف الداخلية وانشطة الاستخبارات التسويقية , وابحاث التسويق . ويساعد بعد ذلك المستخدمين في تحليل المعلومات لوضعها في الصيغة الصحيحة لأتخاذ قرارات التسويق وادارة علاقات العميل . واخيرا فأن نظام المعلومات التسويقي المصرفي يوزع المعلومات التسويقية ويساعد المدراء في استخدامها في قراراتهم </a:t>
            </a:r>
            <a:endParaRPr lang="en-US" sz="3200" b="1" dirty="0"/>
          </a:p>
        </p:txBody>
      </p:sp>
    </p:spTree>
    <p:extLst>
      <p:ext uri="{BB962C8B-B14F-4D97-AF65-F5344CB8AC3E}">
        <p14:creationId xmlns:p14="http://schemas.microsoft.com/office/powerpoint/2010/main" val="966696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820400" cy="992620"/>
          </a:xfrm>
        </p:spPr>
        <p:txBody>
          <a:bodyPr>
            <a:normAutofit fontScale="90000"/>
          </a:bodyPr>
          <a:lstStyle/>
          <a:p>
            <a:r>
              <a:rPr lang="ar-IQ" b="1" u="sng" dirty="0">
                <a:ln w="0"/>
                <a:solidFill>
                  <a:srgbClr val="FF0000"/>
                </a:solidFill>
                <a:effectLst>
                  <a:outerShdw blurRad="38100" dist="19050" dir="2700000" algn="tl" rotWithShape="0">
                    <a:schemeClr val="dk1">
                      <a:alpha val="40000"/>
                    </a:schemeClr>
                  </a:outerShdw>
                </a:effectLst>
              </a:rPr>
              <a:t>ثالثا: - خطوات بنــــاء نظام المــــــعلومات التسويقي الــــمصرفي</a:t>
            </a:r>
            <a:br>
              <a:rPr lang="ar-IQ" dirty="0">
                <a:ln w="0"/>
                <a:effectLst>
                  <a:outerShdw blurRad="38100" dist="19050" dir="2700000" algn="tl" rotWithShape="0">
                    <a:schemeClr val="dk1">
                      <a:alpha val="40000"/>
                    </a:schemeClr>
                  </a:outerShdw>
                </a:effectLst>
              </a:rPr>
            </a:br>
            <a:endParaRPr lang="ar-IQ" dirty="0"/>
          </a:p>
        </p:txBody>
      </p:sp>
      <p:sp>
        <p:nvSpPr>
          <p:cNvPr id="3" name="عنصر نائب للمحتوى 2"/>
          <p:cNvSpPr>
            <a:spLocks noGrp="1"/>
          </p:cNvSpPr>
          <p:nvPr>
            <p:ph idx="1"/>
          </p:nvPr>
        </p:nvSpPr>
        <p:spPr>
          <a:xfrm>
            <a:off x="124691" y="995579"/>
            <a:ext cx="11997178" cy="4676937"/>
          </a:xfrm>
        </p:spPr>
        <p:txBody>
          <a:bodyPr>
            <a:normAutofit/>
          </a:bodyPr>
          <a:lstStyle/>
          <a:p>
            <a:r>
              <a:rPr lang="ar-IQ" b="1" dirty="0"/>
              <a:t>تمثل خطوات بناء نظم المعلومات التسويقي المصرفي التتابع في كيفية بناء قاعدة لتكوين نظم للمعلومات ضمن المهام و الوظائف الإدارية التي تقوم بها المؤسسة المصرفية و من المنطقي ان يعتمد النظام في جوهره على استخدام الحاسوب وشبكة الاتصالات الخارجية لتأمين التفاعل مع الاخرين .. </a:t>
            </a:r>
          </a:p>
          <a:p>
            <a:r>
              <a:rPr lang="ar-IQ" b="1" dirty="0">
                <a:solidFill>
                  <a:srgbClr val="FF0000"/>
                </a:solidFill>
              </a:rPr>
              <a:t>الخطوة  الأولى :- </a:t>
            </a:r>
            <a:r>
              <a:rPr lang="ar-IQ" b="1" dirty="0">
                <a:solidFill>
                  <a:schemeClr val="bg2">
                    <a:lumMod val="10000"/>
                  </a:schemeClr>
                </a:solidFill>
              </a:rPr>
              <a:t>تحديد ماهية المعلومات « تتمثل هذه الخطوة في جوهرها على أساس الحاجة للمعلومات المطلوبة من قبل المؤسسة المصرفية وخاصة إدارة التسويق وبما يتوافق مع المشكلة التي تواجههُا او الفرصة التسويقية المتاحة في السوق» .</a:t>
            </a:r>
          </a:p>
          <a:p>
            <a:r>
              <a:rPr lang="ar-IQ" b="1" dirty="0">
                <a:solidFill>
                  <a:srgbClr val="FF0000"/>
                </a:solidFill>
              </a:rPr>
              <a:t> الخطوة  الثانية:- </a:t>
            </a:r>
            <a:r>
              <a:rPr lang="ar-IQ" b="1" dirty="0">
                <a:solidFill>
                  <a:schemeClr val="bg2">
                    <a:lumMod val="10000"/>
                  </a:schemeClr>
                </a:solidFill>
              </a:rPr>
              <a:t>توزيع المعلومات « لا يقتصر الامر على تحديد المعلومات المطلوبة او حجمها من قبل المعنيين في النظام بل يلزم ضرورة توزيع هذه المعلومات و التأكد من ايصالها الى الأطراف التي تستفيد منها و تتوافق مع حاجتها الفعلية » </a:t>
            </a:r>
            <a:endParaRPr lang="ar-IQ" b="1" dirty="0">
              <a:solidFill>
                <a:srgbClr val="FF0000"/>
              </a:solidFill>
            </a:endParaRPr>
          </a:p>
          <a:p>
            <a:endParaRPr lang="ar-IQ" sz="1800" dirty="0">
              <a:solidFill>
                <a:schemeClr val="bg2">
                  <a:lumMod val="10000"/>
                </a:schemeClr>
              </a:solidFill>
            </a:endParaRPr>
          </a:p>
        </p:txBody>
      </p:sp>
    </p:spTree>
    <p:extLst>
      <p:ext uri="{BB962C8B-B14F-4D97-AF65-F5344CB8AC3E}">
        <p14:creationId xmlns:p14="http://schemas.microsoft.com/office/powerpoint/2010/main" val="361263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ACC6E-D7A3-4E22-92BA-391FE2232C2F}"/>
              </a:ext>
            </a:extLst>
          </p:cNvPr>
          <p:cNvSpPr>
            <a:spLocks noGrp="1"/>
          </p:cNvSpPr>
          <p:nvPr>
            <p:ph type="title"/>
          </p:nvPr>
        </p:nvSpPr>
        <p:spPr>
          <a:xfrm>
            <a:off x="838200" y="365125"/>
            <a:ext cx="10515600" cy="1117311"/>
          </a:xfrm>
        </p:spPr>
        <p:txBody>
          <a:bodyPr>
            <a:normAutofit fontScale="90000"/>
          </a:bodyPr>
          <a:lstStyle/>
          <a:p>
            <a:r>
              <a:rPr lang="ar-IQ" sz="3600" b="1" dirty="0">
                <a:solidFill>
                  <a:srgbClr val="FF0000"/>
                </a:solidFill>
              </a:rPr>
              <a:t>الخطوة الثالثة :- </a:t>
            </a:r>
            <a:r>
              <a:rPr lang="ar-IQ" sz="3600" b="1" dirty="0">
                <a:solidFill>
                  <a:schemeClr val="bg2">
                    <a:lumMod val="10000"/>
                  </a:schemeClr>
                </a:solidFill>
              </a:rPr>
              <a:t>البيانات الأولية والبيانات الثانوية « يمكن تحديد البيانات اجمالاً بنوعين من البيانات هي (أولية , ثانوية ) وكما موضحة في المخطط ادناه».</a:t>
            </a:r>
            <a:br>
              <a:rPr lang="ar-IQ" b="1" dirty="0">
                <a:solidFill>
                  <a:schemeClr val="bg2">
                    <a:lumMod val="10000"/>
                  </a:schemeClr>
                </a:solidFill>
              </a:rPr>
            </a:br>
            <a:endParaRPr lang="en-US" dirty="0"/>
          </a:p>
        </p:txBody>
      </p:sp>
      <p:pic>
        <p:nvPicPr>
          <p:cNvPr id="4" name="Content Placeholder 3">
            <a:extLst>
              <a:ext uri="{FF2B5EF4-FFF2-40B4-BE49-F238E27FC236}">
                <a16:creationId xmlns:a16="http://schemas.microsoft.com/office/drawing/2014/main" id="{4CB6A4E9-24B3-4E22-8FC3-E7473CEBE649}"/>
              </a:ext>
            </a:extLst>
          </p:cNvPr>
          <p:cNvPicPr>
            <a:picLocks noGrp="1" noChangeAspect="1"/>
          </p:cNvPicPr>
          <p:nvPr>
            <p:ph idx="1"/>
          </p:nvPr>
        </p:nvPicPr>
        <p:blipFill>
          <a:blip r:embed="rId2"/>
          <a:stretch>
            <a:fillRect/>
          </a:stretch>
        </p:blipFill>
        <p:spPr>
          <a:xfrm>
            <a:off x="218485" y="1204487"/>
            <a:ext cx="11903385" cy="4449026"/>
          </a:xfrm>
          <a:prstGeom prst="rect">
            <a:avLst/>
          </a:prstGeom>
        </p:spPr>
      </p:pic>
    </p:spTree>
    <p:extLst>
      <p:ext uri="{BB962C8B-B14F-4D97-AF65-F5344CB8AC3E}">
        <p14:creationId xmlns:p14="http://schemas.microsoft.com/office/powerpoint/2010/main" val="365577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5197" y="547083"/>
            <a:ext cx="11879108" cy="4351338"/>
          </a:xfrm>
        </p:spPr>
        <p:txBody>
          <a:bodyPr>
            <a:normAutofit/>
          </a:bodyPr>
          <a:lstStyle/>
          <a:p>
            <a:r>
              <a:rPr lang="ar-IQ" sz="3600" b="1" dirty="0">
                <a:solidFill>
                  <a:srgbClr val="FF0000"/>
                </a:solidFill>
              </a:rPr>
              <a:t>الخطوة الربعة :- </a:t>
            </a:r>
            <a:r>
              <a:rPr lang="ar-IQ" sz="3600" b="1" dirty="0"/>
              <a:t>المعالجة البيانية « تتطلب هذه الخطوة ان تتم معالجة البيانات المتحصل عليها بصورتها المبدئية و ذلك من خلال عمليات الفرز و الترميز و التبويب و التحليل وإيجاد نظام للحفظ واسترجاع عند الضرورة و الحاجة اليها مجدداً» .</a:t>
            </a:r>
          </a:p>
          <a:p>
            <a:r>
              <a:rPr lang="ar-IQ" sz="3600" b="1" dirty="0">
                <a:solidFill>
                  <a:srgbClr val="FF0000"/>
                </a:solidFill>
              </a:rPr>
              <a:t>الخطوة</a:t>
            </a:r>
            <a:r>
              <a:rPr lang="ar-IQ" sz="3600" b="1" dirty="0"/>
              <a:t> </a:t>
            </a:r>
            <a:r>
              <a:rPr lang="ar-IQ" sz="3600" b="1" dirty="0">
                <a:solidFill>
                  <a:srgbClr val="FF0000"/>
                </a:solidFill>
              </a:rPr>
              <a:t>الخامسة</a:t>
            </a:r>
            <a:r>
              <a:rPr lang="ar-IQ" sz="3600" b="1" dirty="0"/>
              <a:t> </a:t>
            </a:r>
            <a:r>
              <a:rPr lang="ar-IQ" sz="3600" b="1" dirty="0">
                <a:solidFill>
                  <a:srgbClr val="FF0000"/>
                </a:solidFill>
              </a:rPr>
              <a:t>:-</a:t>
            </a:r>
            <a:r>
              <a:rPr lang="ar-IQ" sz="3600" b="1" dirty="0"/>
              <a:t> تقديم التقارير « يمكن القول بان قيمة النظام تتمثل في المخرجات التي تنتج عنه وانه اذا ما حققت التقارير التي يقدمها النظام الفائدة المرجوة منها في عملية اتخاذ القرارات فإنها تعكس فاعلية وجود نظام المعلومات».</a:t>
            </a:r>
          </a:p>
        </p:txBody>
      </p:sp>
    </p:spTree>
    <p:extLst>
      <p:ext uri="{BB962C8B-B14F-4D97-AF65-F5344CB8AC3E}">
        <p14:creationId xmlns:p14="http://schemas.microsoft.com/office/powerpoint/2010/main" val="3837465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4F8CBF-3A71-4B16-AA68-DCDBC3D3A4FE}"/>
              </a:ext>
            </a:extLst>
          </p:cNvPr>
          <p:cNvSpPr>
            <a:spLocks noGrp="1"/>
          </p:cNvSpPr>
          <p:nvPr>
            <p:ph idx="1"/>
          </p:nvPr>
        </p:nvSpPr>
        <p:spPr>
          <a:xfrm>
            <a:off x="387927" y="495589"/>
            <a:ext cx="11741728" cy="4720647"/>
          </a:xfrm>
        </p:spPr>
        <p:txBody>
          <a:bodyPr>
            <a:noAutofit/>
          </a:bodyPr>
          <a:lstStyle/>
          <a:p>
            <a:pPr marL="0" indent="0">
              <a:buNone/>
            </a:pPr>
            <a:r>
              <a:rPr lang="ar-IQ" sz="3200" b="1" dirty="0">
                <a:solidFill>
                  <a:srgbClr val="FF0000"/>
                </a:solidFill>
              </a:rPr>
              <a:t>ان عملية تقويم احتياجات المعلومات التسويقية وتوزيع تلك المعلومات وايصالها الى المديرين , تتطلب من نظام معلومات تسويقية جيد يوازن المعلومات التي يرغب او يحب المستخدمون(  المدراء والمستخدمون الاخرون في المصرف )  الحصول عليها مقابل ما يحتاجونه فعلا من المعلومات , ومايمكن تقديمه . </a:t>
            </a:r>
          </a:p>
          <a:p>
            <a:pPr marL="0" indent="0">
              <a:buNone/>
            </a:pPr>
            <a:r>
              <a:rPr lang="ar-IQ" sz="3200" b="1" dirty="0">
                <a:solidFill>
                  <a:srgbClr val="FF0000"/>
                </a:solidFill>
              </a:rPr>
              <a:t>اذ يعمل المسؤولين عن النظام لقاءات شخصية مع المديرين لتحديد المعلومات التي يرغبون الحصول عليها ( بالتأكيد سوف يطلب بعض المديرين اي معلومات يمكنهم الحصول عليها دون التفكير بعناية في مايحتاجوه بالفعل ) ويمكن ان تكون المعلومات الكثيرة جدا بقدر ضرر المعلومات القليلة جدا .</a:t>
            </a:r>
          </a:p>
        </p:txBody>
      </p:sp>
    </p:spTree>
    <p:extLst>
      <p:ext uri="{BB962C8B-B14F-4D97-AF65-F5344CB8AC3E}">
        <p14:creationId xmlns:p14="http://schemas.microsoft.com/office/powerpoint/2010/main" val="1751798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1C5B26-BF1B-45B0-B335-4D4CE2B37996}"/>
              </a:ext>
            </a:extLst>
          </p:cNvPr>
          <p:cNvSpPr>
            <a:spLocks noGrp="1"/>
          </p:cNvSpPr>
          <p:nvPr>
            <p:ph idx="1"/>
          </p:nvPr>
        </p:nvSpPr>
        <p:spPr>
          <a:xfrm>
            <a:off x="214745" y="454025"/>
            <a:ext cx="11748655" cy="5108575"/>
          </a:xfrm>
        </p:spPr>
        <p:txBody>
          <a:bodyPr>
            <a:normAutofit/>
          </a:bodyPr>
          <a:lstStyle/>
          <a:p>
            <a:pPr marL="0" indent="0">
              <a:buNone/>
            </a:pPr>
            <a:r>
              <a:rPr lang="ar-IQ" b="1" dirty="0">
                <a:solidFill>
                  <a:srgbClr val="FF0000"/>
                </a:solidFill>
              </a:rPr>
              <a:t>ويمكن ان يحذف مدراء اخرون اشياء يجب انيعرفوها او قد لايعرفوا بعض انواع المعلومات التي يجب ان يطلبوها .مثال ذلك ( قد يحتاج الدير ان يعرف ان المنافس يخطط لتقديم خدمة مصرفية جديدة خلال السنة القادمة , ولعدم معرفته بالخدمة الجديدة فلا يعتقد بأنه بحاجة الى معلومات عنها .</a:t>
            </a:r>
          </a:p>
          <a:p>
            <a:pPr marL="0" indent="0">
              <a:buNone/>
            </a:pPr>
            <a:r>
              <a:rPr lang="ar-IQ" b="1" dirty="0">
                <a:solidFill>
                  <a:srgbClr val="FF0000"/>
                </a:solidFill>
              </a:rPr>
              <a:t>ويجب يراقب نظام المعلومات التسويقي المصرفي بيئة التسويق ليوفر لمتخذي القرارات المعلومات التي يجب ان يحصلوا عليها لأتخاذ القرارات التسويقية . </a:t>
            </a:r>
            <a:endParaRPr lang="en-US" b="1" dirty="0">
              <a:solidFill>
                <a:srgbClr val="FF0000"/>
              </a:solidFill>
            </a:endParaRPr>
          </a:p>
          <a:p>
            <a:pPr marL="0" indent="0">
              <a:buNone/>
            </a:pPr>
            <a:r>
              <a:rPr lang="ar-IQ" sz="3200" b="1" dirty="0"/>
              <a:t>ويجب ان يحدد المصرف فيما اذا كانت تكاليف الحصول على المعلومات الاضافية تستحق تكاليف توفيرها . </a:t>
            </a:r>
          </a:p>
          <a:p>
            <a:pPr marL="0" indent="0">
              <a:buNone/>
            </a:pPr>
            <a:r>
              <a:rPr lang="ar-IQ" sz="3200" b="1" dirty="0"/>
              <a:t>وعادة يكون من الصعب تقويم كلا من القيمة والتكلفة فالمعلومات في حد ذاتها لا تستحق شيئا وتأتي قيمتها من استخدامها . </a:t>
            </a:r>
          </a:p>
          <a:p>
            <a:pPr marL="0" indent="0">
              <a:buNone/>
            </a:pPr>
            <a:r>
              <a:rPr lang="ar-IQ" sz="3200" b="1" dirty="0">
                <a:solidFill>
                  <a:srgbClr val="FF0000"/>
                </a:solidFill>
              </a:rPr>
              <a:t>(اي يجب ان يقيموا بعناية تكاليف المعلومات الاضافية  مقابل الفوائد الناتجة منها )</a:t>
            </a:r>
            <a:endParaRPr lang="en-US" sz="3200" b="1" dirty="0">
              <a:solidFill>
                <a:srgbClr val="FF0000"/>
              </a:solidFill>
            </a:endParaRPr>
          </a:p>
        </p:txBody>
      </p:sp>
    </p:spTree>
    <p:extLst>
      <p:ext uri="{BB962C8B-B14F-4D97-AF65-F5344CB8AC3E}">
        <p14:creationId xmlns:p14="http://schemas.microsoft.com/office/powerpoint/2010/main" val="379890681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1082</Words>
  <Application>Microsoft Office PowerPoint</Application>
  <PresentationFormat>Widescreen</PresentationFormat>
  <Paragraphs>49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نسق Office</vt:lpstr>
      <vt:lpstr>PowerPoint Presentation</vt:lpstr>
      <vt:lpstr>اولا: تعريف نظام المعلومات التسويقي المصرفي </vt:lpstr>
      <vt:lpstr>PowerPoint Presentation</vt:lpstr>
      <vt:lpstr>PowerPoint Presentation</vt:lpstr>
      <vt:lpstr>ثالثا: - خطوات بنــــاء نظام المــــــعلومات التسويقي الــــمصرفي </vt:lpstr>
      <vt:lpstr>الخطوة الثالثة :- البيانات الأولية والبيانات الثانوية « يمكن تحديد البيانات اجمالاً بنوعين من البيانات هي (أولية , ثانوية ) وكما موضحة في المخطط ادناه». </vt:lpstr>
      <vt:lpstr>PowerPoint Presentation</vt:lpstr>
      <vt:lpstr>PowerPoint Presentation</vt:lpstr>
      <vt:lpstr>PowerPoint Presentation</vt:lpstr>
      <vt:lpstr>رابعا : - تطوير المعلومات التسويقية المصرفية :</vt:lpstr>
      <vt:lpstr>PowerPoint Presentation</vt:lpstr>
      <vt:lpstr>أهمية بحوث التسويق للمؤسسة المصرفية :</vt:lpstr>
      <vt:lpstr>خامسا : دور نظام المعلومات في تسويق الخدمة المصرفية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13</cp:revision>
  <cp:lastPrinted>2019-03-27T21:32:57Z</cp:lastPrinted>
  <dcterms:created xsi:type="dcterms:W3CDTF">2019-03-27T21:05:38Z</dcterms:created>
  <dcterms:modified xsi:type="dcterms:W3CDTF">2019-03-28T19:50:46Z</dcterms:modified>
</cp:coreProperties>
</file>