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0069E9FE-86ED-4B54-BBAD-42F19839B936}" type="datetimeFigureOut">
              <a:rPr lang="ar-SA" smtClean="0"/>
              <a:t>06/07/1440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5A19EF1-4801-4A30-BD3A-D1A30E5544F8}"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069E9FE-86ED-4B54-BBAD-42F19839B936}" type="datetimeFigureOut">
              <a:rPr lang="ar-SA" smtClean="0"/>
              <a:t>06/07/1440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5A19EF1-4801-4A30-BD3A-D1A30E5544F8}"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069E9FE-86ED-4B54-BBAD-42F19839B936}" type="datetimeFigureOut">
              <a:rPr lang="ar-SA" smtClean="0"/>
              <a:t>06/07/1440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5A19EF1-4801-4A30-BD3A-D1A30E5544F8}"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069E9FE-86ED-4B54-BBAD-42F19839B936}" type="datetimeFigureOut">
              <a:rPr lang="ar-SA" smtClean="0"/>
              <a:t>06/07/1440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5A19EF1-4801-4A30-BD3A-D1A30E5544F8}"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069E9FE-86ED-4B54-BBAD-42F19839B936}" type="datetimeFigureOut">
              <a:rPr lang="ar-SA" smtClean="0"/>
              <a:t>06/07/1440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5A19EF1-4801-4A30-BD3A-D1A30E5544F8}"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0069E9FE-86ED-4B54-BBAD-42F19839B936}" type="datetimeFigureOut">
              <a:rPr lang="ar-SA" smtClean="0"/>
              <a:t>06/07/1440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5A19EF1-4801-4A30-BD3A-D1A30E5544F8}"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0069E9FE-86ED-4B54-BBAD-42F19839B936}" type="datetimeFigureOut">
              <a:rPr lang="ar-SA" smtClean="0"/>
              <a:t>06/07/1440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A5A19EF1-4801-4A30-BD3A-D1A30E5544F8}"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0069E9FE-86ED-4B54-BBAD-42F19839B936}" type="datetimeFigureOut">
              <a:rPr lang="ar-SA" smtClean="0"/>
              <a:t>06/07/1440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A5A19EF1-4801-4A30-BD3A-D1A30E5544F8}"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069E9FE-86ED-4B54-BBAD-42F19839B936}" type="datetimeFigureOut">
              <a:rPr lang="ar-SA" smtClean="0"/>
              <a:t>06/07/1440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A5A19EF1-4801-4A30-BD3A-D1A30E5544F8}"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069E9FE-86ED-4B54-BBAD-42F19839B936}" type="datetimeFigureOut">
              <a:rPr lang="ar-SA" smtClean="0"/>
              <a:t>06/07/1440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5A19EF1-4801-4A30-BD3A-D1A30E5544F8}"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069E9FE-86ED-4B54-BBAD-42F19839B936}" type="datetimeFigureOut">
              <a:rPr lang="ar-SA" smtClean="0"/>
              <a:t>06/07/1440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5A19EF1-4801-4A30-BD3A-D1A30E5544F8}"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069E9FE-86ED-4B54-BBAD-42F19839B936}" type="datetimeFigureOut">
              <a:rPr lang="ar-SA" smtClean="0"/>
              <a:t>06/07/1440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5A19EF1-4801-4A30-BD3A-D1A30E5544F8}"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التفكير الاستراتيجي</a:t>
            </a:r>
            <a:br>
              <a:rPr lang="ar-IQ" dirty="0" smtClean="0"/>
            </a:br>
            <a:endParaRPr lang="ar-SA" dirty="0"/>
          </a:p>
        </p:txBody>
      </p:sp>
      <p:sp>
        <p:nvSpPr>
          <p:cNvPr id="3" name="عنوان فرعي 2"/>
          <p:cNvSpPr>
            <a:spLocks noGrp="1"/>
          </p:cNvSpPr>
          <p:nvPr>
            <p:ph type="subTitle" idx="1"/>
          </p:nvPr>
        </p:nvSpPr>
        <p:spPr>
          <a:xfrm>
            <a:off x="1500166" y="3857628"/>
            <a:ext cx="6400800" cy="1752600"/>
          </a:xfrm>
        </p:spPr>
        <p:txBody>
          <a:bodyPr/>
          <a:lstStyle/>
          <a:p>
            <a:r>
              <a:rPr lang="ar-IQ" dirty="0" smtClean="0"/>
              <a:t>المحاضرة الأولى</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a:solidFill>
                  <a:schemeClr val="tx2">
                    <a:lumMod val="40000"/>
                    <a:lumOff val="60000"/>
                  </a:schemeClr>
                </a:solidFill>
              </a:rPr>
              <a:t>المبررات التي تدعو إلى الاهتمام المتزايد بالتفكير الاستراتيجي ووجوب تطبيقه </a:t>
            </a:r>
            <a:endParaRPr lang="ar-SA" dirty="0">
              <a:solidFill>
                <a:schemeClr val="tx2">
                  <a:lumMod val="40000"/>
                  <a:lumOff val="60000"/>
                </a:schemeClr>
              </a:solidFill>
            </a:endParaRPr>
          </a:p>
        </p:txBody>
      </p:sp>
      <p:sp>
        <p:nvSpPr>
          <p:cNvPr id="3" name="عنصر نائب للمحتوى 2"/>
          <p:cNvSpPr>
            <a:spLocks noGrp="1"/>
          </p:cNvSpPr>
          <p:nvPr>
            <p:ph idx="1"/>
          </p:nvPr>
        </p:nvSpPr>
        <p:spPr/>
        <p:txBody>
          <a:bodyPr>
            <a:normAutofit fontScale="85000" lnSpcReduction="10000"/>
          </a:bodyPr>
          <a:lstStyle/>
          <a:p>
            <a:pPr lvl="0"/>
            <a:r>
              <a:rPr lang="ar-IQ" dirty="0"/>
              <a:t>التفكير جذوره حتمية لمواكبة متطلبات الحياة المعاصرة والتكيف </a:t>
            </a:r>
            <a:r>
              <a:rPr lang="ar-IQ" dirty="0" smtClean="0"/>
              <a:t>معها .</a:t>
            </a:r>
            <a:endParaRPr lang="en-US" dirty="0"/>
          </a:p>
          <a:p>
            <a:pPr lvl="0"/>
            <a:r>
              <a:rPr lang="ar-IQ" dirty="0"/>
              <a:t>تعليم الطالب كيفية الحصول على المعلومة أفضل بكثير من تعليمه المعلومة </a:t>
            </a:r>
            <a:r>
              <a:rPr lang="ar-IQ" dirty="0" smtClean="0"/>
              <a:t>نفسها .</a:t>
            </a:r>
            <a:endParaRPr lang="en-US" dirty="0"/>
          </a:p>
          <a:p>
            <a:pPr lvl="0"/>
            <a:r>
              <a:rPr lang="ar-IQ" dirty="0"/>
              <a:t>التفكير ضرورة لاكتشاف كل مجهول في هذا الكون .</a:t>
            </a:r>
            <a:endParaRPr lang="en-US" dirty="0"/>
          </a:p>
          <a:p>
            <a:pPr lvl="0"/>
            <a:r>
              <a:rPr lang="ar-IQ" dirty="0"/>
              <a:t>التفكير ضرورة لتحقيق حاجات متنوعة للإنسان سواء كانت بيولوجية أم </a:t>
            </a:r>
            <a:r>
              <a:rPr lang="ar-IQ" dirty="0" smtClean="0"/>
              <a:t>معرفية .</a:t>
            </a:r>
            <a:endParaRPr lang="en-US" dirty="0"/>
          </a:p>
          <a:p>
            <a:pPr lvl="0"/>
            <a:r>
              <a:rPr lang="ar-IQ" dirty="0"/>
              <a:t>التفكير قوة متجددة لبقاء الإنسان والمجتمع معا في عالم اليوم </a:t>
            </a:r>
            <a:r>
              <a:rPr lang="ar-IQ" dirty="0" smtClean="0"/>
              <a:t>والغد .</a:t>
            </a:r>
            <a:endParaRPr lang="en-US" dirty="0"/>
          </a:p>
          <a:p>
            <a:pPr lvl="0"/>
            <a:r>
              <a:rPr lang="ar-IQ" dirty="0"/>
              <a:t>التفكير ضرورة لتطوير المجتمع وتحقيق رفاهيته </a:t>
            </a:r>
            <a:r>
              <a:rPr lang="ar-IQ" dirty="0" smtClean="0"/>
              <a:t>.</a:t>
            </a:r>
            <a:endParaRPr lang="en-US" dirty="0"/>
          </a:p>
          <a:p>
            <a:pPr lvl="0"/>
            <a:r>
              <a:rPr lang="ar-IQ" dirty="0"/>
              <a:t>التفكير قوة متجددة لأعداد مواطن </a:t>
            </a:r>
            <a:r>
              <a:rPr lang="ar-IQ" dirty="0" smtClean="0"/>
              <a:t>صالح .</a:t>
            </a:r>
            <a:endParaRPr lang="en-US" dirty="0"/>
          </a:p>
          <a:p>
            <a:r>
              <a:rPr lang="ar-IQ" dirty="0"/>
              <a:t>يساهم تعليم التفكير في فهم الديمقراطية وممارستها </a:t>
            </a:r>
            <a:r>
              <a:rPr lang="ar-IQ" dirty="0" smtClean="0"/>
              <a:t>.</a:t>
            </a: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التفكير الاستراتيجي</a:t>
            </a:r>
            <a:endParaRPr lang="ar-SA" dirty="0"/>
          </a:p>
        </p:txBody>
      </p:sp>
      <p:sp>
        <p:nvSpPr>
          <p:cNvPr id="3" name="عنصر نائب للمحتوى 2"/>
          <p:cNvSpPr>
            <a:spLocks noGrp="1"/>
          </p:cNvSpPr>
          <p:nvPr>
            <p:ph idx="1"/>
          </p:nvPr>
        </p:nvSpPr>
        <p:spPr/>
        <p:txBody>
          <a:bodyPr>
            <a:normAutofit fontScale="92500"/>
          </a:bodyPr>
          <a:lstStyle/>
          <a:p>
            <a:r>
              <a:rPr lang="ar-IQ" dirty="0" smtClean="0"/>
              <a:t>المفاهيم</a:t>
            </a:r>
          </a:p>
          <a:p>
            <a:r>
              <a:rPr lang="ar-IQ" dirty="0" smtClean="0"/>
              <a:t>مفهوم التفكير</a:t>
            </a:r>
          </a:p>
          <a:p>
            <a:r>
              <a:rPr lang="ar-IQ" dirty="0" smtClean="0"/>
              <a:t>التفكير الايجابي والمزايا</a:t>
            </a:r>
          </a:p>
          <a:p>
            <a:r>
              <a:rPr lang="ar-IQ" dirty="0" smtClean="0"/>
              <a:t>التفكير السلبي وأسبابه وعيوبه</a:t>
            </a:r>
          </a:p>
          <a:p>
            <a:r>
              <a:rPr lang="ar-IQ" dirty="0" smtClean="0"/>
              <a:t>النصائح أو الأساليب التي تساعد في التخلص من التفكير السلبي</a:t>
            </a:r>
          </a:p>
          <a:p>
            <a:r>
              <a:rPr lang="ar-IQ" dirty="0" smtClean="0"/>
              <a:t>أهمية التفكير الاستراتيجي</a:t>
            </a:r>
          </a:p>
          <a:p>
            <a:r>
              <a:rPr lang="ar-IQ" dirty="0" smtClean="0"/>
              <a:t>المبررات التي تدعو إلى الاهتمام المتزايد في التفكير الاستراتيجي ووجوب تطبيقه </a:t>
            </a:r>
          </a:p>
          <a:p>
            <a:endParaRPr lang="ar-IQ" dirty="0" smtClean="0"/>
          </a:p>
          <a:p>
            <a:endParaRPr lang="ar-IQ" dirty="0" smtClean="0"/>
          </a:p>
          <a:p>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مفهوم التفكير</a:t>
            </a:r>
            <a:endParaRPr lang="ar-SA" dirty="0"/>
          </a:p>
        </p:txBody>
      </p:sp>
      <p:sp>
        <p:nvSpPr>
          <p:cNvPr id="3" name="عنصر نائب للمحتوى 2"/>
          <p:cNvSpPr>
            <a:spLocks noGrp="1"/>
          </p:cNvSpPr>
          <p:nvPr>
            <p:ph idx="1"/>
          </p:nvPr>
        </p:nvSpPr>
        <p:spPr/>
        <p:txBody>
          <a:bodyPr>
            <a:normAutofit fontScale="85000" lnSpcReduction="20000"/>
          </a:bodyPr>
          <a:lstStyle/>
          <a:p>
            <a:r>
              <a:rPr lang="ar-IQ" b="1" dirty="0">
                <a:solidFill>
                  <a:schemeClr val="tx2">
                    <a:lumMod val="40000"/>
                    <a:lumOff val="60000"/>
                  </a:schemeClr>
                </a:solidFill>
              </a:rPr>
              <a:t>التفكير</a:t>
            </a:r>
            <a:r>
              <a:rPr lang="ar-IQ" dirty="0"/>
              <a:t> : هو سلوك هادف وتطويري يتشكل من تداخل العوامل الشخصية والمعرفية الخاصة بالموضوع الجاري التفكير حوله والتفكير يمثل أعلى مراتب النشاط الذهني وأحد العمليات العقلية </a:t>
            </a:r>
            <a:r>
              <a:rPr lang="ar-IQ" dirty="0" smtClean="0"/>
              <a:t>والمعرفية .</a:t>
            </a:r>
          </a:p>
          <a:p>
            <a:r>
              <a:rPr lang="ar-IQ" b="1" dirty="0" smtClean="0">
                <a:solidFill>
                  <a:schemeClr val="tx2">
                    <a:lumMod val="40000"/>
                    <a:lumOff val="60000"/>
                  </a:schemeClr>
                </a:solidFill>
              </a:rPr>
              <a:t>إذن </a:t>
            </a:r>
            <a:r>
              <a:rPr lang="ar-IQ" b="1" dirty="0">
                <a:solidFill>
                  <a:schemeClr val="tx2">
                    <a:lumMod val="40000"/>
                    <a:lumOff val="60000"/>
                  </a:schemeClr>
                </a:solidFill>
              </a:rPr>
              <a:t>التفكير مفهوم معقد يتألف من ثلاثة مكونات </a:t>
            </a:r>
            <a:r>
              <a:rPr lang="ar-IQ" b="1" dirty="0" smtClean="0">
                <a:solidFill>
                  <a:schemeClr val="tx2">
                    <a:lumMod val="40000"/>
                    <a:lumOff val="60000"/>
                  </a:schemeClr>
                </a:solidFill>
              </a:rPr>
              <a:t>هي</a:t>
            </a:r>
            <a:endParaRPr lang="en-US" dirty="0">
              <a:solidFill>
                <a:schemeClr val="tx2">
                  <a:lumMod val="40000"/>
                  <a:lumOff val="60000"/>
                </a:schemeClr>
              </a:solidFill>
            </a:endParaRPr>
          </a:p>
          <a:p>
            <a:pPr lvl="0"/>
            <a:r>
              <a:rPr lang="ar-IQ" dirty="0"/>
              <a:t>عمليات معرفية معقدة مثل حل المشاكل واقل تعقيد ( الاستيعاب , والتطبيق , الاستدلال ) وعمليات توجيه </a:t>
            </a:r>
            <a:r>
              <a:rPr lang="ar-IQ" dirty="0" smtClean="0"/>
              <a:t>وتحكم .</a:t>
            </a:r>
            <a:endParaRPr lang="en-US" dirty="0"/>
          </a:p>
          <a:p>
            <a:pPr lvl="0"/>
            <a:r>
              <a:rPr lang="ar-IQ" dirty="0"/>
              <a:t>عمليات معرفية خاصة بمحتوى المادة أو </a:t>
            </a:r>
            <a:r>
              <a:rPr lang="ar-IQ" dirty="0" smtClean="0"/>
              <a:t>الموضوع .</a:t>
            </a:r>
            <a:endParaRPr lang="en-US" dirty="0"/>
          </a:p>
          <a:p>
            <a:pPr lvl="0"/>
            <a:r>
              <a:rPr lang="ar-IQ" dirty="0"/>
              <a:t>استعدادات العوامل الشخصية مثل الميول والاتجاهات </a:t>
            </a:r>
            <a:r>
              <a:rPr lang="ar-IQ" dirty="0" smtClean="0"/>
              <a:t>الشخصية .</a:t>
            </a:r>
            <a:endParaRPr lang="en-US" dirty="0"/>
          </a:p>
          <a:p>
            <a:r>
              <a:rPr lang="ar-IQ" b="1" dirty="0">
                <a:solidFill>
                  <a:schemeClr val="tx2">
                    <a:lumMod val="40000"/>
                    <a:lumOff val="60000"/>
                  </a:schemeClr>
                </a:solidFill>
              </a:rPr>
              <a:t>وعرف العالم حبيب</a:t>
            </a:r>
            <a:r>
              <a:rPr lang="ar-IQ" dirty="0">
                <a:solidFill>
                  <a:schemeClr val="tx2">
                    <a:lumMod val="40000"/>
                    <a:lumOff val="60000"/>
                  </a:schemeClr>
                </a:solidFill>
              </a:rPr>
              <a:t> </a:t>
            </a:r>
            <a:r>
              <a:rPr lang="ar-IQ" dirty="0"/>
              <a:t>: التفكير هو عملية عقلية معرفية وجدانية عليا تبنى وتؤسس على محصلة العمليات النفسية الأخرى كالإدراك والإحساس والتخيل والعمليات العقلية مثل التذكر والتمييز والمقارنة والاستدلال </a:t>
            </a:r>
            <a:r>
              <a:rPr lang="ar-IQ" dirty="0" smtClean="0"/>
              <a:t>.</a:t>
            </a:r>
            <a:endParaRPr lang="en-US" dirty="0"/>
          </a:p>
          <a:p>
            <a:endParaRPr lang="en-US" dirty="0"/>
          </a:p>
          <a:p>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solidFill>
                  <a:schemeClr val="tx2">
                    <a:lumMod val="40000"/>
                    <a:lumOff val="60000"/>
                  </a:schemeClr>
                </a:solidFill>
              </a:rPr>
              <a:t>التفكير الايجابي </a:t>
            </a:r>
            <a:endParaRPr lang="ar-SA" dirty="0">
              <a:solidFill>
                <a:schemeClr val="tx2">
                  <a:lumMod val="40000"/>
                  <a:lumOff val="60000"/>
                </a:schemeClr>
              </a:solidFill>
            </a:endParaRPr>
          </a:p>
        </p:txBody>
      </p:sp>
      <p:sp>
        <p:nvSpPr>
          <p:cNvPr id="3" name="عنصر نائب للمحتوى 2"/>
          <p:cNvSpPr>
            <a:spLocks noGrp="1"/>
          </p:cNvSpPr>
          <p:nvPr>
            <p:ph idx="1"/>
          </p:nvPr>
        </p:nvSpPr>
        <p:spPr/>
        <p:txBody>
          <a:bodyPr/>
          <a:lstStyle/>
          <a:p>
            <a:r>
              <a:rPr lang="ar-IQ" dirty="0"/>
              <a:t>ويعني التفاؤل بكل ما تحمله هذه الكلمة والنظر إلى الجميل في الأشياء وله أثر فعال وقوي في النفس والأمور الحياتية اليومية والمستقبلية ويمتاز انه أن تتأمل في نفسك جيدا وستجد الكثير من المواهب والقدرات التي وهبها الله سبحانه وتعالى لنا ومن الخطأ الإصرار على رؤية الخطأ أو العيوب وتضخيمها سواء كانت شخصية أو للغير من </a:t>
            </a:r>
            <a:r>
              <a:rPr lang="ar-IQ" dirty="0" smtClean="0"/>
              <a:t>الأفراد .</a:t>
            </a:r>
            <a:endParaRPr lang="en-US" dirty="0"/>
          </a:p>
          <a:p>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solidFill>
                  <a:schemeClr val="tx2">
                    <a:lumMod val="40000"/>
                    <a:lumOff val="60000"/>
                  </a:schemeClr>
                </a:solidFill>
              </a:rPr>
              <a:t>مزايا التفكير الايجابي </a:t>
            </a:r>
            <a:endParaRPr lang="ar-SA" dirty="0">
              <a:solidFill>
                <a:schemeClr val="tx2">
                  <a:lumMod val="40000"/>
                  <a:lumOff val="60000"/>
                </a:schemeClr>
              </a:solidFill>
            </a:endParaRPr>
          </a:p>
        </p:txBody>
      </p:sp>
      <p:sp>
        <p:nvSpPr>
          <p:cNvPr id="3" name="عنصر نائب للمحتوى 2"/>
          <p:cNvSpPr>
            <a:spLocks noGrp="1"/>
          </p:cNvSpPr>
          <p:nvPr>
            <p:ph idx="1"/>
          </p:nvPr>
        </p:nvSpPr>
        <p:spPr/>
        <p:txBody>
          <a:bodyPr>
            <a:normAutofit fontScale="55000" lnSpcReduction="20000"/>
          </a:bodyPr>
          <a:lstStyle/>
          <a:p>
            <a:pPr lvl="0"/>
            <a:r>
              <a:rPr lang="ar-IQ" dirty="0"/>
              <a:t>يجيب التفاؤل في جميع نواحي الحياة في العمل والأسرة والسفر مع الأصدقاء وكذلك بالمستقبل مما يؤدي من ذلك إلى التغير في السعادة والراحة النفسية طول </a:t>
            </a:r>
            <a:r>
              <a:rPr lang="ar-IQ" dirty="0" smtClean="0"/>
              <a:t>الحياة .</a:t>
            </a:r>
            <a:endParaRPr lang="en-US" dirty="0"/>
          </a:p>
          <a:p>
            <a:pPr lvl="0"/>
            <a:r>
              <a:rPr lang="ar-IQ" dirty="0"/>
              <a:t>القراءة والمطالعة غذاء للعقل الإنساني وتنشيط خلايا الدماغ ورفع </a:t>
            </a:r>
            <a:r>
              <a:rPr lang="ar-IQ" dirty="0" smtClean="0"/>
              <a:t>المعنويات .</a:t>
            </a:r>
            <a:endParaRPr lang="en-US" dirty="0"/>
          </a:p>
          <a:p>
            <a:pPr lvl="0"/>
            <a:r>
              <a:rPr lang="ar-IQ" dirty="0"/>
              <a:t>يجب توثيق العلاقات مع الناس المتفائلة في الحياة وقضاء وقت مناسب </a:t>
            </a:r>
            <a:r>
              <a:rPr lang="ar-IQ" dirty="0" smtClean="0"/>
              <a:t>معهم .</a:t>
            </a:r>
            <a:endParaRPr lang="en-US" dirty="0"/>
          </a:p>
          <a:p>
            <a:pPr lvl="0"/>
            <a:r>
              <a:rPr lang="ar-IQ" dirty="0"/>
              <a:t>الابتعاد عن الجدل العقيم والتعصب الناتج عن الجهل والانغلاق لأنها تؤدي إلى طريق مسدود ويجب الابتعاد من التشاؤم في كافة </a:t>
            </a:r>
            <a:r>
              <a:rPr lang="ar-IQ" dirty="0" smtClean="0"/>
              <a:t>النواحي .</a:t>
            </a:r>
            <a:endParaRPr lang="en-US" dirty="0"/>
          </a:p>
          <a:p>
            <a:pPr lvl="0"/>
            <a:r>
              <a:rPr lang="ar-IQ" dirty="0"/>
              <a:t>الصلاة والدعاء لله سبحانه وتعالى إن يعيينا في أمور الحياة وتأمل الأشياء الجميلة التي وهبها الله لنا ومنها القدرة على عمل </a:t>
            </a:r>
            <a:r>
              <a:rPr lang="ar-IQ" dirty="0" smtClean="0"/>
              <a:t>الخير .</a:t>
            </a:r>
            <a:endParaRPr lang="en-US" dirty="0"/>
          </a:p>
          <a:p>
            <a:pPr lvl="0"/>
            <a:r>
              <a:rPr lang="ar-IQ" dirty="0"/>
              <a:t>كل شخص هو مفكر ايجابي هو إنسان هادئ دافئ ومتفاعل ومنفتح على الآخرين ويحترم الجميع </a:t>
            </a:r>
            <a:r>
              <a:rPr lang="ar-IQ" dirty="0" smtClean="0"/>
              <a:t>.</a:t>
            </a:r>
            <a:endParaRPr lang="en-US" dirty="0"/>
          </a:p>
          <a:p>
            <a:pPr lvl="0"/>
            <a:r>
              <a:rPr lang="ar-IQ" dirty="0"/>
              <a:t>ممارسة التفكير الاستراتيجي يقود إلى السعادة والراحة النفسية وراحة البال والصحة النفسية </a:t>
            </a:r>
            <a:r>
              <a:rPr lang="ar-IQ" dirty="0" smtClean="0"/>
              <a:t>الجيدة .</a:t>
            </a:r>
            <a:endParaRPr lang="en-US" dirty="0"/>
          </a:p>
          <a:p>
            <a:pPr lvl="0"/>
            <a:r>
              <a:rPr lang="ar-IQ" dirty="0"/>
              <a:t>نحاول جاهدين تطوير أنفسنا في كل وقت دون </a:t>
            </a:r>
            <a:r>
              <a:rPr lang="ar-IQ" dirty="0" smtClean="0"/>
              <a:t>توقف .</a:t>
            </a:r>
            <a:endParaRPr lang="en-US" dirty="0"/>
          </a:p>
          <a:p>
            <a:pPr lvl="0"/>
            <a:r>
              <a:rPr lang="ar-IQ" dirty="0"/>
              <a:t>أن المفكر الايجابي غالبا ما تكون حياته مليئة بالحماس والنشاط </a:t>
            </a:r>
            <a:r>
              <a:rPr lang="ar-IQ" dirty="0" smtClean="0"/>
              <a:t>والحيوية .</a:t>
            </a:r>
            <a:endParaRPr lang="en-US" dirty="0"/>
          </a:p>
          <a:p>
            <a:pPr lvl="0"/>
            <a:r>
              <a:rPr lang="ar-IQ" dirty="0"/>
              <a:t>المشاركة في برامج تدريبية علمية وثقافية واجتماعية لكسب المزيد من العلم والمعرفة ومن التفكير </a:t>
            </a:r>
            <a:r>
              <a:rPr lang="ar-IQ" dirty="0" smtClean="0"/>
              <a:t>الايجابي.</a:t>
            </a:r>
            <a:endParaRPr lang="en-US" dirty="0"/>
          </a:p>
          <a:p>
            <a:pPr lvl="0"/>
            <a:r>
              <a:rPr lang="ar-IQ" dirty="0"/>
              <a:t>ابدأ صباحك بعد ذكر الله الواحد الأحد ملؤها الرضا والحيوية والنشاط </a:t>
            </a:r>
            <a:r>
              <a:rPr lang="ar-IQ" dirty="0" smtClean="0"/>
              <a:t>والعمل.</a:t>
            </a:r>
            <a:endParaRPr lang="en-US" dirty="0"/>
          </a:p>
          <a:p>
            <a:pPr lvl="0"/>
            <a:r>
              <a:rPr lang="ar-IQ" dirty="0"/>
              <a:t>تعلم فن التجاهل للأفكار السلبية والاستمرار في طريق ثابت هادئ ولا تعطي الأمور اكثرمن حجمها </a:t>
            </a:r>
            <a:r>
              <a:rPr lang="ar-IQ" dirty="0" smtClean="0"/>
              <a:t>الطبيعي .</a:t>
            </a:r>
            <a:endParaRPr lang="en-US" dirty="0"/>
          </a:p>
          <a:p>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solidFill>
                  <a:schemeClr val="tx2">
                    <a:lumMod val="40000"/>
                    <a:lumOff val="60000"/>
                  </a:schemeClr>
                </a:solidFill>
              </a:rPr>
              <a:t>التفكير السلبي وأسبابه </a:t>
            </a:r>
            <a:endParaRPr lang="ar-SA" dirty="0">
              <a:solidFill>
                <a:schemeClr val="tx2">
                  <a:lumMod val="40000"/>
                  <a:lumOff val="60000"/>
                </a:schemeClr>
              </a:solidFill>
            </a:endParaRPr>
          </a:p>
        </p:txBody>
      </p:sp>
      <p:sp>
        <p:nvSpPr>
          <p:cNvPr id="3" name="عنصر نائب للمحتوى 2"/>
          <p:cNvSpPr>
            <a:spLocks noGrp="1"/>
          </p:cNvSpPr>
          <p:nvPr>
            <p:ph idx="1"/>
          </p:nvPr>
        </p:nvSpPr>
        <p:spPr/>
        <p:txBody>
          <a:bodyPr/>
          <a:lstStyle/>
          <a:p>
            <a:r>
              <a:rPr lang="ar-IQ" dirty="0"/>
              <a:t>ويعني التشاؤم في رؤية الأشياء وفي دراسة الظروف والمواقف وتقييمها والأفكار السلبية غالبا ما تجتاحنا على اثر مواقف تحدث لنا في المجتمع والعمل والأسرة والمدرسة والجامعة وتتزايد قوتها عندما لا تكون على ثقة تامة بالنفس وعندما نتردد ونسير خلف الانفعال </a:t>
            </a:r>
            <a:r>
              <a:rPr lang="ar-IQ" dirty="0" smtClean="0"/>
              <a:t>العاطفي .</a:t>
            </a: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solidFill>
                  <a:schemeClr val="tx2">
                    <a:lumMod val="40000"/>
                    <a:lumOff val="60000"/>
                  </a:schemeClr>
                </a:solidFill>
              </a:rPr>
              <a:t>عيوب التفكير السلبي</a:t>
            </a:r>
            <a:endParaRPr lang="ar-SA" dirty="0">
              <a:solidFill>
                <a:schemeClr val="tx2">
                  <a:lumMod val="40000"/>
                  <a:lumOff val="60000"/>
                </a:schemeClr>
              </a:solidFill>
            </a:endParaRPr>
          </a:p>
        </p:txBody>
      </p:sp>
      <p:sp>
        <p:nvSpPr>
          <p:cNvPr id="3" name="عنصر نائب للمحتوى 2"/>
          <p:cNvSpPr>
            <a:spLocks noGrp="1"/>
          </p:cNvSpPr>
          <p:nvPr>
            <p:ph idx="1"/>
          </p:nvPr>
        </p:nvSpPr>
        <p:spPr/>
        <p:txBody>
          <a:bodyPr>
            <a:normAutofit fontScale="77500" lnSpcReduction="20000"/>
          </a:bodyPr>
          <a:lstStyle/>
          <a:p>
            <a:pPr lvl="0"/>
            <a:r>
              <a:rPr lang="ar-IQ" dirty="0"/>
              <a:t>الانتقادات التي يتعرض لها الإنسان في محيط العمل والأسرة أو الأقارب أو </a:t>
            </a:r>
            <a:r>
              <a:rPr lang="ar-IQ" dirty="0" smtClean="0"/>
              <a:t>المجتمع .</a:t>
            </a:r>
            <a:endParaRPr lang="en-US" dirty="0"/>
          </a:p>
          <a:p>
            <a:pPr lvl="0"/>
            <a:r>
              <a:rPr lang="ar-IQ" dirty="0"/>
              <a:t>ضعف الثقة بالنفس والانسياق خلف الانفعالات الوجدانية العاطفية مما تجعل الشخصية ضعيفة غير متوازنة </a:t>
            </a:r>
            <a:r>
              <a:rPr lang="ar-IQ" dirty="0" smtClean="0"/>
              <a:t>.</a:t>
            </a:r>
            <a:endParaRPr lang="en-US" dirty="0"/>
          </a:p>
          <a:p>
            <a:pPr lvl="0"/>
            <a:r>
              <a:rPr lang="ar-IQ" dirty="0"/>
              <a:t>الانطواء على النفس والابتعاد عن المشاركات الاجتماعية والخوف من الانفتاح والتفاعل الاجتماعي </a:t>
            </a:r>
            <a:r>
              <a:rPr lang="ar-IQ" dirty="0" smtClean="0"/>
              <a:t>.</a:t>
            </a:r>
            <a:endParaRPr lang="en-US" dirty="0"/>
          </a:p>
          <a:p>
            <a:pPr lvl="0"/>
            <a:r>
              <a:rPr lang="ar-IQ" dirty="0"/>
              <a:t>غالبا ما يتم تضخيم الأشياء أو المواقف فوق حجمها وعدم تفهم المواقف بعقلانية وهدوء </a:t>
            </a:r>
            <a:r>
              <a:rPr lang="ar-IQ" dirty="0" smtClean="0"/>
              <a:t>.</a:t>
            </a:r>
            <a:endParaRPr lang="en-US" dirty="0"/>
          </a:p>
          <a:p>
            <a:pPr lvl="0"/>
            <a:r>
              <a:rPr lang="ar-IQ" dirty="0"/>
              <a:t>مصاحبة أصدقاء يحملون أفكار سلبية ونظرة تشاؤمية </a:t>
            </a:r>
            <a:r>
              <a:rPr lang="ar-IQ" dirty="0" smtClean="0"/>
              <a:t>.</a:t>
            </a:r>
            <a:endParaRPr lang="en-US" dirty="0"/>
          </a:p>
          <a:p>
            <a:pPr lvl="0"/>
            <a:r>
              <a:rPr lang="ar-IQ" dirty="0"/>
              <a:t>الاكتئاب في رؤية الأمور </a:t>
            </a:r>
            <a:r>
              <a:rPr lang="ar-IQ" dirty="0" smtClean="0"/>
              <a:t>والمواقف .</a:t>
            </a:r>
            <a:endParaRPr lang="en-US" dirty="0"/>
          </a:p>
          <a:p>
            <a:pPr lvl="0"/>
            <a:r>
              <a:rPr lang="ar-IQ" dirty="0"/>
              <a:t>الحساسية الزائدة لدى البعض من الناس للنقد أو </a:t>
            </a:r>
            <a:r>
              <a:rPr lang="ar-IQ" dirty="0" smtClean="0"/>
              <a:t>الاستهزاء .</a:t>
            </a:r>
            <a:endParaRPr lang="en-US" dirty="0"/>
          </a:p>
          <a:p>
            <a:pPr lvl="0"/>
            <a:r>
              <a:rPr lang="ar-IQ" dirty="0"/>
              <a:t>الخوف والقلق والتردد يصنع شخصية مزدحمة بالأفكار </a:t>
            </a:r>
            <a:r>
              <a:rPr lang="ar-IQ" dirty="0" smtClean="0"/>
              <a:t>السلبية .</a:t>
            </a:r>
            <a:endParaRPr lang="en-US" dirty="0"/>
          </a:p>
          <a:p>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a:solidFill>
                  <a:schemeClr val="tx2">
                    <a:lumMod val="40000"/>
                    <a:lumOff val="60000"/>
                  </a:schemeClr>
                </a:solidFill>
              </a:rPr>
              <a:t>النصائح أو الأساليب التي تساعد في التخلص من التفكير السلبي</a:t>
            </a:r>
            <a:endParaRPr lang="ar-SA" dirty="0">
              <a:solidFill>
                <a:schemeClr val="tx2">
                  <a:lumMod val="40000"/>
                  <a:lumOff val="60000"/>
                </a:schemeClr>
              </a:solidFill>
            </a:endParaRPr>
          </a:p>
        </p:txBody>
      </p:sp>
      <p:sp>
        <p:nvSpPr>
          <p:cNvPr id="3" name="عنصر نائب للمحتوى 2"/>
          <p:cNvSpPr>
            <a:spLocks noGrp="1"/>
          </p:cNvSpPr>
          <p:nvPr>
            <p:ph idx="1"/>
          </p:nvPr>
        </p:nvSpPr>
        <p:spPr/>
        <p:txBody>
          <a:bodyPr>
            <a:normAutofit fontScale="85000" lnSpcReduction="10000"/>
          </a:bodyPr>
          <a:lstStyle/>
          <a:p>
            <a:pPr lvl="0"/>
            <a:r>
              <a:rPr lang="ar-IQ" dirty="0"/>
              <a:t>الثقة في النفس هي أول الخطوات </a:t>
            </a:r>
            <a:r>
              <a:rPr lang="ar-IQ" dirty="0" smtClean="0"/>
              <a:t>.</a:t>
            </a:r>
            <a:endParaRPr lang="en-US" dirty="0"/>
          </a:p>
          <a:p>
            <a:pPr lvl="0"/>
            <a:r>
              <a:rPr lang="ar-IQ" dirty="0"/>
              <a:t>عدم الانطواء على الذات والعزلة تعد مجال خصب للأفكار </a:t>
            </a:r>
            <a:r>
              <a:rPr lang="ar-IQ" dirty="0" smtClean="0"/>
              <a:t>السلبية .</a:t>
            </a:r>
            <a:endParaRPr lang="en-US" dirty="0"/>
          </a:p>
          <a:p>
            <a:pPr lvl="0"/>
            <a:r>
              <a:rPr lang="ar-IQ" dirty="0"/>
              <a:t>التمييز بين ما هو حقيقة وما هو خيال بعيد عن </a:t>
            </a:r>
            <a:r>
              <a:rPr lang="ar-IQ" dirty="0" smtClean="0"/>
              <a:t>الواقع .</a:t>
            </a:r>
            <a:endParaRPr lang="en-US" dirty="0"/>
          </a:p>
          <a:p>
            <a:pPr lvl="0"/>
            <a:r>
              <a:rPr lang="ar-IQ" dirty="0"/>
              <a:t>يجب إن نضع أهداف نسعى جاهدين للوصول </a:t>
            </a:r>
            <a:r>
              <a:rPr lang="ar-IQ" dirty="0" smtClean="0"/>
              <a:t>إليها .</a:t>
            </a:r>
            <a:endParaRPr lang="en-US" dirty="0"/>
          </a:p>
          <a:p>
            <a:pPr lvl="0"/>
            <a:r>
              <a:rPr lang="ar-IQ" dirty="0"/>
              <a:t>الابتعاد عن كل نكرة نعلم بأنها تقودنا إلى الحالة </a:t>
            </a:r>
            <a:r>
              <a:rPr lang="ar-IQ" dirty="0" smtClean="0"/>
              <a:t>السلبية .</a:t>
            </a:r>
            <a:endParaRPr lang="en-US" dirty="0"/>
          </a:p>
          <a:p>
            <a:pPr lvl="0"/>
            <a:r>
              <a:rPr lang="ar-IQ" dirty="0"/>
              <a:t>الالتزام بالهدوء والعقلانية إذا اجتاحتنا الأفكار السلبية التشاؤمية ونتذكر نعم وهدايا الله سبحانه وتعالى لنا وفق نعمة العقل واستعمالاتها </a:t>
            </a:r>
            <a:r>
              <a:rPr lang="ar-IQ" dirty="0" smtClean="0"/>
              <a:t>.</a:t>
            </a:r>
            <a:endParaRPr lang="en-US" dirty="0"/>
          </a:p>
          <a:p>
            <a:pPr lvl="0"/>
            <a:r>
              <a:rPr lang="ar-IQ" dirty="0"/>
              <a:t>التقرب من الأصدقاء المتفائلين في الحياة ومحاولة الانسجام </a:t>
            </a:r>
            <a:r>
              <a:rPr lang="ar-IQ" dirty="0" smtClean="0"/>
              <a:t>معهم .</a:t>
            </a:r>
            <a:endParaRPr lang="en-US" dirty="0"/>
          </a:p>
          <a:p>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a:solidFill>
                  <a:schemeClr val="tx2">
                    <a:lumMod val="40000"/>
                    <a:lumOff val="60000"/>
                  </a:schemeClr>
                </a:solidFill>
              </a:rPr>
              <a:t>أهمية التفكير الاستراتيجي </a:t>
            </a:r>
            <a:r>
              <a:rPr lang="en-US" dirty="0"/>
              <a:t/>
            </a:r>
            <a:br>
              <a:rPr lang="en-US" dirty="0"/>
            </a:br>
            <a:endParaRPr lang="ar-SA" dirty="0"/>
          </a:p>
        </p:txBody>
      </p:sp>
      <p:sp>
        <p:nvSpPr>
          <p:cNvPr id="3" name="عنصر نائب للمحتوى 2"/>
          <p:cNvSpPr>
            <a:spLocks noGrp="1"/>
          </p:cNvSpPr>
          <p:nvPr>
            <p:ph idx="1"/>
          </p:nvPr>
        </p:nvSpPr>
        <p:spPr/>
        <p:txBody>
          <a:bodyPr>
            <a:normAutofit fontScale="77500" lnSpcReduction="20000"/>
          </a:bodyPr>
          <a:lstStyle/>
          <a:p>
            <a:pPr lvl="0"/>
            <a:r>
              <a:rPr lang="ar-IQ" dirty="0"/>
              <a:t>للتفكير أهمية كبيرة في إدراك الإنسان لوجوده النفسي المستمر وإدراك الإنسانية والحفاظ على وجوده والاستفادة من تجارب الأجيال السابقة والتكييف مع </a:t>
            </a:r>
            <a:r>
              <a:rPr lang="ar-IQ" dirty="0" smtClean="0"/>
              <a:t>البيئة .</a:t>
            </a:r>
            <a:endParaRPr lang="en-US" dirty="0"/>
          </a:p>
          <a:p>
            <a:pPr lvl="0"/>
            <a:r>
              <a:rPr lang="ar-IQ" dirty="0"/>
              <a:t>التفكير مصدر العلم والعلم مصدر لتعديل سلوك الإنسان وكلما زادت معرفة الإنسان بالأشياء تغيرت نظرته إليها وظروف الاستفادة </a:t>
            </a:r>
            <a:r>
              <a:rPr lang="ar-IQ" dirty="0" smtClean="0"/>
              <a:t>منها .</a:t>
            </a:r>
            <a:endParaRPr lang="en-US" dirty="0"/>
          </a:p>
          <a:p>
            <a:pPr lvl="0"/>
            <a:r>
              <a:rPr lang="ar-IQ" dirty="0"/>
              <a:t>التفكير يضاعف قدرة الإنسان على الاستبصار والتفكير الرمزي الذي يمكنه من اكتشاف إسرار الأشياء </a:t>
            </a:r>
            <a:r>
              <a:rPr lang="ar-IQ" dirty="0" smtClean="0"/>
              <a:t>بالطبيعة .</a:t>
            </a:r>
            <a:endParaRPr lang="en-US" dirty="0"/>
          </a:p>
          <a:p>
            <a:pPr lvl="0"/>
            <a:r>
              <a:rPr lang="ar-IQ" dirty="0"/>
              <a:t>التفكير يزيد قدرة الإنسان على التأمل والتخيل مما يجعله يتخطى حدود الحاضر إلى </a:t>
            </a:r>
            <a:r>
              <a:rPr lang="ar-IQ" dirty="0" smtClean="0"/>
              <a:t>المستقبل .</a:t>
            </a:r>
            <a:endParaRPr lang="en-US" dirty="0"/>
          </a:p>
          <a:p>
            <a:pPr lvl="0"/>
            <a:r>
              <a:rPr lang="ar-IQ" dirty="0"/>
              <a:t>التفكير يعزز قدرة الإنسان على التحليل والتركيز مما يمكنه من ممارسة تفكير منظم لحل المشاكل الفردية </a:t>
            </a:r>
            <a:r>
              <a:rPr lang="ar-IQ" dirty="0" smtClean="0"/>
              <a:t>والاجتماعية .</a:t>
            </a:r>
            <a:endParaRPr lang="en-US" dirty="0"/>
          </a:p>
          <a:p>
            <a:pPr lvl="0"/>
            <a:r>
              <a:rPr lang="ar-IQ" dirty="0"/>
              <a:t>أصبح التفكير في هذا اليوم منهج علمي معاصر له أصول ومبادئ وقواعد </a:t>
            </a:r>
            <a:r>
              <a:rPr lang="ar-IQ" dirty="0" smtClean="0"/>
              <a:t>وأسس .</a:t>
            </a:r>
            <a:endParaRPr lang="en-US" dirty="0"/>
          </a:p>
          <a:p>
            <a:endParaRPr lang="ar-SA"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824</Words>
  <Application>Microsoft Office PowerPoint</Application>
  <PresentationFormat>عرض على الشاشة (3:4)‏</PresentationFormat>
  <Paragraphs>68</Paragraphs>
  <Slides>10</Slides>
  <Notes>0</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سمة Office</vt:lpstr>
      <vt:lpstr>التفكير الاستراتيجي </vt:lpstr>
      <vt:lpstr>التفكير الاستراتيجي</vt:lpstr>
      <vt:lpstr>مفهوم التفكير</vt:lpstr>
      <vt:lpstr>التفكير الايجابي </vt:lpstr>
      <vt:lpstr>مزايا التفكير الايجابي </vt:lpstr>
      <vt:lpstr>التفكير السلبي وأسبابه </vt:lpstr>
      <vt:lpstr>عيوب التفكير السلبي</vt:lpstr>
      <vt:lpstr>النصائح أو الأساليب التي تساعد في التخلص من التفكير السلبي</vt:lpstr>
      <vt:lpstr>أهمية التفكير الاستراتيجي  </vt:lpstr>
      <vt:lpstr>المبررات التي تدعو إلى الاهتمام المتزايد بالتفكير الاستراتيجي ووجوب تطبيقه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التفكير الاستراتيجي</dc:title>
  <dc:creator>Ahmed</dc:creator>
  <cp:lastModifiedBy>Ahmed</cp:lastModifiedBy>
  <cp:revision>4</cp:revision>
  <dcterms:created xsi:type="dcterms:W3CDTF">2019-03-12T15:49:48Z</dcterms:created>
  <dcterms:modified xsi:type="dcterms:W3CDTF">2019-03-12T16:19:38Z</dcterms:modified>
</cp:coreProperties>
</file>