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7" d="100"/>
          <a:sy n="37" d="100"/>
        </p:scale>
        <p:origin x="-140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2/14/2019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2/14/2019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1D8BD707-D9CF-40AE-B4C6-C98DA3205C09}" type="datetimeFigureOut">
              <a:rPr lang="en-US" smtClean="0"/>
              <a:pPr/>
              <a:t>2/14/2019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1D8BD707-D9CF-40AE-B4C6-C98DA3205C09}" type="datetimeFigureOut">
              <a:rPr lang="en-US" smtClean="0"/>
              <a:pPr/>
              <a:t>2/14/2019</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B6F15528-21DE-4FAA-801E-634DDDAF4B2B}" type="slidenum">
              <a:rPr lang="en-US" smtClean="0"/>
              <a:pPr/>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1" eaLnBrk="1" latinLnBrk="0" hangingPunct="1">
        <a:spcBef>
          <a:spcPct val="0"/>
        </a:spcBef>
        <a:buNone/>
        <a:defRPr sz="4400" kern="1200">
          <a:solidFill>
            <a:srgbClr val="FFFFFF"/>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74320" indent="-274320" algn="r" defTabSz="914400" rtl="1"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r" defTabSz="914400" rtl="1"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r" defTabSz="914400" rtl="1"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r" defTabSz="914400" rtl="1"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r" defTabSz="914400" rtl="1"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dirty="0" smtClean="0"/>
              <a:t>نظرية المنظمة</a:t>
            </a:r>
            <a:endParaRPr lang="ar-IQ" dirty="0"/>
          </a:p>
        </p:txBody>
      </p:sp>
      <p:sp>
        <p:nvSpPr>
          <p:cNvPr id="3" name="Subtitle 2"/>
          <p:cNvSpPr>
            <a:spLocks noGrp="1"/>
          </p:cNvSpPr>
          <p:nvPr>
            <p:ph type="subTitle" idx="1"/>
          </p:nvPr>
        </p:nvSpPr>
        <p:spPr/>
        <p:txBody>
          <a:bodyPr/>
          <a:lstStyle/>
          <a:p>
            <a:r>
              <a:rPr lang="ar-IQ" b="1" dirty="0" smtClean="0">
                <a:solidFill>
                  <a:srgbClr val="C00000"/>
                </a:solidFill>
              </a:rPr>
              <a:t>الفكرالحديث: مدخل النظم، المدخل الموقفي</a:t>
            </a:r>
          </a:p>
          <a:p>
            <a:r>
              <a:rPr lang="ar-IQ" b="1" dirty="0" smtClean="0">
                <a:solidFill>
                  <a:srgbClr val="C00000"/>
                </a:solidFill>
              </a:rPr>
              <a:t>الدكتورة مكية كريدي بنيان</a:t>
            </a:r>
            <a:endParaRPr lang="ar-IQ" b="1" dirty="0">
              <a:solidFill>
                <a:srgbClr val="C00000"/>
              </a:solidFill>
            </a:endParaRPr>
          </a:p>
        </p:txBody>
      </p:sp>
    </p:spTree>
    <p:extLst>
      <p:ext uri="{BB962C8B-B14F-4D97-AF65-F5344CB8AC3E}">
        <p14:creationId xmlns:p14="http://schemas.microsoft.com/office/powerpoint/2010/main" val="15339762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ar-IQ" dirty="0"/>
              <a:t>هو المدخل الذي يدعو ألى النظرة  الشمولية للأمور، أى أنه  </a:t>
            </a:r>
            <a:r>
              <a:rPr lang="ar-IQ" dirty="0" smtClean="0"/>
              <a:t>             </a:t>
            </a:r>
            <a:r>
              <a:rPr lang="ar-IQ" dirty="0"/>
              <a:t>ينظر إلى الأمور في كلياتها وليس في </a:t>
            </a:r>
            <a:r>
              <a:rPr lang="ar-IQ" dirty="0" smtClean="0"/>
              <a:t>جزئياتها</a:t>
            </a:r>
            <a:r>
              <a:rPr lang="ar-IQ" dirty="0"/>
              <a:t>. </a:t>
            </a:r>
          </a:p>
          <a:p>
            <a:pPr algn="r" rtl="1"/>
            <a:endParaRPr lang="ar-IQ" dirty="0"/>
          </a:p>
        </p:txBody>
      </p:sp>
      <p:sp>
        <p:nvSpPr>
          <p:cNvPr id="2" name="Title 1"/>
          <p:cNvSpPr>
            <a:spLocks noGrp="1"/>
          </p:cNvSpPr>
          <p:nvPr>
            <p:ph type="title"/>
          </p:nvPr>
        </p:nvSpPr>
        <p:spPr/>
        <p:txBody>
          <a:bodyPr/>
          <a:lstStyle/>
          <a:p>
            <a:r>
              <a:rPr lang="ar-IQ" dirty="0" smtClean="0"/>
              <a:t>مدخل النظم</a:t>
            </a:r>
            <a:endParaRPr lang="ar-IQ" dirty="0"/>
          </a:p>
        </p:txBody>
      </p:sp>
    </p:spTree>
    <p:extLst>
      <p:ext uri="{BB962C8B-B14F-4D97-AF65-F5344CB8AC3E}">
        <p14:creationId xmlns:p14="http://schemas.microsoft.com/office/powerpoint/2010/main" val="38089538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ar-IQ" dirty="0"/>
              <a:t>أن لكل نظام مدخلات ومخرجات، وأن المنظمة يمكن النظر إليها كنظام متكامل يتكون من مجموعة من النظم الفرعية ( تسويق, إنتاج, تمويل, أفراد , مشتريات , مخازن , معلومات , .... إلخ )، كما أنها تكون جزءاً من نظام آخر أكبر وهو القطاع الاقتصادي الذي تنتمي إليه , وهذا بدوره يعتبر جزءاً من كل , وهكذا إلى أن يشمل مفهوم النظم العالم بأسره.</a:t>
            </a:r>
          </a:p>
          <a:p>
            <a:pPr algn="r" rtl="1"/>
            <a:endParaRPr lang="ar-IQ" dirty="0"/>
          </a:p>
        </p:txBody>
      </p:sp>
      <p:sp>
        <p:nvSpPr>
          <p:cNvPr id="2" name="Title 1"/>
          <p:cNvSpPr>
            <a:spLocks noGrp="1"/>
          </p:cNvSpPr>
          <p:nvPr>
            <p:ph type="title"/>
          </p:nvPr>
        </p:nvSpPr>
        <p:spPr/>
        <p:txBody>
          <a:bodyPr>
            <a:normAutofit fontScale="90000"/>
          </a:bodyPr>
          <a:lstStyle/>
          <a:p>
            <a:r>
              <a:rPr lang="ar-IQ" dirty="0"/>
              <a:t>ماذا يقصد بالنظم حسب مدخل النظم ؟</a:t>
            </a:r>
            <a:br>
              <a:rPr lang="ar-IQ" dirty="0"/>
            </a:br>
            <a:endParaRPr lang="ar-IQ" dirty="0"/>
          </a:p>
        </p:txBody>
      </p:sp>
    </p:spTree>
    <p:extLst>
      <p:ext uri="{BB962C8B-B14F-4D97-AF65-F5344CB8AC3E}">
        <p14:creationId xmlns:p14="http://schemas.microsoft.com/office/powerpoint/2010/main" val="19212970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ar-IQ" dirty="0"/>
              <a:t>يركز </a:t>
            </a:r>
            <a:r>
              <a:rPr lang="ar-IQ" dirty="0" smtClean="0"/>
              <a:t>على </a:t>
            </a:r>
            <a:r>
              <a:rPr lang="ar-IQ" dirty="0"/>
              <a:t>وجود علاقة متداخلة </a:t>
            </a:r>
            <a:r>
              <a:rPr lang="ar-IQ" dirty="0" smtClean="0"/>
              <a:t>ومعتمدة </a:t>
            </a:r>
            <a:r>
              <a:rPr lang="ar-IQ" dirty="0"/>
              <a:t>على بعضها البعض </a:t>
            </a:r>
            <a:r>
              <a:rPr lang="ar-IQ" dirty="0" smtClean="0"/>
              <a:t> </a:t>
            </a:r>
            <a:r>
              <a:rPr lang="ar-IQ" dirty="0"/>
              <a:t>بين الأجزاء التي تنتمي إلى الكل، فالنظم </a:t>
            </a:r>
            <a:r>
              <a:rPr lang="ar-IQ" dirty="0" smtClean="0"/>
              <a:t>     </a:t>
            </a:r>
            <a:r>
              <a:rPr lang="ar-IQ" dirty="0"/>
              <a:t>الفرعية لأى نظام تتداخل وتترابط وتتفاعل مع </a:t>
            </a:r>
            <a:r>
              <a:rPr lang="ar-IQ" dirty="0" smtClean="0"/>
              <a:t>بعضها </a:t>
            </a:r>
            <a:r>
              <a:rPr lang="ar-IQ" dirty="0"/>
              <a:t>البعض لكي تحقق  أهداف هذا النظام . </a:t>
            </a:r>
          </a:p>
          <a:p>
            <a:pPr algn="r" rtl="1"/>
            <a:endParaRPr lang="ar-IQ" dirty="0"/>
          </a:p>
        </p:txBody>
      </p:sp>
      <p:sp>
        <p:nvSpPr>
          <p:cNvPr id="2" name="Title 1"/>
          <p:cNvSpPr>
            <a:spLocks noGrp="1"/>
          </p:cNvSpPr>
          <p:nvPr>
            <p:ph type="title"/>
          </p:nvPr>
        </p:nvSpPr>
        <p:spPr/>
        <p:txBody>
          <a:bodyPr>
            <a:normAutofit fontScale="90000"/>
          </a:bodyPr>
          <a:lstStyle/>
          <a:p>
            <a:r>
              <a:rPr lang="ar-IQ" dirty="0"/>
              <a:t>على ماذا يركز مدخل النظم؟ </a:t>
            </a:r>
            <a:br>
              <a:rPr lang="ar-IQ" dirty="0"/>
            </a:br>
            <a:endParaRPr lang="ar-IQ" dirty="0"/>
          </a:p>
        </p:txBody>
      </p:sp>
    </p:spTree>
    <p:extLst>
      <p:ext uri="{BB962C8B-B14F-4D97-AF65-F5344CB8AC3E}">
        <p14:creationId xmlns:p14="http://schemas.microsoft.com/office/powerpoint/2010/main" val="12618334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ar-IQ" dirty="0"/>
              <a:t>بدأ هذا المدخل يتبلور في بداية السبعينات من القرن الماضي، حيث أثبتت التجارب والمشاهدات والملاحظات أن هناك حالات متناقضة لا تتماشى مع النظريات السابقة وحالات أخرى تتماشى معها، ولقد توصل أنصار هذا المدخل الجديد إلى تفسير مهم  لهذه الظواهر هو أن المبادىء التي تنادي بها نظرية ما تصلح في حالة موقف كذا ولا تصلح في موقف آخر، ومن هنا كانت تسمية  هذا المدخل بالمدخل  الموقفي  من موقف أو المدخل الشرطي نسبة إلى أداة  الشرط إذا.</a:t>
            </a:r>
          </a:p>
          <a:p>
            <a:pPr algn="r" rtl="1"/>
            <a:endParaRPr lang="ar-IQ" dirty="0"/>
          </a:p>
        </p:txBody>
      </p:sp>
      <p:sp>
        <p:nvSpPr>
          <p:cNvPr id="2" name="Title 1"/>
          <p:cNvSpPr>
            <a:spLocks noGrp="1"/>
          </p:cNvSpPr>
          <p:nvPr>
            <p:ph type="title"/>
          </p:nvPr>
        </p:nvSpPr>
        <p:spPr/>
        <p:txBody>
          <a:bodyPr>
            <a:normAutofit fontScale="90000"/>
          </a:bodyPr>
          <a:lstStyle/>
          <a:p>
            <a:pPr rtl="1"/>
            <a:r>
              <a:rPr lang="ar-IQ" dirty="0"/>
              <a:t>المدخل الموقفي أو الشرطي </a:t>
            </a:r>
            <a:br>
              <a:rPr lang="ar-IQ" dirty="0"/>
            </a:br>
            <a:endParaRPr lang="ar-IQ" dirty="0"/>
          </a:p>
        </p:txBody>
      </p:sp>
    </p:spTree>
    <p:extLst>
      <p:ext uri="{BB962C8B-B14F-4D97-AF65-F5344CB8AC3E}">
        <p14:creationId xmlns:p14="http://schemas.microsoft.com/office/powerpoint/2010/main" val="22384795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ar-IQ" dirty="0"/>
              <a:t>وطبقا لهذا المدخل لم يعد هناك مبادئ أو نظريات يمكن أن ننظر إليها باعتبارها صالحة في جميع الظروف والأوقات، ولا يمكن في نفس الوقت أن ننظر إلى غيرها باعتبارها لا تصلح في أي وقت من الأوقات . وإنما ننظر إلى جميع هذه المبادئ باعتبارها متكاملة لا متعارضة، ويتوقف نجاح استخدام كل منها على درجة مناسبته للموقف </a:t>
            </a:r>
          </a:p>
          <a:p>
            <a:pPr algn="r" rtl="1"/>
            <a:r>
              <a:rPr lang="ar-IQ" dirty="0"/>
              <a:t>          الذي يطبق فيه  . </a:t>
            </a:r>
          </a:p>
          <a:p>
            <a:pPr algn="r" rtl="1"/>
            <a:endParaRPr lang="ar-IQ" dirty="0"/>
          </a:p>
        </p:txBody>
      </p:sp>
      <p:sp>
        <p:nvSpPr>
          <p:cNvPr id="2" name="Title 1"/>
          <p:cNvSpPr>
            <a:spLocks noGrp="1"/>
          </p:cNvSpPr>
          <p:nvPr>
            <p:ph type="title"/>
          </p:nvPr>
        </p:nvSpPr>
        <p:spPr/>
        <p:txBody>
          <a:bodyPr>
            <a:normAutofit fontScale="90000"/>
          </a:bodyPr>
          <a:lstStyle/>
          <a:p>
            <a:r>
              <a:rPr lang="ar-IQ" kern="10" dirty="0">
                <a:ln w="25400">
                  <a:solidFill>
                    <a:srgbClr val="800000"/>
                  </a:solidFill>
                  <a:round/>
                  <a:headEnd/>
                  <a:tailEnd/>
                </a:ln>
                <a:solidFill>
                  <a:srgbClr val="00809E"/>
                </a:solidFill>
                <a:latin typeface="Arial"/>
                <a:cs typeface="Arial"/>
              </a:rPr>
              <a:t>نتائج المدخل الموقفي أو الشرطي </a:t>
            </a:r>
            <a:br>
              <a:rPr lang="ar-IQ" kern="10" dirty="0">
                <a:ln w="25400">
                  <a:solidFill>
                    <a:srgbClr val="800000"/>
                  </a:solidFill>
                  <a:round/>
                  <a:headEnd/>
                  <a:tailEnd/>
                </a:ln>
                <a:solidFill>
                  <a:srgbClr val="00809E"/>
                </a:solidFill>
                <a:latin typeface="Arial"/>
                <a:cs typeface="Arial"/>
              </a:rPr>
            </a:br>
            <a:endParaRPr lang="ar-IQ" dirty="0"/>
          </a:p>
        </p:txBody>
      </p:sp>
    </p:spTree>
    <p:extLst>
      <p:ext uri="{BB962C8B-B14F-4D97-AF65-F5344CB8AC3E}">
        <p14:creationId xmlns:p14="http://schemas.microsoft.com/office/powerpoint/2010/main" val="22077280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ar-IQ" dirty="0"/>
              <a:t>يتميز بالمرونة في تطبيقه الأساليب والمبادىء المأخوذة من المدراس أو المداخل الإدارية.</a:t>
            </a:r>
          </a:p>
          <a:p>
            <a:pPr algn="r" rtl="1"/>
            <a:r>
              <a:rPr lang="ar-IQ" dirty="0"/>
              <a:t>يشجع المديرين على تحليل وفهم الفروق بين المواقف المختلفة واختيار أنسب الحلول لها .</a:t>
            </a:r>
          </a:p>
          <a:p>
            <a:pPr algn="r" rtl="1"/>
            <a:r>
              <a:rPr lang="ar-IQ" dirty="0"/>
              <a:t>يؤكد على ضرورة توافق ممارسات الإدارة مع عدة متغيرات رئيسية تشمل البيئة الخارجية , التقنية المستخدمة, والعاملين بالمنظمة.</a:t>
            </a:r>
          </a:p>
          <a:p>
            <a:pPr algn="r" rtl="1"/>
            <a:endParaRPr lang="ar-IQ" dirty="0"/>
          </a:p>
        </p:txBody>
      </p:sp>
      <p:sp>
        <p:nvSpPr>
          <p:cNvPr id="2" name="Title 1"/>
          <p:cNvSpPr>
            <a:spLocks noGrp="1"/>
          </p:cNvSpPr>
          <p:nvPr>
            <p:ph type="title"/>
          </p:nvPr>
        </p:nvSpPr>
        <p:spPr/>
        <p:txBody>
          <a:bodyPr>
            <a:normAutofit fontScale="90000"/>
          </a:bodyPr>
          <a:lstStyle/>
          <a:p>
            <a:pPr rtl="1"/>
            <a:r>
              <a:rPr lang="ar-IQ" kern="10" dirty="0">
                <a:ln w="25400">
                  <a:solidFill>
                    <a:srgbClr val="800000"/>
                  </a:solidFill>
                  <a:round/>
                  <a:headEnd/>
                  <a:tailEnd/>
                </a:ln>
                <a:solidFill>
                  <a:srgbClr val="006600"/>
                </a:solidFill>
                <a:latin typeface="Arial"/>
                <a:cs typeface="Arial"/>
              </a:rPr>
              <a:t>مزايا المدخل الموقفي</a:t>
            </a:r>
            <a:br>
              <a:rPr lang="ar-IQ" kern="10" dirty="0">
                <a:ln w="25400">
                  <a:solidFill>
                    <a:srgbClr val="800000"/>
                  </a:solidFill>
                  <a:round/>
                  <a:headEnd/>
                  <a:tailEnd/>
                </a:ln>
                <a:solidFill>
                  <a:srgbClr val="006600"/>
                </a:solidFill>
                <a:latin typeface="Arial"/>
                <a:cs typeface="Arial"/>
              </a:rPr>
            </a:br>
            <a:endParaRPr lang="ar-IQ" dirty="0"/>
          </a:p>
        </p:txBody>
      </p:sp>
    </p:spTree>
    <p:extLst>
      <p:ext uri="{BB962C8B-B14F-4D97-AF65-F5344CB8AC3E}">
        <p14:creationId xmlns:p14="http://schemas.microsoft.com/office/powerpoint/2010/main" val="21982843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ar-IQ" dirty="0"/>
              <a:t>جوان وادوارد </a:t>
            </a:r>
            <a:r>
              <a:rPr lang="en-US" dirty="0" smtClean="0"/>
              <a:t>Joan </a:t>
            </a:r>
            <a:r>
              <a:rPr lang="en-US" dirty="0"/>
              <a:t>Woodward </a:t>
            </a:r>
            <a:r>
              <a:rPr lang="en-US" dirty="0" smtClean="0"/>
              <a:t> </a:t>
            </a:r>
            <a:r>
              <a:rPr lang="ar-IQ" dirty="0" smtClean="0"/>
              <a:t> تعتبر </a:t>
            </a:r>
            <a:r>
              <a:rPr lang="ar-IQ" dirty="0"/>
              <a:t>واحدة من رواد </a:t>
            </a:r>
          </a:p>
          <a:p>
            <a:pPr algn="r" rtl="1"/>
            <a:r>
              <a:rPr lang="ar-IQ" dirty="0"/>
              <a:t>  المدخل الموقفي، حيث ساهمت النتائج التي توصلت إليها مع </a:t>
            </a:r>
            <a:r>
              <a:rPr lang="ar-IQ" dirty="0" smtClean="0"/>
              <a:t> </a:t>
            </a:r>
            <a:r>
              <a:rPr lang="ar-IQ" dirty="0"/>
              <a:t>مجموعة من الباحثين في إدراك التقنية – متغير </a:t>
            </a:r>
            <a:r>
              <a:rPr lang="ar-IQ" dirty="0" smtClean="0"/>
              <a:t>      </a:t>
            </a:r>
            <a:r>
              <a:rPr lang="ar-IQ" dirty="0"/>
              <a:t>موقفي رئيسي ــ  على تصميم الهياكل بالمنظمات. </a:t>
            </a:r>
          </a:p>
          <a:p>
            <a:pPr algn="r" rtl="1"/>
            <a:endParaRPr lang="ar-IQ" dirty="0"/>
          </a:p>
        </p:txBody>
      </p:sp>
      <p:sp>
        <p:nvSpPr>
          <p:cNvPr id="2" name="Title 1"/>
          <p:cNvSpPr>
            <a:spLocks noGrp="1"/>
          </p:cNvSpPr>
          <p:nvPr>
            <p:ph type="title"/>
          </p:nvPr>
        </p:nvSpPr>
        <p:spPr/>
        <p:txBody>
          <a:bodyPr>
            <a:normAutofit fontScale="90000"/>
          </a:bodyPr>
          <a:lstStyle/>
          <a:p>
            <a:r>
              <a:rPr lang="ar-IQ" kern="10" dirty="0">
                <a:ln w="28575">
                  <a:solidFill>
                    <a:srgbClr val="0000FF"/>
                  </a:solidFill>
                  <a:round/>
                  <a:headEnd/>
                  <a:tailEnd/>
                </a:ln>
                <a:solidFill>
                  <a:srgbClr val="800000"/>
                </a:solidFill>
                <a:latin typeface="Arial"/>
                <a:cs typeface="Arial"/>
              </a:rPr>
              <a:t>رواد المدخل الموقفي</a:t>
            </a:r>
            <a:br>
              <a:rPr lang="ar-IQ" kern="10" dirty="0">
                <a:ln w="28575">
                  <a:solidFill>
                    <a:srgbClr val="0000FF"/>
                  </a:solidFill>
                  <a:round/>
                  <a:headEnd/>
                  <a:tailEnd/>
                </a:ln>
                <a:solidFill>
                  <a:srgbClr val="800000"/>
                </a:solidFill>
                <a:latin typeface="Arial"/>
                <a:cs typeface="Arial"/>
              </a:rPr>
            </a:br>
            <a:endParaRPr lang="ar-IQ" dirty="0"/>
          </a:p>
        </p:txBody>
      </p:sp>
    </p:spTree>
    <p:extLst>
      <p:ext uri="{BB962C8B-B14F-4D97-AF65-F5344CB8AC3E}">
        <p14:creationId xmlns:p14="http://schemas.microsoft.com/office/powerpoint/2010/main" val="411322642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0</TotalTime>
  <Words>387</Words>
  <Application>Microsoft Office PowerPoint</Application>
  <PresentationFormat>On-screen Show (4:3)</PresentationFormat>
  <Paragraphs>21</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Waveform</vt:lpstr>
      <vt:lpstr>نظرية المنظمة</vt:lpstr>
      <vt:lpstr>مدخل النظم</vt:lpstr>
      <vt:lpstr>ماذا يقصد بالنظم حسب مدخل النظم ؟ </vt:lpstr>
      <vt:lpstr>على ماذا يركز مدخل النظم؟  </vt:lpstr>
      <vt:lpstr>المدخل الموقفي أو الشرطي  </vt:lpstr>
      <vt:lpstr>نتائج المدخل الموقفي أو الشرطي  </vt:lpstr>
      <vt:lpstr>مزايا المدخل الموقفي </vt:lpstr>
      <vt:lpstr>رواد المدخل الموقفي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نظرية المنظمة</dc:title>
  <dc:creator>yoyo</dc:creator>
  <cp:lastModifiedBy>DR.Ahmed Saker</cp:lastModifiedBy>
  <cp:revision>2</cp:revision>
  <dcterms:created xsi:type="dcterms:W3CDTF">2006-08-16T00:00:00Z</dcterms:created>
  <dcterms:modified xsi:type="dcterms:W3CDTF">2019-02-14T21:09:07Z</dcterms:modified>
</cp:coreProperties>
</file>