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4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نظرية المنظمة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kern="10" dirty="0">
                <a:ln w="254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</a:rPr>
              <a:t>النظرية ذات العنصرين لفريدريك </a:t>
            </a:r>
            <a:r>
              <a:rPr lang="ar-IQ" kern="10" dirty="0" smtClean="0">
                <a:ln w="254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</a:rPr>
              <a:t>هيرزبرج</a:t>
            </a:r>
          </a:p>
          <a:p>
            <a:r>
              <a:rPr lang="ar-IQ" kern="10" dirty="0" smtClean="0">
                <a:ln w="254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</a:rPr>
              <a:t>الدكتورة مكية كريدي بنيان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2484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IQ" dirty="0"/>
          </a:p>
        </p:txBody>
      </p:sp>
      <p:sp>
        <p:nvSpPr>
          <p:cNvPr id="23" name="AutoShape 5"/>
          <p:cNvSpPr>
            <a:spLocks noChangeArrowheads="1"/>
          </p:cNvSpPr>
          <p:nvPr/>
        </p:nvSpPr>
        <p:spPr bwMode="auto">
          <a:xfrm>
            <a:off x="5292725" y="2420938"/>
            <a:ext cx="2087563" cy="647700"/>
          </a:xfrm>
          <a:prstGeom prst="flowChartAlternateProcess">
            <a:avLst/>
          </a:prstGeom>
          <a:solidFill>
            <a:srgbClr val="B9E9FF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>
                <a:solidFill>
                  <a:schemeClr val="accent2"/>
                </a:solidFill>
              </a:rPr>
              <a:t>العوامل الدافعة</a:t>
            </a:r>
            <a:endParaRPr lang="en-US" sz="2800" b="1">
              <a:solidFill>
                <a:schemeClr val="accent2"/>
              </a:solidFill>
            </a:endParaRPr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1331913" y="2349500"/>
            <a:ext cx="2232025" cy="647700"/>
          </a:xfrm>
          <a:prstGeom prst="flowChartAlternateProcess">
            <a:avLst/>
          </a:prstGeom>
          <a:solidFill>
            <a:srgbClr val="B9E9FF"/>
          </a:solidFill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ar-SA" sz="2800" b="1">
                <a:solidFill>
                  <a:schemeClr val="accent2"/>
                </a:solidFill>
              </a:rPr>
              <a:t>العوامل الواقية</a:t>
            </a:r>
            <a:endParaRPr lang="en-US" sz="2800" b="1">
              <a:solidFill>
                <a:schemeClr val="accent2"/>
              </a:solidFill>
            </a:endParaRPr>
          </a:p>
        </p:txBody>
      </p:sp>
      <p:sp>
        <p:nvSpPr>
          <p:cNvPr id="25" name="Line 7"/>
          <p:cNvSpPr>
            <a:spLocks noChangeShapeType="1"/>
          </p:cNvSpPr>
          <p:nvPr/>
        </p:nvSpPr>
        <p:spPr bwMode="auto">
          <a:xfrm>
            <a:off x="6372225" y="3068638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6" name="Line 15"/>
          <p:cNvSpPr>
            <a:spLocks noChangeShapeType="1"/>
          </p:cNvSpPr>
          <p:nvPr/>
        </p:nvSpPr>
        <p:spPr bwMode="auto">
          <a:xfrm>
            <a:off x="2484438" y="2924175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>
            <a:off x="4572000" y="908050"/>
            <a:ext cx="720725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8" name="Line 17"/>
          <p:cNvSpPr>
            <a:spLocks noChangeShapeType="1"/>
          </p:cNvSpPr>
          <p:nvPr/>
        </p:nvSpPr>
        <p:spPr bwMode="auto">
          <a:xfrm flipH="1">
            <a:off x="3635375" y="908050"/>
            <a:ext cx="936625" cy="360363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29" name="Line 18"/>
          <p:cNvSpPr>
            <a:spLocks noChangeShapeType="1"/>
          </p:cNvSpPr>
          <p:nvPr/>
        </p:nvSpPr>
        <p:spPr bwMode="auto">
          <a:xfrm>
            <a:off x="6443663" y="4508500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0" name="Line 19"/>
          <p:cNvSpPr>
            <a:spLocks noChangeShapeType="1"/>
          </p:cNvSpPr>
          <p:nvPr/>
        </p:nvSpPr>
        <p:spPr bwMode="auto">
          <a:xfrm>
            <a:off x="2339975" y="4508500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31" name="AutoShape 26"/>
          <p:cNvSpPr>
            <a:spLocks noChangeArrowheads="1"/>
          </p:cNvSpPr>
          <p:nvPr/>
        </p:nvSpPr>
        <p:spPr bwMode="auto">
          <a:xfrm>
            <a:off x="4572000" y="3500438"/>
            <a:ext cx="3960813" cy="1008062"/>
          </a:xfrm>
          <a:prstGeom prst="flowChartAlternateProcess">
            <a:avLst/>
          </a:prstGeom>
          <a:solidFill>
            <a:srgbClr val="FFDDEE"/>
          </a:solidFill>
          <a:ln w="50800" algn="ctr">
            <a:solidFill>
              <a:srgbClr val="FF2F97"/>
            </a:solidFill>
            <a:miter lim="800000"/>
            <a:headEnd/>
            <a:tailEnd/>
          </a:ln>
        </p:spPr>
        <p:txBody>
          <a:bodyPr wrap="none" tIns="334800" anchor="ctr"/>
          <a:lstStyle/>
          <a:p>
            <a:pPr algn="ctr">
              <a:lnSpc>
                <a:spcPct val="145000"/>
              </a:lnSpc>
            </a:pPr>
            <a:r>
              <a:rPr lang="ar-SA" sz="2400" b="1">
                <a:cs typeface="Arabic Transparent" pitchFamily="2" charset="0"/>
              </a:rPr>
              <a:t> </a:t>
            </a:r>
            <a:r>
              <a:rPr lang="ar-SA" sz="2400" b="1">
                <a:solidFill>
                  <a:srgbClr val="F600F6"/>
                </a:solidFill>
                <a:cs typeface="Arabic Transparent" pitchFamily="2" charset="0"/>
              </a:rPr>
              <a:t>هي التي تتصل بمحتوى العمل وطبيعته </a:t>
            </a:r>
          </a:p>
          <a:p>
            <a:pPr algn="ctr">
              <a:lnSpc>
                <a:spcPct val="145000"/>
              </a:lnSpc>
            </a:pPr>
            <a:r>
              <a:rPr lang="ar-SA" sz="2400" b="1">
                <a:solidFill>
                  <a:srgbClr val="F600F6"/>
                </a:solidFill>
                <a:cs typeface="Arabic Transparent" pitchFamily="2" charset="0"/>
              </a:rPr>
              <a:t>وتصف علاقة الفرد بما يعمله</a:t>
            </a:r>
            <a:r>
              <a:rPr lang="ar-SA" sz="2400" b="1">
                <a:cs typeface="Arabic Transparent" pitchFamily="2" charset="0"/>
              </a:rPr>
              <a:t> </a:t>
            </a:r>
            <a:endParaRPr lang="en-US" sz="2400" b="1">
              <a:cs typeface="Arabic Transparent" pitchFamily="2" charset="0"/>
            </a:endParaRPr>
          </a:p>
          <a:p>
            <a:pPr algn="ctr"/>
            <a:endParaRPr lang="en-US" sz="2400" b="1">
              <a:cs typeface="Arabic Transparent" pitchFamily="2" charset="0"/>
            </a:endParaRPr>
          </a:p>
        </p:txBody>
      </p:sp>
      <p:sp>
        <p:nvSpPr>
          <p:cNvPr id="32" name="AutoShape 30"/>
          <p:cNvSpPr>
            <a:spLocks noChangeArrowheads="1"/>
          </p:cNvSpPr>
          <p:nvPr/>
        </p:nvSpPr>
        <p:spPr bwMode="auto">
          <a:xfrm>
            <a:off x="323850" y="3357563"/>
            <a:ext cx="3816350" cy="1150937"/>
          </a:xfrm>
          <a:prstGeom prst="flowChartAlternateProcess">
            <a:avLst/>
          </a:prstGeom>
          <a:solidFill>
            <a:srgbClr val="FFDDEE"/>
          </a:solidFill>
          <a:ln w="50800">
            <a:solidFill>
              <a:srgbClr val="FF2F97"/>
            </a:solidFill>
            <a:miter lim="800000"/>
            <a:headEnd/>
            <a:tailEnd/>
          </a:ln>
        </p:spPr>
        <p:txBody>
          <a:bodyPr wrap="none" tIns="154800" bIns="406800" anchor="ctr"/>
          <a:lstStyle/>
          <a:p>
            <a:pPr algn="ctr"/>
            <a:endParaRPr lang="ar-SA" b="1"/>
          </a:p>
          <a:p>
            <a:pPr algn="ctr">
              <a:lnSpc>
                <a:spcPct val="145000"/>
              </a:lnSpc>
            </a:pPr>
            <a:r>
              <a:rPr lang="ar-SA" sz="2400" b="1">
                <a:solidFill>
                  <a:srgbClr val="F600F6"/>
                </a:solidFill>
                <a:cs typeface="Arabic Transparent" pitchFamily="2" charset="0"/>
              </a:rPr>
              <a:t>هي العوامل التي تصف علاقة الفرد</a:t>
            </a:r>
          </a:p>
          <a:p>
            <a:pPr algn="ctr">
              <a:lnSpc>
                <a:spcPct val="145000"/>
              </a:lnSpc>
            </a:pPr>
            <a:r>
              <a:rPr lang="ar-SA" sz="2400" b="1">
                <a:solidFill>
                  <a:srgbClr val="F600F6"/>
                </a:solidFill>
                <a:cs typeface="Arabic Transparent" pitchFamily="2" charset="0"/>
              </a:rPr>
              <a:t>العامل بالمحيط الذي يؤدي فيه عمله</a:t>
            </a:r>
            <a:endParaRPr lang="en-US" sz="2400" b="1">
              <a:solidFill>
                <a:srgbClr val="F600F6"/>
              </a:solidFill>
              <a:cs typeface="Arabic Transparent" pitchFamily="2" charset="0"/>
            </a:endParaRPr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7740650" y="2420938"/>
            <a:ext cx="9350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sz="3200">
                <a:solidFill>
                  <a:srgbClr val="993300"/>
                </a:solidFill>
              </a:rPr>
              <a:t>توفر</a:t>
            </a:r>
            <a:endParaRPr lang="en-US" sz="3200">
              <a:solidFill>
                <a:srgbClr val="993300"/>
              </a:solidFill>
            </a:endParaRPr>
          </a:p>
        </p:txBody>
      </p:sp>
      <p:sp>
        <p:nvSpPr>
          <p:cNvPr id="34" name="Text Box 32"/>
          <p:cNvSpPr txBox="1">
            <a:spLocks noChangeArrowheads="1"/>
          </p:cNvSpPr>
          <p:nvPr/>
        </p:nvSpPr>
        <p:spPr bwMode="auto">
          <a:xfrm>
            <a:off x="3708400" y="2420938"/>
            <a:ext cx="936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ar-SA" sz="3200">
                <a:solidFill>
                  <a:srgbClr val="993300"/>
                </a:solidFill>
              </a:rPr>
              <a:t>غياب</a:t>
            </a:r>
            <a:endParaRPr lang="en-US" sz="3200">
              <a:solidFill>
                <a:srgbClr val="993300"/>
              </a:solidFill>
            </a:endParaRPr>
          </a:p>
        </p:txBody>
      </p:sp>
      <p:sp>
        <p:nvSpPr>
          <p:cNvPr id="35" name="WordArt 33"/>
          <p:cNvSpPr>
            <a:spLocks noChangeArrowheads="1" noChangeShapeType="1" noTextEdit="1"/>
          </p:cNvSpPr>
          <p:nvPr/>
        </p:nvSpPr>
        <p:spPr bwMode="auto">
          <a:xfrm>
            <a:off x="1258888" y="0"/>
            <a:ext cx="6337300" cy="10541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ar-IQ" sz="3600" kern="10">
                <a:ln w="25400">
                  <a:solidFill>
                    <a:srgbClr val="800080"/>
                  </a:solidFill>
                  <a:round/>
                  <a:headEnd/>
                  <a:tailEnd/>
                </a:ln>
                <a:solidFill>
                  <a:srgbClr val="FF3399"/>
                </a:solidFill>
                <a:latin typeface="Arial"/>
                <a:cs typeface="Arial"/>
              </a:rPr>
              <a:t>النظرية ذات العنصرين لفريدريك هيرزبرج</a:t>
            </a:r>
          </a:p>
        </p:txBody>
      </p:sp>
      <p:sp>
        <p:nvSpPr>
          <p:cNvPr id="36" name="AutoShape 34"/>
          <p:cNvSpPr>
            <a:spLocks noChangeArrowheads="1"/>
          </p:cNvSpPr>
          <p:nvPr/>
        </p:nvSpPr>
        <p:spPr bwMode="auto">
          <a:xfrm>
            <a:off x="4572000" y="1412875"/>
            <a:ext cx="3455988" cy="574675"/>
          </a:xfrm>
          <a:prstGeom prst="flowChartTerminator">
            <a:avLst/>
          </a:prstGeom>
          <a:solidFill>
            <a:srgbClr val="FFDAB5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lIns="86255" tIns="43128" rIns="86255" bIns="43128" anchor="ctr"/>
          <a:lstStyle/>
          <a:p>
            <a:pPr algn="ctr" defTabSz="862013"/>
            <a:r>
              <a:rPr lang="ar-SA" sz="2800" b="1">
                <a:solidFill>
                  <a:srgbClr val="C86400"/>
                </a:solidFill>
              </a:rPr>
              <a:t>الشعور بالرضا عن العمل</a:t>
            </a:r>
            <a:endParaRPr lang="en-US" sz="2800" b="1">
              <a:solidFill>
                <a:srgbClr val="C86400"/>
              </a:solidFill>
            </a:endParaRPr>
          </a:p>
        </p:txBody>
      </p:sp>
      <p:sp>
        <p:nvSpPr>
          <p:cNvPr id="37" name="AutoShape 35"/>
          <p:cNvSpPr>
            <a:spLocks noChangeArrowheads="1"/>
          </p:cNvSpPr>
          <p:nvPr/>
        </p:nvSpPr>
        <p:spPr bwMode="auto">
          <a:xfrm>
            <a:off x="755650" y="1339850"/>
            <a:ext cx="3384550" cy="576263"/>
          </a:xfrm>
          <a:prstGeom prst="flowChartTerminator">
            <a:avLst/>
          </a:prstGeom>
          <a:solidFill>
            <a:srgbClr val="FFDAB5"/>
          </a:solidFill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lIns="86255" tIns="43128" rIns="86255" bIns="43128" anchor="ctr"/>
          <a:lstStyle/>
          <a:p>
            <a:pPr algn="ctr" defTabSz="862013"/>
            <a:r>
              <a:rPr lang="ar-SA" sz="2800" b="1">
                <a:solidFill>
                  <a:srgbClr val="C86400"/>
                </a:solidFill>
              </a:rPr>
              <a:t>الشعور بعدم الرضا</a:t>
            </a:r>
            <a:endParaRPr lang="en-US" sz="2800" b="1">
              <a:solidFill>
                <a:srgbClr val="C86400"/>
              </a:solidFill>
            </a:endParaRPr>
          </a:p>
        </p:txBody>
      </p:sp>
      <p:sp>
        <p:nvSpPr>
          <p:cNvPr id="38" name="AutoShape 37"/>
          <p:cNvSpPr>
            <a:spLocks noChangeArrowheads="1"/>
          </p:cNvSpPr>
          <p:nvPr/>
        </p:nvSpPr>
        <p:spPr bwMode="auto">
          <a:xfrm>
            <a:off x="4572000" y="4868863"/>
            <a:ext cx="3887788" cy="1655762"/>
          </a:xfrm>
          <a:prstGeom prst="cube">
            <a:avLst>
              <a:gd name="adj" fmla="val 4231"/>
            </a:avLst>
          </a:prstGeom>
          <a:solidFill>
            <a:srgbClr val="CDCDFF"/>
          </a:solidFill>
          <a:ln w="38100">
            <a:solidFill>
              <a:srgbClr val="8001FF"/>
            </a:solidFill>
            <a:miter lim="800000"/>
            <a:headEnd/>
            <a:tailEnd/>
          </a:ln>
        </p:spPr>
        <p:txBody>
          <a:bodyPr wrap="none" tIns="334800" anchor="ctr"/>
          <a:lstStyle/>
          <a:p>
            <a:pPr algn="ctr">
              <a:lnSpc>
                <a:spcPct val="140000"/>
              </a:lnSpc>
            </a:pPr>
            <a:r>
              <a:rPr lang="ar-SA" sz="2400" b="1"/>
              <a:t>  </a:t>
            </a:r>
            <a:r>
              <a:rPr lang="ar-SA" sz="2400" b="1">
                <a:solidFill>
                  <a:srgbClr val="8001FF"/>
                </a:solidFill>
              </a:rPr>
              <a:t>التنوع, الإنجاز والتقدير والاعتراف </a:t>
            </a:r>
          </a:p>
          <a:p>
            <a:pPr algn="ctr">
              <a:lnSpc>
                <a:spcPct val="140000"/>
              </a:lnSpc>
            </a:pPr>
            <a:r>
              <a:rPr lang="ar-SA" sz="2400" b="1">
                <a:solidFill>
                  <a:srgbClr val="8001FF"/>
                </a:solidFill>
              </a:rPr>
              <a:t>بالاستقلالية والمسؤولية, توفر فرص </a:t>
            </a:r>
          </a:p>
          <a:p>
            <a:pPr algn="ctr">
              <a:lnSpc>
                <a:spcPct val="140000"/>
              </a:lnSpc>
            </a:pPr>
            <a:r>
              <a:rPr lang="ar-SA" sz="2400" b="1">
                <a:solidFill>
                  <a:srgbClr val="8001FF"/>
                </a:solidFill>
              </a:rPr>
              <a:t>الترقية والتقدم والشعور بالانجاز</a:t>
            </a:r>
            <a:endParaRPr lang="en-US" sz="2400" b="1">
              <a:solidFill>
                <a:srgbClr val="8001FF"/>
              </a:solidFill>
            </a:endParaRPr>
          </a:p>
          <a:p>
            <a:pPr algn="ctr">
              <a:lnSpc>
                <a:spcPct val="140000"/>
              </a:lnSpc>
            </a:pPr>
            <a:endParaRPr lang="en-US" sz="2400" b="1"/>
          </a:p>
        </p:txBody>
      </p:sp>
      <p:sp>
        <p:nvSpPr>
          <p:cNvPr id="39" name="AutoShape 38"/>
          <p:cNvSpPr>
            <a:spLocks noChangeArrowheads="1"/>
          </p:cNvSpPr>
          <p:nvPr/>
        </p:nvSpPr>
        <p:spPr bwMode="auto">
          <a:xfrm>
            <a:off x="539750" y="4868863"/>
            <a:ext cx="3887788" cy="1655762"/>
          </a:xfrm>
          <a:prstGeom prst="cube">
            <a:avLst>
              <a:gd name="adj" fmla="val 4231"/>
            </a:avLst>
          </a:prstGeom>
          <a:solidFill>
            <a:srgbClr val="CDCDFF"/>
          </a:solidFill>
          <a:ln w="38100">
            <a:solidFill>
              <a:srgbClr val="8001FF"/>
            </a:solidFill>
            <a:miter lim="800000"/>
            <a:headEnd/>
            <a:tailEnd/>
          </a:ln>
        </p:spPr>
        <p:txBody>
          <a:bodyPr wrap="none" tIns="334800" anchor="ctr"/>
          <a:lstStyle/>
          <a:p>
            <a:pPr algn="ctr">
              <a:lnSpc>
                <a:spcPct val="140000"/>
              </a:lnSpc>
            </a:pPr>
            <a:r>
              <a:rPr lang="ar-SA" sz="2400" b="1"/>
              <a:t>  </a:t>
            </a:r>
            <a:r>
              <a:rPr lang="ar-SA" sz="2400" b="1">
                <a:solidFill>
                  <a:srgbClr val="8001FF"/>
                </a:solidFill>
              </a:rPr>
              <a:t>سياسة المنظمة وإدارتها ونوعية</a:t>
            </a:r>
          </a:p>
          <a:p>
            <a:pPr algn="ctr">
              <a:lnSpc>
                <a:spcPct val="140000"/>
              </a:lnSpc>
            </a:pPr>
            <a:r>
              <a:rPr lang="ar-SA" sz="2400" b="1">
                <a:solidFill>
                  <a:srgbClr val="8001FF"/>
                </a:solidFill>
              </a:rPr>
              <a:t> الإشراف والأجر والعلاقات الشخصية </a:t>
            </a:r>
          </a:p>
          <a:p>
            <a:pPr algn="ctr">
              <a:lnSpc>
                <a:spcPct val="140000"/>
              </a:lnSpc>
            </a:pPr>
            <a:r>
              <a:rPr lang="ar-SA" sz="2400" b="1">
                <a:solidFill>
                  <a:srgbClr val="8001FF"/>
                </a:solidFill>
              </a:rPr>
              <a:t>المتبادلة وظروف العمل</a:t>
            </a:r>
            <a:r>
              <a:rPr lang="ar-SA" sz="2400">
                <a:solidFill>
                  <a:srgbClr val="8001FF"/>
                </a:solidFill>
              </a:rPr>
              <a:t> </a:t>
            </a:r>
            <a:endParaRPr lang="en-US" sz="2400">
              <a:solidFill>
                <a:srgbClr val="8001FF"/>
              </a:solidFill>
            </a:endParaRPr>
          </a:p>
          <a:p>
            <a:pPr algn="ctr">
              <a:lnSpc>
                <a:spcPct val="140000"/>
              </a:lnSpc>
            </a:pPr>
            <a:endParaRPr lang="en-US" sz="2400">
              <a:solidFill>
                <a:srgbClr val="8001FF"/>
              </a:solidFill>
            </a:endParaRPr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>
            <a:off x="2484438" y="1989138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41" name="Line 40"/>
          <p:cNvSpPr>
            <a:spLocks noChangeShapeType="1"/>
          </p:cNvSpPr>
          <p:nvPr/>
        </p:nvSpPr>
        <p:spPr bwMode="auto">
          <a:xfrm>
            <a:off x="6372225" y="1989138"/>
            <a:ext cx="0" cy="431800"/>
          </a:xfrm>
          <a:prstGeom prst="line">
            <a:avLst/>
          </a:prstGeom>
          <a:noFill/>
          <a:ln w="63500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5851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1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0"/>
                            </p:stCondLst>
                            <p:childTnLst>
                              <p:par>
                                <p:cTn id="7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IQ" dirty="0"/>
              <a:t>برغم ما وجه إلى نظرية هيرزبرج من </a:t>
            </a:r>
            <a:r>
              <a:rPr lang="ar-IQ" dirty="0" smtClean="0"/>
              <a:t> </a:t>
            </a:r>
            <a:r>
              <a:rPr lang="ar-IQ" dirty="0"/>
              <a:t>انتقادات، إلا أنها لا تزال لها أهميتها، لأنها حاولت أن </a:t>
            </a:r>
            <a:r>
              <a:rPr lang="ar-IQ" dirty="0" smtClean="0"/>
              <a:t>تفصل بين </a:t>
            </a:r>
            <a:r>
              <a:rPr lang="ar-IQ" dirty="0"/>
              <a:t>العوامل الدافعة والعوامل الواقية, وقد أدى هذا الفصل إلى مفهوم إثراء العمل </a:t>
            </a:r>
            <a:r>
              <a:rPr lang="en-US" dirty="0"/>
              <a:t>job Enrichment </a:t>
            </a:r>
            <a:r>
              <a:rPr lang="ar-IQ" dirty="0"/>
              <a:t>والذي  يعني تزويد الأعمال بعوامل دافعة, ولكن قبل زيادة العوامل الدافعة فإنه يجب على الإدارة </a:t>
            </a:r>
            <a:r>
              <a:rPr lang="ar-IQ" dirty="0" smtClean="0"/>
              <a:t>توفير </a:t>
            </a:r>
            <a:r>
              <a:rPr lang="ar-IQ" dirty="0"/>
              <a:t>العوامل الواقية لأنه بدون ذلك يصبح الفرد أقل استجابة </a:t>
            </a:r>
            <a:r>
              <a:rPr lang="ar-IQ" dirty="0" smtClean="0"/>
              <a:t>لمحاولات </a:t>
            </a:r>
            <a:r>
              <a:rPr lang="ar-IQ" dirty="0"/>
              <a:t>إثراء العمل.</a:t>
            </a:r>
          </a:p>
          <a:p>
            <a:pPr algn="r" rtl="1"/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kern="10" dirty="0" smtClean="0">
                <a:ln w="254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اهمية النظرية </a:t>
            </a:r>
            <a:r>
              <a:rPr lang="ar-IQ" kern="10" dirty="0">
                <a:ln w="254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Arial"/>
                <a:cs typeface="Arial"/>
              </a:rPr>
              <a:t>ذات العنصرين لفريدريك هيرزبرج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21460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</TotalTime>
  <Words>153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نظرية المنظمة</vt:lpstr>
      <vt:lpstr>PowerPoint Presentation</vt:lpstr>
      <vt:lpstr>اهمية النظرية ذات العنصرين لفريدريك هيرزبرج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نظرية المنظمة</dc:title>
  <dc:creator>yoyo</dc:creator>
  <cp:lastModifiedBy>DR.Ahmed Saker</cp:lastModifiedBy>
  <cp:revision>2</cp:revision>
  <dcterms:created xsi:type="dcterms:W3CDTF">2006-08-16T00:00:00Z</dcterms:created>
  <dcterms:modified xsi:type="dcterms:W3CDTF">2019-02-14T20:57:21Z</dcterms:modified>
</cp:coreProperties>
</file>