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نظرية المنظمة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IQ" b="1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افكار </a:t>
            </a:r>
            <a:r>
              <a:rPr lang="ar-SA" b="1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نظريتي </a:t>
            </a:r>
            <a:r>
              <a:rPr lang="ar-IQ" b="1" kern="10" dirty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(</a:t>
            </a:r>
            <a:r>
              <a:rPr lang="en-US" b="1" kern="10" dirty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</a:rPr>
              <a:t>X &amp;Y</a:t>
            </a:r>
            <a:r>
              <a:rPr lang="ar-IQ" b="1" kern="10" dirty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)</a:t>
            </a:r>
            <a:r>
              <a:rPr lang="en-US" b="1" kern="10" dirty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 </a:t>
            </a:r>
            <a:r>
              <a:rPr lang="ar-SA" b="1" kern="10" dirty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لدو</a:t>
            </a:r>
            <a:r>
              <a:rPr lang="ar-IQ" b="1" kern="10" dirty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ك</a:t>
            </a:r>
            <a:r>
              <a:rPr lang="ar-SA" b="1" kern="10" dirty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لاس ماكري</a:t>
            </a:r>
            <a:r>
              <a:rPr lang="ar-IQ" b="1" kern="10" dirty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ك</a:t>
            </a:r>
            <a:r>
              <a:rPr lang="ar-SA" b="1" kern="10" dirty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ر</a:t>
            </a:r>
            <a:endParaRPr lang="en-US" b="1" kern="10" dirty="0">
              <a:ln w="25400">
                <a:solidFill>
                  <a:srgbClr val="008000"/>
                </a:solidFill>
                <a:round/>
                <a:headEnd/>
                <a:tailEnd/>
              </a:ln>
              <a:solidFill>
                <a:schemeClr val="tx1"/>
              </a:solidFill>
              <a:latin typeface="Lucida Sans"/>
              <a:cs typeface="Arial" charset="0"/>
            </a:endParaRPr>
          </a:p>
          <a:p>
            <a:r>
              <a:rPr lang="ar-IQ" b="1" dirty="0">
                <a:solidFill>
                  <a:schemeClr val="tx1"/>
                </a:solidFill>
              </a:rPr>
              <a:t>الدكتورة مكية كريدي بنيان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3816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وضع </a:t>
            </a:r>
            <a:r>
              <a:rPr lang="ar-IQ" dirty="0" smtClean="0"/>
              <a:t> </a:t>
            </a:r>
            <a:r>
              <a:rPr lang="ar-IQ" dirty="0"/>
              <a:t>دوجلاس </a:t>
            </a:r>
            <a:r>
              <a:rPr lang="ar-IQ" dirty="0" smtClean="0"/>
              <a:t>ماكجريجور نظريته </a:t>
            </a:r>
            <a:r>
              <a:rPr lang="ar-IQ" dirty="0"/>
              <a:t>الأولى </a:t>
            </a:r>
            <a:r>
              <a:rPr lang="en-US" dirty="0"/>
              <a:t>X  </a:t>
            </a:r>
            <a:r>
              <a:rPr lang="ar-IQ" dirty="0"/>
              <a:t>وهي </a:t>
            </a:r>
          </a:p>
          <a:p>
            <a:pPr algn="r" rtl="1"/>
            <a:r>
              <a:rPr lang="ar-IQ" dirty="0" smtClean="0"/>
              <a:t>تنظر </a:t>
            </a:r>
            <a:r>
              <a:rPr lang="ar-IQ" dirty="0"/>
              <a:t>نظرة سلبية للعاملين ، وطالب</a:t>
            </a:r>
          </a:p>
          <a:p>
            <a:pPr algn="r" rtl="1"/>
            <a:r>
              <a:rPr lang="ar-IQ" dirty="0" smtClean="0"/>
              <a:t>الإدارة </a:t>
            </a:r>
            <a:r>
              <a:rPr lang="ar-IQ" dirty="0"/>
              <a:t>أن تعاملهم على أساس هذه النظرة.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kern="10" dirty="0" smtClean="0"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Arial"/>
              </a:rPr>
              <a:t>(X </a:t>
            </a:r>
            <a:r>
              <a:rPr lang="en-US" sz="3000" kern="10" dirty="0"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Arial"/>
              </a:rPr>
              <a:t>) </a:t>
            </a:r>
            <a:r>
              <a:rPr lang="ar-SA" sz="3000" kern="10" dirty="0" smtClean="0"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ea typeface="+mn-ea"/>
                <a:cs typeface="Arial"/>
              </a:rPr>
              <a:t>نظرية  </a:t>
            </a:r>
            <a:r>
              <a:rPr lang="ar-SA" sz="3000" kern="10" dirty="0"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ea typeface="+mn-ea"/>
                <a:cs typeface="Arial"/>
              </a:rPr>
              <a:t>دوجلاس </a:t>
            </a:r>
            <a:r>
              <a:rPr lang="ar-SA" sz="3000" kern="10" dirty="0" smtClean="0"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ea typeface="+mn-ea"/>
                <a:cs typeface="Arial"/>
              </a:rPr>
              <a:t>ماكريجورالأولى</a:t>
            </a:r>
            <a:r>
              <a:rPr lang="en-US" sz="3000" kern="10" dirty="0" smtClean="0"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ea typeface="+mn-ea"/>
                <a:cs typeface="Arial"/>
              </a:rPr>
              <a:t> </a:t>
            </a:r>
            <a:r>
              <a:rPr lang="ar-SA" sz="3000" kern="10" dirty="0" smtClean="0"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ea typeface="+mn-ea"/>
                <a:cs typeface="Arial"/>
              </a:rPr>
              <a:t>نظرية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5437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إن الإنسان العادي لديه كراهية فطرية للعمل ويحاول تجنبه .</a:t>
            </a:r>
          </a:p>
          <a:p>
            <a:pPr algn="r" rtl="1"/>
            <a:r>
              <a:rPr lang="ar-IQ" dirty="0"/>
              <a:t>إن الإنسان العادي يكره المسؤولية ولذلك يجب أن يُوجه من رئيسه.</a:t>
            </a:r>
          </a:p>
          <a:p>
            <a:pPr algn="r" rtl="1"/>
            <a:r>
              <a:rPr lang="ar-IQ" dirty="0"/>
              <a:t>إن الإنسان العادي خامل وغير طموح ويسعى فقط للأمن والاستقرار.</a:t>
            </a:r>
          </a:p>
          <a:p>
            <a:pPr algn="r" rtl="1"/>
            <a:r>
              <a:rPr lang="ar-IQ" dirty="0"/>
              <a:t>إن الإنسان العادي يفتقد المبادأة ولا يسعى لاتخاذ موقف المخاطرة.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افكار </a:t>
            </a:r>
            <a:r>
              <a:rPr lang="ar-IQ" dirty="0" smtClean="0"/>
              <a:t>نظرية </a:t>
            </a:r>
            <a:r>
              <a:rPr lang="ar-IQ" dirty="0" smtClean="0"/>
              <a:t>(</a:t>
            </a:r>
            <a:r>
              <a:rPr lang="en-US" dirty="0"/>
              <a:t>X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90361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 smtClean="0"/>
              <a:t>أغلب </a:t>
            </a:r>
            <a:r>
              <a:rPr lang="ar-IQ" dirty="0"/>
              <a:t>الناس يجب أن </a:t>
            </a:r>
          </a:p>
          <a:p>
            <a:pPr algn="r" rtl="1"/>
            <a:r>
              <a:rPr lang="ar-IQ" dirty="0" smtClean="0"/>
              <a:t>يجبروا </a:t>
            </a:r>
            <a:r>
              <a:rPr lang="ar-IQ" dirty="0"/>
              <a:t>على العمل ويجب </a:t>
            </a:r>
          </a:p>
          <a:p>
            <a:pPr algn="r" rtl="1"/>
            <a:r>
              <a:rPr lang="ar-IQ" dirty="0" smtClean="0"/>
              <a:t>أن </a:t>
            </a:r>
            <a:r>
              <a:rPr lang="ar-IQ" dirty="0"/>
              <a:t>يراقبوا ويوجهوا ويهددوا بالعقاب من </a:t>
            </a:r>
          </a:p>
          <a:p>
            <a:pPr algn="r" rtl="1"/>
            <a:r>
              <a:rPr lang="ar-IQ" dirty="0" smtClean="0"/>
              <a:t>أجل </a:t>
            </a:r>
            <a:r>
              <a:rPr lang="ar-IQ" dirty="0"/>
              <a:t>الحصول على الإنتاج اللازم لتحقيق الأهداف.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rtl="1" fontAlgn="base">
              <a:spcAft>
                <a:spcPct val="0"/>
              </a:spcAft>
              <a:defRPr/>
            </a:pPr>
            <a:r>
              <a:rPr lang="ar-SA" sz="3600" kern="10" dirty="0">
                <a:ln w="254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 Black"/>
                <a:ea typeface="+mn-ea"/>
                <a:cs typeface="Arial" charset="0"/>
              </a:rPr>
              <a:t>كيف يجب معاملة العاملين طبقا لنظرية </a:t>
            </a:r>
            <a:r>
              <a:rPr lang="en-US" sz="3600" kern="10" dirty="0">
                <a:ln w="254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 Black"/>
                <a:ea typeface="+mn-ea"/>
                <a:cs typeface="Arial" charset="0"/>
              </a:rPr>
              <a:t>X؟</a:t>
            </a:r>
            <a:br>
              <a:rPr lang="en-US" sz="3600" kern="10" dirty="0">
                <a:ln w="254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 Black"/>
                <a:ea typeface="+mn-ea"/>
                <a:cs typeface="Arial" charset="0"/>
              </a:rPr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19885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dirty="0"/>
              <a:t>رأى ماكجريجور فيما بعد </a:t>
            </a:r>
            <a:r>
              <a:rPr lang="ar-IQ" dirty="0" smtClean="0"/>
              <a:t>أن </a:t>
            </a:r>
            <a:r>
              <a:rPr lang="ar-IQ" dirty="0"/>
              <a:t>أساليب العمل المبنية عليها تفشل في حفز </a:t>
            </a:r>
            <a:r>
              <a:rPr lang="ar-IQ" dirty="0" smtClean="0"/>
              <a:t>الأفراد </a:t>
            </a:r>
            <a:r>
              <a:rPr lang="ar-IQ" dirty="0"/>
              <a:t>لتحقيق الهدف المطلوب، كما اتضح له أن نتائج البحوث عن </a:t>
            </a:r>
            <a:r>
              <a:rPr lang="ar-IQ" dirty="0" smtClean="0"/>
              <a:t>الدراسات </a:t>
            </a:r>
            <a:r>
              <a:rPr lang="ar-IQ" dirty="0"/>
              <a:t>السلوكية لا تؤيد المعتقدات السابقة عن الإنسان والطبيعة </a:t>
            </a:r>
            <a:r>
              <a:rPr lang="ar-IQ" dirty="0" smtClean="0"/>
              <a:t>الإنسانية </a:t>
            </a:r>
            <a:r>
              <a:rPr lang="ar-IQ" dirty="0"/>
              <a:t>وعن دور الإدارة، ولذلك حاول أن يضع نظرية أخرى على </a:t>
            </a:r>
            <a:r>
              <a:rPr lang="ar-IQ" dirty="0" smtClean="0"/>
              <a:t>عكس </a:t>
            </a:r>
            <a:r>
              <a:rPr lang="ar-IQ" dirty="0"/>
              <a:t>الاولى تتضمن نظرة إيجابية عن </a:t>
            </a:r>
            <a:r>
              <a:rPr lang="ar-IQ" dirty="0" smtClean="0"/>
              <a:t>العاملين </a:t>
            </a:r>
            <a:r>
              <a:rPr lang="ar-IQ" dirty="0"/>
              <a:t>وهي: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rtl="1" fontAlgn="base">
              <a:spcAft>
                <a:spcPct val="0"/>
              </a:spcAft>
              <a:defRPr/>
            </a:pPr>
            <a:r>
              <a:rPr lang="ar-SA" sz="3600" kern="10" dirty="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Arial Black"/>
                <a:ea typeface="+mn-ea"/>
                <a:cs typeface="Arial" charset="0"/>
              </a:rPr>
              <a:t>هل نجحت نظرية </a:t>
            </a:r>
            <a:r>
              <a:rPr lang="en-US" sz="3600" kern="10" dirty="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Arial Black"/>
                <a:ea typeface="+mn-ea"/>
                <a:cs typeface="Arial" charset="0"/>
              </a:rPr>
              <a:t>X ؟</a:t>
            </a:r>
            <a:br>
              <a:rPr lang="en-US" sz="3600" kern="10" dirty="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Arial Black"/>
                <a:ea typeface="+mn-ea"/>
                <a:cs typeface="Arial" charset="0"/>
              </a:rPr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22626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الإنسان بطبيعته يحب العمل كحبه للراحة والانسجام متى ما توفرت الظروف المناسبة لذلك .</a:t>
            </a:r>
          </a:p>
          <a:p>
            <a:pPr algn="r" rtl="1"/>
            <a:r>
              <a:rPr lang="ar-IQ" dirty="0"/>
              <a:t>تحت الظروف الاجتماعية والاقتصادية الملائمة يسعى الفرد بمحض إرادته للعمل .</a:t>
            </a:r>
          </a:p>
          <a:p>
            <a:pPr algn="r" rtl="1"/>
            <a:r>
              <a:rPr lang="ar-IQ" dirty="0"/>
              <a:t>تحت الظروف المناسبة يتعلم الإنسان تحمل المسؤولية بل ويسعى إليها .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rtl="1" fontAlgn="base">
              <a:spcAft>
                <a:spcPct val="0"/>
              </a:spcAft>
              <a:defRPr/>
            </a:pPr>
            <a:r>
              <a:rPr lang="ar-SA" sz="3600" kern="10" dirty="0">
                <a:ln w="254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MS Reference Sans Serif"/>
                <a:ea typeface="+mn-ea"/>
                <a:cs typeface="Arial" charset="0"/>
              </a:rPr>
              <a:t>نظرية  دوجلاس ماكريجورالثانية </a:t>
            </a:r>
            <a:r>
              <a:rPr lang="ar-SA" sz="3600" kern="10" dirty="0" smtClean="0">
                <a:ln w="254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MS Reference Sans Serif"/>
                <a:ea typeface="+mn-ea"/>
                <a:cs typeface="Arial" charset="0"/>
              </a:rPr>
              <a:t>نظرية </a:t>
            </a:r>
            <a:r>
              <a:rPr lang="en-US" sz="3600" kern="10" dirty="0">
                <a:ln w="254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MS Reference Sans Serif"/>
                <a:ea typeface="+mn-ea"/>
                <a:cs typeface="Arial" charset="0"/>
              </a:rPr>
              <a:t>Y )</a:t>
            </a:r>
            <a:br>
              <a:rPr lang="en-US" sz="3600" kern="10" dirty="0">
                <a:ln w="254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MS Reference Sans Serif"/>
                <a:ea typeface="+mn-ea"/>
                <a:cs typeface="Arial" charset="0"/>
              </a:rPr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6400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الإنسان طموح بطبيعته فهو يكرر تصرفاته التي ينتج عنها إشباع رغباته وتؤمن له الأمن والاستقرار .</a:t>
            </a:r>
          </a:p>
          <a:p>
            <a:pPr algn="r" rtl="1"/>
            <a:r>
              <a:rPr lang="ar-IQ" dirty="0"/>
              <a:t>الإنسان قادر على استخدام الفكر والخيال في حل المشاكل التنظيمية إذا ما أُعطي الفرصة لذلك .</a:t>
            </a:r>
          </a:p>
          <a:p>
            <a:pPr algn="r" rtl="1"/>
            <a:r>
              <a:rPr lang="ar-IQ" dirty="0"/>
              <a:t>الإنسان قادر على الإبداع والابتكار وركوب المخاطر إذا أُعطي الفرصة .</a:t>
            </a:r>
          </a:p>
          <a:p>
            <a:pPr algn="r" rtl="1"/>
            <a:r>
              <a:rPr lang="ar-IQ" dirty="0"/>
              <a:t>إن العقاب ليس الوسيلة الوحيدة لدفع الأفراد للعمل. </a:t>
            </a:r>
          </a:p>
        </p:txBody>
      </p:sp>
    </p:spTree>
    <p:extLst>
      <p:ext uri="{BB962C8B-B14F-4D97-AF65-F5344CB8AC3E}">
        <p14:creationId xmlns:p14="http://schemas.microsoft.com/office/powerpoint/2010/main" val="1259978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المديرين الذين يؤمنون </a:t>
            </a:r>
            <a:r>
              <a:rPr lang="ar-IQ" dirty="0" smtClean="0"/>
              <a:t> </a:t>
            </a:r>
            <a:r>
              <a:rPr lang="ar-IQ" dirty="0"/>
              <a:t>بنظرية </a:t>
            </a:r>
            <a:r>
              <a:rPr lang="en-US" dirty="0"/>
              <a:t>X </a:t>
            </a:r>
            <a:r>
              <a:rPr lang="ar-IQ" dirty="0"/>
              <a:t>يتبعون المدرسة الكلاسيكية، </a:t>
            </a:r>
            <a:r>
              <a:rPr lang="ar-IQ" dirty="0" smtClean="0"/>
              <a:t>ويعاملون الإنسان </a:t>
            </a:r>
            <a:r>
              <a:rPr lang="ar-IQ" dirty="0"/>
              <a:t>كالآلة, لكن المديرين الذين يؤمنون </a:t>
            </a:r>
            <a:r>
              <a:rPr lang="ar-IQ" dirty="0" smtClean="0"/>
              <a:t>بنظرية </a:t>
            </a:r>
            <a:r>
              <a:rPr lang="en-US" dirty="0" smtClean="0"/>
              <a:t>Y </a:t>
            </a:r>
            <a:r>
              <a:rPr lang="ar-IQ" dirty="0"/>
              <a:t>يتبعون المدرسة السلوكية .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rtl="1" fontAlgn="base">
              <a:spcAft>
                <a:spcPct val="0"/>
              </a:spcAft>
              <a:defRPr/>
            </a:pPr>
            <a:r>
              <a:rPr lang="ar-SA" sz="3600" kern="10" dirty="0">
                <a:ln w="25400">
                  <a:solidFill>
                    <a:srgbClr val="9429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MS Reference Sans Serif"/>
                <a:ea typeface="+mn-ea"/>
                <a:cs typeface="Arial" charset="0"/>
              </a:rPr>
              <a:t>ما الفرق بين المديرين الذين يؤمنون بنظرية </a:t>
            </a:r>
            <a:r>
              <a:rPr lang="en-US" sz="3600" kern="10" dirty="0">
                <a:ln w="25400">
                  <a:solidFill>
                    <a:srgbClr val="9429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MS Reference Sans Serif"/>
                <a:ea typeface="+mn-ea"/>
                <a:cs typeface="Arial" charset="0"/>
              </a:rPr>
              <a:t>X </a:t>
            </a:r>
            <a:br>
              <a:rPr lang="en-US" sz="3600" kern="10" dirty="0">
                <a:ln w="25400">
                  <a:solidFill>
                    <a:srgbClr val="9429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MS Reference Sans Serif"/>
                <a:ea typeface="+mn-ea"/>
                <a:cs typeface="Arial" charset="0"/>
              </a:rPr>
            </a:br>
            <a:r>
              <a:rPr lang="ar-SA" sz="3600" kern="10" dirty="0">
                <a:ln w="25400">
                  <a:solidFill>
                    <a:srgbClr val="9429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MS Reference Sans Serif"/>
                <a:ea typeface="+mn-ea"/>
                <a:cs typeface="Arial" charset="0"/>
              </a:rPr>
              <a:t>والمديرين الذين يؤمنون بنظرية </a:t>
            </a:r>
            <a:r>
              <a:rPr lang="en-US" sz="3600" kern="10" dirty="0">
                <a:ln w="25400">
                  <a:solidFill>
                    <a:srgbClr val="9429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MS Reference Sans Serif"/>
                <a:ea typeface="+mn-ea"/>
                <a:cs typeface="Arial" charset="0"/>
              </a:rPr>
              <a:t>Y ؟</a:t>
            </a:r>
            <a:br>
              <a:rPr lang="en-US" sz="3600" kern="10" dirty="0">
                <a:ln w="25400">
                  <a:solidFill>
                    <a:srgbClr val="9429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MS Reference Sans Serif"/>
                <a:ea typeface="+mn-ea"/>
                <a:cs typeface="Arial" charset="0"/>
              </a:rPr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896306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</TotalTime>
  <Words>309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نظرية المنظمة</vt:lpstr>
      <vt:lpstr>(X ) نظرية  دوجلاس ماكريجورالأولى نظرية</vt:lpstr>
      <vt:lpstr>افكار نظرية (X</vt:lpstr>
      <vt:lpstr>كيف يجب معاملة العاملين طبقا لنظرية X؟ </vt:lpstr>
      <vt:lpstr>هل نجحت نظرية X ؟ </vt:lpstr>
      <vt:lpstr>نظرية  دوجلاس ماكريجورالثانية نظرية Y ) </vt:lpstr>
      <vt:lpstr>PowerPoint Presentation</vt:lpstr>
      <vt:lpstr>ما الفرق بين المديرين الذين يؤمنون بنظرية X  والمديرين الذين يؤمنون بنظرية Y ؟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نظرية المنظمة</dc:title>
  <dc:creator>yoyo</dc:creator>
  <cp:lastModifiedBy>DR.Ahmed Saker</cp:lastModifiedBy>
  <cp:revision>4</cp:revision>
  <dcterms:created xsi:type="dcterms:W3CDTF">2006-08-16T00:00:00Z</dcterms:created>
  <dcterms:modified xsi:type="dcterms:W3CDTF">2019-02-15T09:36:12Z</dcterms:modified>
</cp:coreProperties>
</file>