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المنظمة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b="1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نظريتي </a:t>
            </a:r>
            <a:r>
              <a:rPr lang="ar-IQ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(</a:t>
            </a:r>
            <a:r>
              <a:rPr lang="en-US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+mj-cs"/>
              </a:rPr>
              <a:t>X &amp;Y</a:t>
            </a:r>
            <a:r>
              <a:rPr lang="ar-IQ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)</a:t>
            </a:r>
            <a:r>
              <a:rPr lang="en-US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 </a:t>
            </a:r>
            <a:r>
              <a:rPr lang="ar-SA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لدو</a:t>
            </a:r>
            <a:r>
              <a:rPr lang="ar-IQ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ك</a:t>
            </a:r>
            <a:r>
              <a:rPr lang="ar-SA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لاس ماكري</a:t>
            </a:r>
            <a:r>
              <a:rPr lang="ar-IQ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ك</a:t>
            </a:r>
            <a:r>
              <a:rPr lang="ar-SA" sz="3600" b="1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Lucida Sans"/>
                <a:cs typeface="Arial" charset="0"/>
              </a:rPr>
              <a:t>ر</a:t>
            </a:r>
            <a:endParaRPr lang="en-US" sz="3600" b="1" kern="10" dirty="0">
              <a:ln w="25400">
                <a:solidFill>
                  <a:srgbClr val="008000"/>
                </a:solidFill>
                <a:round/>
                <a:headEnd/>
                <a:tailEnd/>
              </a:ln>
              <a:solidFill>
                <a:schemeClr val="tx1"/>
              </a:solidFill>
              <a:latin typeface="Lucida Sans"/>
              <a:cs typeface="Arial" charset="0"/>
            </a:endParaRPr>
          </a:p>
          <a:p>
            <a:r>
              <a:rPr lang="ar-IQ" b="1" dirty="0" smtClean="0">
                <a:solidFill>
                  <a:schemeClr val="tx1"/>
                </a:solidFill>
              </a:rPr>
              <a:t>الدكتورة مكية كريدي بنيان</a:t>
            </a:r>
            <a:endParaRPr lang="ar-IQ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1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  <a:defRPr/>
            </a:pPr>
            <a:endParaRPr lang="ar-IQ" dirty="0"/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>
            <a:off x="323850" y="25400"/>
            <a:ext cx="8569325" cy="1458913"/>
          </a:xfrm>
          <a:prstGeom prst="horizontalScroll">
            <a:avLst>
              <a:gd name="adj" fmla="val 12500"/>
            </a:avLst>
          </a:prstGeom>
          <a:solidFill>
            <a:srgbClr val="99CCFF"/>
          </a:solidFill>
          <a:ln w="25400">
            <a:solidFill>
              <a:srgbClr val="9F3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322263" y="1557338"/>
            <a:ext cx="8642350" cy="2592387"/>
          </a:xfrm>
          <a:prstGeom prst="bevel">
            <a:avLst>
              <a:gd name="adj" fmla="val 12500"/>
            </a:avLst>
          </a:prstGeom>
          <a:solidFill>
            <a:srgbClr val="E3E3FF"/>
          </a:solidFill>
          <a:ln w="38100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ar-IQ" sz="2800">
              <a:latin typeface="Arial" pitchFamily="34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95288" y="1628775"/>
            <a:ext cx="842486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5000"/>
              </a:lnSpc>
              <a:buFontTx/>
              <a:buNone/>
            </a:pPr>
            <a:r>
              <a:rPr lang="ar-SA" dirty="0" smtClean="0">
                <a:solidFill>
                  <a:schemeClr val="tx2"/>
                </a:solidFill>
              </a:rPr>
              <a:t>  </a:t>
            </a:r>
            <a:r>
              <a:rPr lang="ar-SA" dirty="0" smtClean="0">
                <a:solidFill>
                  <a:schemeClr val="accent2"/>
                </a:solidFill>
              </a:rPr>
              <a:t>دو</a:t>
            </a:r>
            <a:r>
              <a:rPr lang="ar-IQ" dirty="0" smtClean="0">
                <a:solidFill>
                  <a:schemeClr val="accent2"/>
                </a:solidFill>
              </a:rPr>
              <a:t>ك</a:t>
            </a:r>
            <a:r>
              <a:rPr lang="ar-SA" dirty="0" smtClean="0">
                <a:solidFill>
                  <a:schemeClr val="accent2"/>
                </a:solidFill>
              </a:rPr>
              <a:t>لاس ماكري</a:t>
            </a:r>
            <a:r>
              <a:rPr lang="ar-IQ" dirty="0" smtClean="0">
                <a:solidFill>
                  <a:schemeClr val="accent2"/>
                </a:solidFill>
              </a:rPr>
              <a:t>ك</a:t>
            </a:r>
            <a:r>
              <a:rPr lang="ar-SA" dirty="0" smtClean="0">
                <a:solidFill>
                  <a:schemeClr val="accent2"/>
                </a:solidFill>
              </a:rPr>
              <a:t>ر من علماء النفس الإجتماعي الذي أجرى</a:t>
            </a:r>
            <a:r>
              <a:rPr lang="ar-SA" b="1" dirty="0" smtClean="0">
                <a:solidFill>
                  <a:schemeClr val="accent2"/>
                </a:solidFill>
              </a:rPr>
              <a:t> </a:t>
            </a:r>
            <a:r>
              <a:rPr lang="ar-SA" dirty="0" smtClean="0">
                <a:solidFill>
                  <a:schemeClr val="accent2"/>
                </a:solidFill>
              </a:rPr>
              <a:t>العديد من البحوث حول الدافعية والسلوك العام للناس في</a:t>
            </a:r>
            <a:r>
              <a:rPr lang="ar-SA" b="1" dirty="0" smtClean="0">
                <a:solidFill>
                  <a:schemeClr val="accent2"/>
                </a:solidFill>
              </a:rPr>
              <a:t> </a:t>
            </a:r>
            <a:r>
              <a:rPr lang="ar-SA" dirty="0" smtClean="0">
                <a:solidFill>
                  <a:schemeClr val="accent2"/>
                </a:solidFill>
              </a:rPr>
              <a:t>المنظمات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ar-SA" dirty="0" smtClean="0">
                <a:solidFill>
                  <a:schemeClr val="accent2"/>
                </a:solidFill>
              </a:rPr>
              <a:t>وتوصل إلى النظريتين التالية: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4859338" y="5157788"/>
            <a:ext cx="3600450" cy="1081087"/>
          </a:xfrm>
          <a:prstGeom prst="plaque">
            <a:avLst>
              <a:gd name="adj" fmla="val 16667"/>
            </a:avLst>
          </a:prstGeom>
          <a:solidFill>
            <a:srgbClr val="FFDDEE"/>
          </a:solidFill>
          <a:ln w="57150">
            <a:solidFill>
              <a:srgbClr val="FF2D96"/>
            </a:solidFill>
            <a:miter lim="800000"/>
            <a:headEnd/>
            <a:tailEnd/>
          </a:ln>
        </p:spPr>
        <p:txBody>
          <a:bodyPr wrap="none" tIns="586800" bIns="442800" anchor="ctr"/>
          <a:lstStyle/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r>
              <a:rPr lang="ar-SA" sz="4800">
                <a:solidFill>
                  <a:srgbClr val="993300"/>
                </a:solidFill>
              </a:rPr>
              <a:t>نظرية </a:t>
            </a:r>
            <a:r>
              <a:rPr lang="en-US" sz="4800">
                <a:solidFill>
                  <a:srgbClr val="993300"/>
                </a:solidFill>
              </a:rPr>
              <a:t>X</a:t>
            </a:r>
            <a:endParaRPr lang="ar-SA" sz="4800">
              <a:solidFill>
                <a:srgbClr val="993300"/>
              </a:solidFill>
            </a:endParaRPr>
          </a:p>
          <a:p>
            <a:pPr algn="ctr"/>
            <a:endParaRPr lang="en-US" sz="4800">
              <a:solidFill>
                <a:srgbClr val="993300"/>
              </a:solidFill>
            </a:endParaRPr>
          </a:p>
          <a:p>
            <a:pPr algn="ctr">
              <a:spcBef>
                <a:spcPct val="50000"/>
              </a:spcBef>
            </a:pPr>
            <a:endParaRPr lang="ar-SA" sz="4400" b="1">
              <a:solidFill>
                <a:schemeClr val="accent2"/>
              </a:solidFill>
            </a:endParaRPr>
          </a:p>
          <a:p>
            <a:pPr algn="ctr"/>
            <a:endParaRPr lang="en-US" sz="3200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468313" y="5157788"/>
            <a:ext cx="3600450" cy="1081087"/>
          </a:xfrm>
          <a:prstGeom prst="plaque">
            <a:avLst>
              <a:gd name="adj" fmla="val 16667"/>
            </a:avLst>
          </a:prstGeom>
          <a:solidFill>
            <a:srgbClr val="FFDDEE"/>
          </a:solidFill>
          <a:ln w="57150">
            <a:solidFill>
              <a:srgbClr val="FF2D96"/>
            </a:solidFill>
            <a:miter lim="800000"/>
            <a:headEnd/>
            <a:tailEnd/>
          </a:ln>
        </p:spPr>
        <p:txBody>
          <a:bodyPr wrap="none" tIns="478800" bIns="406800" anchor="ctr"/>
          <a:lstStyle/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r>
              <a:rPr lang="ar-SA" sz="4800">
                <a:solidFill>
                  <a:srgbClr val="993300"/>
                </a:solidFill>
              </a:rPr>
              <a:t>نظرية </a:t>
            </a:r>
            <a:r>
              <a:rPr lang="en-US" sz="4800">
                <a:solidFill>
                  <a:srgbClr val="993300"/>
                </a:solidFill>
              </a:rPr>
              <a:t>Y</a:t>
            </a:r>
            <a:endParaRPr lang="ar-SA" sz="4800" b="1">
              <a:solidFill>
                <a:srgbClr val="993300"/>
              </a:solidFill>
            </a:endParaRPr>
          </a:p>
          <a:p>
            <a:pPr algn="ctr"/>
            <a:endParaRPr lang="en-US" sz="4800">
              <a:solidFill>
                <a:srgbClr val="993300"/>
              </a:solidFill>
            </a:endParaRPr>
          </a:p>
          <a:p>
            <a:pPr algn="ctr">
              <a:spcBef>
                <a:spcPct val="50000"/>
              </a:spcBef>
            </a:pPr>
            <a:endParaRPr lang="ar-SA" sz="4400" b="1">
              <a:solidFill>
                <a:schemeClr val="accent2"/>
              </a:solidFill>
            </a:endParaRPr>
          </a:p>
          <a:p>
            <a:pPr algn="ctr"/>
            <a:endParaRPr lang="en-US" sz="3200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140200" y="4005263"/>
            <a:ext cx="2376488" cy="1081087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H="1">
            <a:off x="1619250" y="4005263"/>
            <a:ext cx="2520950" cy="10795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7" name="WordArt 10"/>
          <p:cNvSpPr>
            <a:spLocks noChangeArrowheads="1" noChangeShapeType="1" noTextEdit="1"/>
          </p:cNvSpPr>
          <p:nvPr/>
        </p:nvSpPr>
        <p:spPr bwMode="auto">
          <a:xfrm>
            <a:off x="1042988" y="0"/>
            <a:ext cx="6802437" cy="1524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ar-IQ" sz="3600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 لدوكلاس ماكريكر</a:t>
            </a:r>
            <a:r>
              <a:rPr lang="ar-SA" sz="3600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  </a:t>
            </a:r>
            <a:r>
              <a:rPr lang="en-US" sz="3600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X </a:t>
            </a:r>
            <a:r>
              <a:rPr lang="ar-SA" sz="3600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و </a:t>
            </a:r>
            <a:r>
              <a:rPr lang="en-US" sz="3600" kern="10" dirty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Y  </a:t>
            </a:r>
            <a:r>
              <a:rPr lang="ar-IQ" sz="3600" kern="10" dirty="0" smtClean="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Lucida Sans"/>
                <a:cs typeface="Arial" charset="0"/>
              </a:rPr>
              <a:t>نظريتي </a:t>
            </a:r>
            <a:endParaRPr lang="en-US" sz="3600" kern="10" dirty="0">
              <a:ln w="25400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latin typeface="Lucida Sans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68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build="p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أن كل مدير له فلسفته الخاصة التي يعتنقها، وتعتبر عاملا أساسيا في تحديد سلوكه الإداري، وبالتالي السلوك التنظيمي.</a:t>
            </a:r>
          </a:p>
          <a:p>
            <a:pPr algn="r" rtl="1"/>
            <a:r>
              <a:rPr lang="ar-IQ" dirty="0"/>
              <a:t>أن هناك عاملا آخر يؤثر في السلوك التنظيمي، وهو أن رجال الأعمال الذين تأثروا بمبادئ الإدارة التقليدية أصبح لديهم اقتناع  بأن هذه المبادئ راسخة  ولا تحتمل التعديل أوالنقاش ، رغم أن هذه المبادئ غير سليمة وعليها انتقادات.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فلسفة دوجلاس ماكريجور 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348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انتقد النظرية التقليدية من حيث:</a:t>
            </a:r>
          </a:p>
          <a:p>
            <a:pPr marL="0" indent="0" algn="r" rtl="1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357688" y="2286000"/>
            <a:ext cx="1727200" cy="1223963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57175" y="3357563"/>
            <a:ext cx="3600450" cy="1081087"/>
          </a:xfrm>
          <a:prstGeom prst="plaque">
            <a:avLst>
              <a:gd name="adj" fmla="val 16667"/>
            </a:avLst>
          </a:prstGeom>
          <a:solidFill>
            <a:srgbClr val="FFDDEE"/>
          </a:solidFill>
          <a:ln w="57150">
            <a:solidFill>
              <a:srgbClr val="FF2D96"/>
            </a:solidFill>
            <a:miter lim="800000"/>
            <a:headEnd/>
            <a:tailEnd/>
          </a:ln>
        </p:spPr>
        <p:txBody>
          <a:bodyPr wrap="none" tIns="442800" bIns="658800" anchor="ctr"/>
          <a:lstStyle/>
          <a:p>
            <a:pPr algn="ctr"/>
            <a:endParaRPr lang="ar-SA" sz="4400" b="1">
              <a:solidFill>
                <a:schemeClr val="accent2"/>
              </a:solidFill>
            </a:endParaRPr>
          </a:p>
          <a:p>
            <a:pPr algn="ctr"/>
            <a:endParaRPr lang="ar-SA" sz="4400" b="1">
              <a:solidFill>
                <a:schemeClr val="accent2"/>
              </a:solidFill>
            </a:endParaRPr>
          </a:p>
          <a:p>
            <a:pPr algn="ctr"/>
            <a:r>
              <a:rPr lang="ar-SA" sz="3200" b="1">
                <a:solidFill>
                  <a:srgbClr val="F600F6"/>
                </a:solidFill>
              </a:rPr>
              <a:t>العلاقة التنظيمية الفردية</a:t>
            </a:r>
          </a:p>
          <a:p>
            <a:pPr algn="ctr"/>
            <a:endParaRPr lang="en-US" sz="3200" b="1">
              <a:solidFill>
                <a:srgbClr val="F600F6"/>
              </a:solidFill>
            </a:endParaRPr>
          </a:p>
          <a:p>
            <a:pPr algn="ctr"/>
            <a:endParaRPr lang="en-US" sz="360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932363" y="3500438"/>
            <a:ext cx="3600450" cy="1081087"/>
          </a:xfrm>
          <a:prstGeom prst="plaque">
            <a:avLst>
              <a:gd name="adj" fmla="val 16667"/>
            </a:avLst>
          </a:prstGeom>
          <a:solidFill>
            <a:srgbClr val="FFDDEE"/>
          </a:solidFill>
          <a:ln w="57150">
            <a:solidFill>
              <a:srgbClr val="FF2D96"/>
            </a:solidFill>
            <a:miter lim="800000"/>
            <a:headEnd/>
            <a:tailEnd/>
          </a:ln>
        </p:spPr>
        <p:txBody>
          <a:bodyPr wrap="none" tIns="478800" bIns="658800" anchor="ctr"/>
          <a:lstStyle/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endParaRPr lang="ar-SA" sz="4400" b="1">
              <a:solidFill>
                <a:schemeClr val="bg2"/>
              </a:solidFill>
            </a:endParaRPr>
          </a:p>
          <a:p>
            <a:pPr algn="ctr"/>
            <a:r>
              <a:rPr lang="ar-SA" sz="3200" b="1">
                <a:solidFill>
                  <a:srgbClr val="F600F6"/>
                </a:solidFill>
              </a:rPr>
              <a:t>مبدأ السلطة</a:t>
            </a:r>
          </a:p>
          <a:p>
            <a:pPr algn="ctr"/>
            <a:endParaRPr lang="en-US" sz="3200" b="1">
              <a:solidFill>
                <a:srgbClr val="F600F6"/>
              </a:solidFill>
            </a:endParaRPr>
          </a:p>
          <a:p>
            <a:pPr algn="ctr">
              <a:spcBef>
                <a:spcPct val="50000"/>
              </a:spcBef>
            </a:pPr>
            <a:endParaRPr lang="ar-SA" sz="4400" b="1">
              <a:solidFill>
                <a:schemeClr val="accent2"/>
              </a:solidFill>
            </a:endParaRPr>
          </a:p>
          <a:p>
            <a:pPr algn="ctr"/>
            <a:endParaRPr lang="en-US" sz="3200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428750" y="5143500"/>
            <a:ext cx="5929313" cy="1000125"/>
          </a:xfrm>
          <a:prstGeom prst="plaque">
            <a:avLst>
              <a:gd name="adj" fmla="val 16667"/>
            </a:avLst>
          </a:prstGeom>
          <a:solidFill>
            <a:srgbClr val="FFDDEE"/>
          </a:solidFill>
          <a:ln w="57150">
            <a:solidFill>
              <a:srgbClr val="FF2D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 b="1">
                <a:solidFill>
                  <a:srgbClr val="F600F6"/>
                </a:solidFill>
              </a:rPr>
              <a:t>المركز الرسمي  هوالمصدر الوحيد للسلطة</a:t>
            </a:r>
            <a:endParaRPr lang="en-US" sz="3200" b="1">
              <a:solidFill>
                <a:srgbClr val="F600F6"/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286250" y="2286000"/>
            <a:ext cx="73025" cy="295275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2051050" y="2286000"/>
            <a:ext cx="2160588" cy="10810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" name="WordArt 11"/>
          <p:cNvSpPr>
            <a:spLocks noChangeArrowheads="1" noChangeShapeType="1" noTextEdit="1"/>
          </p:cNvSpPr>
          <p:nvPr/>
        </p:nvSpPr>
        <p:spPr bwMode="auto">
          <a:xfrm>
            <a:off x="1116013" y="217488"/>
            <a:ext cx="7561262" cy="1050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IQ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انتقادات دوجلاس ماكريجور لمبادىء النظرية التقليدية</a:t>
            </a:r>
          </a:p>
        </p:txBody>
      </p:sp>
      <p:sp>
        <p:nvSpPr>
          <p:cNvPr id="11" name="مستطيل 12"/>
          <p:cNvSpPr>
            <a:spLocks noChangeArrowheads="1"/>
          </p:cNvSpPr>
          <p:nvPr/>
        </p:nvSpPr>
        <p:spPr bwMode="auto">
          <a:xfrm>
            <a:off x="6366507" y="1772816"/>
            <a:ext cx="328936" cy="73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Clr>
                <a:srgbClr val="FF3300"/>
              </a:buClr>
              <a:buFont typeface="Arial" pitchFamily="34" charset="0"/>
              <a:buChar char="•"/>
            </a:pPr>
            <a:endParaRPr lang="ar-SA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2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4213" y="2193925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5000"/>
              </a:lnSpc>
              <a:spcBef>
                <a:spcPct val="40000"/>
              </a:spcBef>
              <a:buFontTx/>
              <a:buNone/>
            </a:pPr>
            <a:r>
              <a:rPr lang="ar-SA" dirty="0" smtClean="0">
                <a:solidFill>
                  <a:schemeClr val="accent2"/>
                </a:solidFill>
              </a:rPr>
              <a:t>تعتبر النظرية التقليدية أن السلطة هي الوسيلة الوحيدة للتأثير على سلوك أعضاء التنظيم.</a:t>
            </a:r>
          </a:p>
          <a:p>
            <a:pPr algn="r" rtl="1">
              <a:lnSpc>
                <a:spcPct val="155000"/>
              </a:lnSpc>
              <a:spcBef>
                <a:spcPct val="40000"/>
              </a:spcBef>
              <a:buFontTx/>
              <a:buNone/>
            </a:pPr>
            <a:r>
              <a:rPr lang="ar-SA" dirty="0" smtClean="0">
                <a:solidFill>
                  <a:srgbClr val="006600"/>
                </a:solidFill>
              </a:rPr>
              <a:t>    ينتقد ماكجريجور ذلك لأن السلطة هي مجرد نوع واحد من أنواع التأثير، فهناك مصادر أخرى للتأثير وهي الاقناع والتشجيع.</a:t>
            </a:r>
            <a:endParaRPr lang="en-US" dirty="0" smtClean="0">
              <a:solidFill>
                <a:srgbClr val="0066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4213" y="2193925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5000"/>
              </a:lnSpc>
              <a:spcBef>
                <a:spcPct val="40000"/>
              </a:spcBef>
              <a:buFontTx/>
              <a:buNone/>
            </a:pPr>
            <a:r>
              <a:rPr lang="ar-SA" dirty="0" smtClean="0">
                <a:solidFill>
                  <a:srgbClr val="006600"/>
                </a:solidFill>
              </a:rPr>
              <a:t>.</a:t>
            </a:r>
            <a:endParaRPr lang="en-US" dirty="0" smtClean="0">
              <a:solidFill>
                <a:srgbClr val="006600"/>
              </a:solidFill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1476375" y="363538"/>
            <a:ext cx="68865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IQ" sz="3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انتقاد دوجلاس ماكريجورلمبدأ السلطة</a:t>
            </a:r>
          </a:p>
        </p:txBody>
      </p:sp>
    </p:spTree>
    <p:extLst>
      <p:ext uri="{BB962C8B-B14F-4D97-AF65-F5344CB8AC3E}">
        <p14:creationId xmlns:p14="http://schemas.microsoft.com/office/powerpoint/2010/main" val="150075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ترى النظرية التقليدية  المركز الرسمي  هو المصدر الوحيد للسلطة.</a:t>
            </a:r>
          </a:p>
          <a:p>
            <a:pPr algn="r" rtl="1"/>
            <a:r>
              <a:rPr lang="ar-IQ" dirty="0"/>
              <a:t>      يرى ماكجريجور أن هناك مصدر أخر للسلطة وهو السلطة غير الرسمية التي تأتي من الثروة و العلم و الخبرة و القوة ( الجسدية أو العقلية ). 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انتقاد دوجلاس ماكريجورللمصدر الوحيد للسلطة</a:t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6982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النظرية التقليدية تنظر إلى العلاقة التنظيمية نظرة فردية تنحصر في أداء الفرد لواجباته.</a:t>
            </a:r>
          </a:p>
          <a:p>
            <a:pPr algn="r" rtl="1"/>
            <a:r>
              <a:rPr lang="ar-IQ" dirty="0"/>
              <a:t>    وهذه نظرة مخالفة للواقع كما يرى ماكجريجور حيث أن العلاقة التنظيمية تلمس مختلف نواحي الحياة الاجتماعية و الاقتصادية لأعضاء التنظيم. 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انتقاد دوجلاس ماكجريجور للعلاقة التنظيمية الفردية</a:t>
            </a:r>
            <a:br>
              <a:rPr lang="ar-IQ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</a:b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574937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267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نظرية المنظمة</vt:lpstr>
      <vt:lpstr>PowerPoint Presentation</vt:lpstr>
      <vt:lpstr>فلسفة دوجلاس ماكريجور  </vt:lpstr>
      <vt:lpstr> </vt:lpstr>
      <vt:lpstr>PowerPoint Presentation</vt:lpstr>
      <vt:lpstr>انتقاد دوجلاس ماكريجورللمصدر الوحيد للسلطة </vt:lpstr>
      <vt:lpstr>انتقاد دوجلاس ماكجريجور للعلاقة التنظيمية الفردية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المنظمة</dc:title>
  <dc:creator>yoyo</dc:creator>
  <cp:lastModifiedBy>DR.Ahmed Saker</cp:lastModifiedBy>
  <cp:revision>6</cp:revision>
  <dcterms:created xsi:type="dcterms:W3CDTF">2006-08-16T00:00:00Z</dcterms:created>
  <dcterms:modified xsi:type="dcterms:W3CDTF">2019-02-14T20:30:41Z</dcterms:modified>
</cp:coreProperties>
</file>