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60" r:id="rId4"/>
    <p:sldId id="261" r:id="rId5"/>
    <p:sldId id="262" r:id="rId6"/>
    <p:sldId id="263" r:id="rId7"/>
    <p:sldId id="257" r:id="rId8"/>
    <p:sldId id="258"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7" d="100"/>
          <a:sy n="37" d="100"/>
        </p:scale>
        <p:origin x="-1404"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2/15/2019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2/15/2019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1D8BD707-D9CF-40AE-B4C6-C98DA3205C09}" type="datetimeFigureOut">
              <a:rPr lang="en-US" smtClean="0"/>
              <a:pPr/>
              <a:t>2/15/2019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1D8BD707-D9CF-40AE-B4C6-C98DA3205C09}" type="datetimeFigureOut">
              <a:rPr lang="en-US" smtClean="0"/>
              <a:pPr/>
              <a:t>2/15/2019</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B6F15528-21DE-4FAA-801E-634DDDAF4B2B}" type="slidenum">
              <a:rPr lang="en-US" smtClean="0"/>
              <a:pPr/>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1" eaLnBrk="1" latinLnBrk="0" hangingPunct="1">
        <a:spcBef>
          <a:spcPct val="0"/>
        </a:spcBef>
        <a:buNone/>
        <a:defRPr sz="4400" kern="1200">
          <a:solidFill>
            <a:srgbClr val="FFFFFF"/>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74320" indent="-274320" algn="r" defTabSz="914400" rtl="1"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r" defTabSz="914400" rtl="1"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r" defTabSz="914400" rtl="1"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r" defTabSz="914400" rtl="1"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r" defTabSz="914400" rtl="1"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dirty="0" smtClean="0"/>
              <a:t>نظرية المنظمة</a:t>
            </a:r>
            <a:endParaRPr lang="ar-IQ" dirty="0"/>
          </a:p>
        </p:txBody>
      </p:sp>
      <p:sp>
        <p:nvSpPr>
          <p:cNvPr id="3" name="Subtitle 2"/>
          <p:cNvSpPr>
            <a:spLocks noGrp="1"/>
          </p:cNvSpPr>
          <p:nvPr>
            <p:ph type="subTitle" idx="1"/>
          </p:nvPr>
        </p:nvSpPr>
        <p:spPr/>
        <p:txBody>
          <a:bodyPr/>
          <a:lstStyle/>
          <a:p>
            <a:r>
              <a:rPr lang="ar-IQ" b="1" dirty="0" smtClean="0">
                <a:solidFill>
                  <a:schemeClr val="tx1"/>
                </a:solidFill>
              </a:rPr>
              <a:t>المدرسة السلوكية في الادارة نظرية </a:t>
            </a:r>
            <a:r>
              <a:rPr lang="ar-IQ" b="1" dirty="0" smtClean="0">
                <a:solidFill>
                  <a:schemeClr val="tx1"/>
                </a:solidFill>
              </a:rPr>
              <a:t>الحاجات الانسانية لإبراهام ماسلو</a:t>
            </a:r>
          </a:p>
          <a:p>
            <a:r>
              <a:rPr lang="ar-IQ" b="1" dirty="0" smtClean="0">
                <a:solidFill>
                  <a:schemeClr val="tx1"/>
                </a:solidFill>
              </a:rPr>
              <a:t>الدكتورة مكية كريدي بنيان</a:t>
            </a:r>
            <a:endParaRPr lang="ar-IQ" b="1" dirty="0">
              <a:solidFill>
                <a:schemeClr val="tx1"/>
              </a:solidFill>
            </a:endParaRPr>
          </a:p>
        </p:txBody>
      </p:sp>
    </p:spTree>
    <p:extLst>
      <p:ext uri="{BB962C8B-B14F-4D97-AF65-F5344CB8AC3E}">
        <p14:creationId xmlns:p14="http://schemas.microsoft.com/office/powerpoint/2010/main" val="3414899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ar-IQ" dirty="0"/>
              <a:t>ظهرت هذه المدرسة كرد فعل لمدرسة العلاقات الإنسانية .</a:t>
            </a:r>
          </a:p>
          <a:p>
            <a:r>
              <a:rPr lang="ar-IQ" dirty="0"/>
              <a:t>تقوم المدرسة السلوكية على افتراض أساس مؤداه أن السلوك الإنساني هو سلوك هادف ،وأن مهمة الإدارة هي محاولة تحفيز الأفراد والجماعات على أداء العمل وذلك بما يوفق بين حاجاتهم وحاجات المنظمة .</a:t>
            </a:r>
          </a:p>
          <a:p>
            <a:endParaRPr lang="ar-IQ" dirty="0"/>
          </a:p>
        </p:txBody>
      </p:sp>
      <p:sp>
        <p:nvSpPr>
          <p:cNvPr id="3" name="Title 2"/>
          <p:cNvSpPr>
            <a:spLocks noGrp="1"/>
          </p:cNvSpPr>
          <p:nvPr>
            <p:ph type="title"/>
          </p:nvPr>
        </p:nvSpPr>
        <p:spPr/>
        <p:txBody>
          <a:bodyPr>
            <a:normAutofit fontScale="90000"/>
          </a:bodyPr>
          <a:lstStyle/>
          <a:p>
            <a:r>
              <a:rPr lang="ar-IQ" dirty="0"/>
              <a:t>المدرسة السلوكية في الإدارة </a:t>
            </a:r>
            <a:br>
              <a:rPr lang="ar-IQ" dirty="0"/>
            </a:br>
            <a:endParaRPr lang="ar-IQ" dirty="0"/>
          </a:p>
        </p:txBody>
      </p:sp>
    </p:spTree>
    <p:extLst>
      <p:ext uri="{BB962C8B-B14F-4D97-AF65-F5344CB8AC3E}">
        <p14:creationId xmlns:p14="http://schemas.microsoft.com/office/powerpoint/2010/main" val="25912683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ar-IQ" dirty="0"/>
              <a:t>رواد المدرسة السلوكية </a:t>
            </a:r>
            <a:br>
              <a:rPr lang="ar-IQ" dirty="0"/>
            </a:br>
            <a:endParaRPr lang="ar-IQ" dirty="0"/>
          </a:p>
        </p:txBody>
      </p:sp>
      <p:pic>
        <p:nvPicPr>
          <p:cNvPr id="1026"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676374" y="2674938"/>
            <a:ext cx="5799189" cy="3451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71007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ar-IQ" dirty="0"/>
              <a:t>الاهتمام بالجانب الإنساني  للفرد في العمل بجانب العامل المادي. </a:t>
            </a:r>
          </a:p>
          <a:p>
            <a:r>
              <a:rPr lang="ar-IQ" dirty="0"/>
              <a:t> تتم الاستجابة من جانب الفرد العامل للإدارة عندما تتحقق حاجته الاجتماعية</a:t>
            </a:r>
          </a:p>
          <a:p>
            <a:r>
              <a:rPr lang="ar-IQ" dirty="0"/>
              <a:t> والاقتصادية وليس الاقتصادية فقط .</a:t>
            </a:r>
          </a:p>
          <a:p>
            <a:r>
              <a:rPr lang="ar-IQ" dirty="0"/>
              <a:t> النظرة إلى المنظمة على أنها وحدة اجتماعية وليست اقتصادية فقط .</a:t>
            </a:r>
          </a:p>
          <a:p>
            <a:r>
              <a:rPr lang="ar-IQ" dirty="0"/>
              <a:t> زيادة الإنتاجية وذلك من خلال تحقيق الإشباع المتوازن لحاجات الأفراد .</a:t>
            </a:r>
          </a:p>
          <a:p>
            <a:r>
              <a:rPr lang="ar-IQ" dirty="0"/>
              <a:t> تشجيع التنظيمات غير الرسمية على الظهور لأن ذلك جزء من الطبيعة البشرية </a:t>
            </a:r>
          </a:p>
          <a:p>
            <a:r>
              <a:rPr lang="ar-IQ" dirty="0"/>
              <a:t> افترضوا أنه لا يوجد تناقض بين  أهداف التنظيم الرسمي والتنظيم غير الرسمي</a:t>
            </a:r>
          </a:p>
          <a:p>
            <a:endParaRPr lang="ar-IQ" dirty="0"/>
          </a:p>
        </p:txBody>
      </p:sp>
      <p:sp>
        <p:nvSpPr>
          <p:cNvPr id="3" name="Title 2"/>
          <p:cNvSpPr>
            <a:spLocks noGrp="1"/>
          </p:cNvSpPr>
          <p:nvPr>
            <p:ph type="title"/>
          </p:nvPr>
        </p:nvSpPr>
        <p:spPr/>
        <p:txBody>
          <a:bodyPr>
            <a:normAutofit fontScale="90000"/>
          </a:bodyPr>
          <a:lstStyle/>
          <a:p>
            <a:r>
              <a:rPr lang="ar-IQ" sz="4000" dirty="0"/>
              <a:t>الجوانب التي ركز عليها المدخل السلوكي في الإدارة</a:t>
            </a:r>
            <a:r>
              <a:rPr lang="ar-IQ" dirty="0"/>
              <a:t/>
            </a:r>
            <a:br>
              <a:rPr lang="ar-IQ" dirty="0"/>
            </a:br>
            <a:endParaRPr lang="ar-IQ" dirty="0"/>
          </a:p>
        </p:txBody>
      </p:sp>
    </p:spTree>
    <p:extLst>
      <p:ext uri="{BB962C8B-B14F-4D97-AF65-F5344CB8AC3E}">
        <p14:creationId xmlns:p14="http://schemas.microsoft.com/office/powerpoint/2010/main" val="2085482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ar-IQ" dirty="0"/>
              <a:t>لا يمكن حصر النظريات التي تناولت سلوك الأفراد في محيط العمل والتي حاولت تفسير ما  يصدر عن الفرد من أفعال وأقوال وتوضيح ما يمكن عمله للتأثير في سلوك الأفراد, ونذكر بعضاً من هذه النظريات على سبيل المثال لا الحصر. </a:t>
            </a:r>
          </a:p>
          <a:p>
            <a:endParaRPr lang="ar-IQ" dirty="0"/>
          </a:p>
        </p:txBody>
      </p:sp>
      <p:sp>
        <p:nvSpPr>
          <p:cNvPr id="3" name="Title 2"/>
          <p:cNvSpPr>
            <a:spLocks noGrp="1"/>
          </p:cNvSpPr>
          <p:nvPr>
            <p:ph type="title"/>
          </p:nvPr>
        </p:nvSpPr>
        <p:spPr/>
        <p:txBody>
          <a:bodyPr>
            <a:normAutofit fontScale="90000"/>
          </a:bodyPr>
          <a:lstStyle/>
          <a:p>
            <a:r>
              <a:rPr lang="ar-IQ" dirty="0"/>
              <a:t>أضواء على بعض علماء المدرسة السلوكية </a:t>
            </a:r>
            <a:br>
              <a:rPr lang="ar-IQ" dirty="0"/>
            </a:br>
            <a:endParaRPr lang="ar-IQ" dirty="0"/>
          </a:p>
        </p:txBody>
      </p:sp>
    </p:spTree>
    <p:extLst>
      <p:ext uri="{BB962C8B-B14F-4D97-AF65-F5344CB8AC3E}">
        <p14:creationId xmlns:p14="http://schemas.microsoft.com/office/powerpoint/2010/main" val="32837205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ar-IQ" dirty="0"/>
              <a:t>يدل على مدى ما يتصف به </a:t>
            </a:r>
          </a:p>
          <a:p>
            <a:r>
              <a:rPr lang="ar-IQ" dirty="0"/>
              <a:t>     سلوك الإنسان من تعقيد، وعلى صعوبة الوصول إلى </a:t>
            </a:r>
          </a:p>
          <a:p>
            <a:r>
              <a:rPr lang="ar-IQ" dirty="0"/>
              <a:t>اتفاق بين العلماء على نظرية واحدة للتأثير في هذا </a:t>
            </a:r>
          </a:p>
          <a:p>
            <a:r>
              <a:rPr lang="ar-IQ" dirty="0"/>
              <a:t>السلوك. </a:t>
            </a:r>
          </a:p>
          <a:p>
            <a:endParaRPr lang="ar-IQ" dirty="0"/>
          </a:p>
        </p:txBody>
      </p:sp>
      <p:sp>
        <p:nvSpPr>
          <p:cNvPr id="3" name="Title 2"/>
          <p:cNvSpPr>
            <a:spLocks noGrp="1"/>
          </p:cNvSpPr>
          <p:nvPr>
            <p:ph type="title"/>
          </p:nvPr>
        </p:nvSpPr>
        <p:spPr/>
        <p:txBody>
          <a:bodyPr>
            <a:normAutofit fontScale="90000"/>
          </a:bodyPr>
          <a:lstStyle/>
          <a:p>
            <a:r>
              <a:rPr lang="ar-IQ" dirty="0"/>
              <a:t>على ماذا يدل تعدد النظريات السلوكية</a:t>
            </a:r>
            <a:br>
              <a:rPr lang="ar-IQ" dirty="0"/>
            </a:br>
            <a:endParaRPr lang="ar-IQ" dirty="0"/>
          </a:p>
        </p:txBody>
      </p:sp>
    </p:spTree>
    <p:extLst>
      <p:ext uri="{BB962C8B-B14F-4D97-AF65-F5344CB8AC3E}">
        <p14:creationId xmlns:p14="http://schemas.microsoft.com/office/powerpoint/2010/main" val="10576865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ar-IQ" dirty="0"/>
              <a:t>يرى ماسلو أن الإنسان دائم الحاجة </a:t>
            </a:r>
          </a:p>
          <a:p>
            <a:pPr algn="r" rtl="1"/>
            <a:r>
              <a:rPr lang="ar-IQ" dirty="0"/>
              <a:t>وهو كلما اشبع حاجة حتى  تظهر لديه حاجة أخرى </a:t>
            </a:r>
          </a:p>
          <a:p>
            <a:pPr algn="r" rtl="1"/>
            <a:r>
              <a:rPr lang="ar-IQ" dirty="0"/>
              <a:t>يبدأ السعي وراء اشباعها. وأن الحاجة إذا أشبعت لا تمثل دافعا للسلوك .</a:t>
            </a:r>
          </a:p>
          <a:p>
            <a:pPr algn="r" rtl="1"/>
            <a:r>
              <a:rPr lang="ar-IQ" dirty="0"/>
              <a:t>   رتب ماسلو الحاجات الإنسانية في هرم تصاعدي</a:t>
            </a:r>
          </a:p>
          <a:p>
            <a:pPr algn="r" rtl="1"/>
            <a:r>
              <a:rPr lang="ar-IQ" dirty="0"/>
              <a:t>                  تبعاً  لأهميتها كالتالي:</a:t>
            </a:r>
          </a:p>
          <a:p>
            <a:pPr algn="r" rtl="1"/>
            <a:endParaRPr lang="ar-IQ" dirty="0"/>
          </a:p>
        </p:txBody>
      </p:sp>
      <p:sp>
        <p:nvSpPr>
          <p:cNvPr id="2" name="Title 1"/>
          <p:cNvSpPr>
            <a:spLocks noGrp="1"/>
          </p:cNvSpPr>
          <p:nvPr>
            <p:ph type="title"/>
          </p:nvPr>
        </p:nvSpPr>
        <p:spPr/>
        <p:txBody>
          <a:bodyPr>
            <a:normAutofit fontScale="90000"/>
          </a:bodyPr>
          <a:lstStyle/>
          <a:p>
            <a:r>
              <a:rPr lang="ar-IQ" dirty="0"/>
              <a:t>نظرية الحاجات الانسانية لإبراهام ماسلو</a:t>
            </a:r>
            <a:br>
              <a:rPr lang="ar-IQ" dirty="0"/>
            </a:br>
            <a:endParaRPr lang="ar-IQ" dirty="0"/>
          </a:p>
        </p:txBody>
      </p:sp>
    </p:spTree>
    <p:extLst>
      <p:ext uri="{BB962C8B-B14F-4D97-AF65-F5344CB8AC3E}">
        <p14:creationId xmlns:p14="http://schemas.microsoft.com/office/powerpoint/2010/main" val="14870448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tretch>
            <a:fillRect/>
          </a:stretch>
        </p:blipFill>
        <p:spPr bwMode="auto">
          <a:xfrm>
            <a:off x="2371841" y="2674938"/>
            <a:ext cx="4408255" cy="3451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p>
            <a:r>
              <a:rPr lang="ar-IQ" dirty="0" smtClean="0"/>
              <a:t>هرم ماسلو للحاجات الانسانية</a:t>
            </a:r>
            <a:endParaRPr lang="ar-IQ" dirty="0"/>
          </a:p>
        </p:txBody>
      </p:sp>
    </p:spTree>
    <p:extLst>
      <p:ext uri="{BB962C8B-B14F-4D97-AF65-F5344CB8AC3E}">
        <p14:creationId xmlns:p14="http://schemas.microsoft.com/office/powerpoint/2010/main" val="264635729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5</TotalTime>
  <Words>281</Words>
  <Application>Microsoft Office PowerPoint</Application>
  <PresentationFormat>On-screen Show (4:3)</PresentationFormat>
  <Paragraphs>29</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Waveform</vt:lpstr>
      <vt:lpstr>نظرية المنظمة</vt:lpstr>
      <vt:lpstr>المدرسة السلوكية في الإدارة  </vt:lpstr>
      <vt:lpstr>رواد المدرسة السلوكية  </vt:lpstr>
      <vt:lpstr>الجوانب التي ركز عليها المدخل السلوكي في الإدارة </vt:lpstr>
      <vt:lpstr>أضواء على بعض علماء المدرسة السلوكية  </vt:lpstr>
      <vt:lpstr>على ماذا يدل تعدد النظريات السلوكية </vt:lpstr>
      <vt:lpstr>نظرية الحاجات الانسانية لإبراهام ماسلو </vt:lpstr>
      <vt:lpstr>هرم ماسلو للحاجات الانسانية</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نظرية المنظمة</dc:title>
  <dc:creator>yoyo</dc:creator>
  <cp:lastModifiedBy>DR.Ahmed Saker</cp:lastModifiedBy>
  <cp:revision>2</cp:revision>
  <dcterms:created xsi:type="dcterms:W3CDTF">2006-08-16T00:00:00Z</dcterms:created>
  <dcterms:modified xsi:type="dcterms:W3CDTF">2019-02-15T09:34:40Z</dcterms:modified>
</cp:coreProperties>
</file>