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2/14/2019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نظرية المنظمة</a:t>
            </a:r>
            <a:endParaRPr lang="ar-IQ" dirty="0"/>
          </a:p>
        </p:txBody>
      </p:sp>
      <p:sp>
        <p:nvSpPr>
          <p:cNvPr id="3" name="Subtitle 2"/>
          <p:cNvSpPr>
            <a:spLocks noGrp="1"/>
          </p:cNvSpPr>
          <p:nvPr>
            <p:ph type="subTitle" idx="1"/>
          </p:nvPr>
        </p:nvSpPr>
        <p:spPr/>
        <p:txBody>
          <a:bodyPr/>
          <a:lstStyle/>
          <a:p>
            <a:pPr lvl="0" rtl="1" fontAlgn="base">
              <a:spcBef>
                <a:spcPct val="50000"/>
              </a:spcBef>
              <a:spcAft>
                <a:spcPct val="0"/>
              </a:spcAft>
            </a:pPr>
            <a:r>
              <a:rPr lang="ar-IQ" dirty="0" smtClean="0"/>
              <a:t> </a:t>
            </a:r>
            <a:r>
              <a:rPr lang="ar-SA" sz="5000" b="1" dirty="0">
                <a:solidFill>
                  <a:schemeClr val="tx1"/>
                </a:solidFill>
                <a:latin typeface="Arial" pitchFamily="34" charset="0"/>
                <a:cs typeface="Simplified Arabic" pitchFamily="18" charset="-78"/>
              </a:rPr>
              <a:t>النظرية اليابانية (نظرية </a:t>
            </a:r>
            <a:r>
              <a:rPr lang="en-US" sz="5000" b="1" dirty="0">
                <a:solidFill>
                  <a:schemeClr val="tx1"/>
                </a:solidFill>
                <a:latin typeface="Arial" pitchFamily="34" charset="0"/>
                <a:cs typeface="Simplified Arabic" pitchFamily="18" charset="-78"/>
              </a:rPr>
              <a:t>Z</a:t>
            </a:r>
            <a:r>
              <a:rPr lang="ar-SA" sz="5000" b="1" dirty="0">
                <a:solidFill>
                  <a:schemeClr val="tx1"/>
                </a:solidFill>
                <a:latin typeface="Arial" pitchFamily="34" charset="0"/>
                <a:cs typeface="Simplified Arabic" pitchFamily="18" charset="-78"/>
              </a:rPr>
              <a:t>)</a:t>
            </a:r>
            <a:endParaRPr lang="en-US" sz="5000" b="1" dirty="0">
              <a:solidFill>
                <a:schemeClr val="tx1"/>
              </a:solidFill>
              <a:latin typeface="Arial" pitchFamily="34" charset="0"/>
              <a:cs typeface="Simplified Arabic" pitchFamily="18" charset="-78"/>
            </a:endParaRPr>
          </a:p>
          <a:p>
            <a:r>
              <a:rPr lang="ar-IQ" b="1" dirty="0" smtClean="0">
                <a:solidFill>
                  <a:schemeClr val="tx1"/>
                </a:solidFill>
              </a:rPr>
              <a:t>الدكتورة مكية كريدي بنيان</a:t>
            </a:r>
            <a:endParaRPr lang="ar-IQ" b="1" dirty="0">
              <a:solidFill>
                <a:schemeClr val="tx1"/>
              </a:solidFill>
            </a:endParaRPr>
          </a:p>
        </p:txBody>
      </p:sp>
    </p:spTree>
    <p:extLst>
      <p:ext uri="{BB962C8B-B14F-4D97-AF65-F5344CB8AC3E}">
        <p14:creationId xmlns:p14="http://schemas.microsoft.com/office/powerpoint/2010/main" val="196420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اعتمدت النظرية اليابـــانية على التجربة في إدارة الشركات المحلية والعالمية من خلال فلسفة الثقافية والتربوية للمجمتع الياباني وذلك من خلال 3 أسس وهي:</a:t>
            </a:r>
            <a:br>
              <a:rPr lang="ar-IQ" dirty="0"/>
            </a:br>
            <a:r>
              <a:rPr lang="ar-IQ" dirty="0"/>
              <a:t>- الثقة </a:t>
            </a:r>
            <a:r>
              <a:rPr lang="en-US" dirty="0"/>
              <a:t>Trust           </a:t>
            </a:r>
            <a:br>
              <a:rPr lang="en-US" dirty="0"/>
            </a:br>
            <a:r>
              <a:rPr lang="en-US" dirty="0"/>
              <a:t>- </a:t>
            </a:r>
            <a:r>
              <a:rPr lang="ar-IQ" dirty="0"/>
              <a:t>المهارة </a:t>
            </a:r>
            <a:r>
              <a:rPr lang="en-US" dirty="0"/>
              <a:t>Skill            </a:t>
            </a:r>
            <a:br>
              <a:rPr lang="en-US" dirty="0"/>
            </a:br>
            <a:r>
              <a:rPr lang="en-US" dirty="0"/>
              <a:t>- </a:t>
            </a:r>
            <a:r>
              <a:rPr lang="ar-IQ" dirty="0"/>
              <a:t>الاحترام   </a:t>
            </a:r>
            <a:r>
              <a:rPr lang="en-US" dirty="0"/>
              <a:t>Respect    </a:t>
            </a:r>
            <a:br>
              <a:rPr lang="en-US" dirty="0"/>
            </a:br>
            <a:r>
              <a:rPr lang="ar-IQ" dirty="0"/>
              <a:t>كما أن هذه النظرية قامت على أســـاس العلاقات الإنسانية المتبادلة بين العمال ومسؤوليهم...</a:t>
            </a:r>
          </a:p>
          <a:p>
            <a:pPr algn="r" rtl="1"/>
            <a:endParaRPr lang="ar-IQ" dirty="0"/>
          </a:p>
        </p:txBody>
      </p:sp>
      <p:sp>
        <p:nvSpPr>
          <p:cNvPr id="2" name="Title 1"/>
          <p:cNvSpPr>
            <a:spLocks noGrp="1"/>
          </p:cNvSpPr>
          <p:nvPr>
            <p:ph type="title"/>
          </p:nvPr>
        </p:nvSpPr>
        <p:spPr/>
        <p:txBody>
          <a:bodyPr>
            <a:normAutofit fontScale="90000"/>
          </a:bodyPr>
          <a:lstStyle/>
          <a:p>
            <a:pPr lvl="0" rtl="1" fontAlgn="base">
              <a:spcBef>
                <a:spcPct val="50000"/>
              </a:spcBef>
              <a:spcAft>
                <a:spcPct val="0"/>
              </a:spcAft>
            </a:pPr>
            <a:r>
              <a:rPr lang="ar-SA" sz="5000" b="1" dirty="0">
                <a:solidFill>
                  <a:srgbClr val="FF3300"/>
                </a:solidFill>
                <a:latin typeface="Arial" pitchFamily="34" charset="0"/>
                <a:ea typeface="+mn-ea"/>
                <a:cs typeface="Simplified Arabic" pitchFamily="18" charset="-78"/>
              </a:rPr>
              <a:t>النظرية اليابانية (نظرية </a:t>
            </a:r>
            <a:r>
              <a:rPr lang="en-US" sz="5000" b="1" dirty="0">
                <a:solidFill>
                  <a:srgbClr val="FF3300"/>
                </a:solidFill>
                <a:latin typeface="Arial" pitchFamily="34" charset="0"/>
                <a:ea typeface="+mn-ea"/>
                <a:cs typeface="Simplified Arabic" pitchFamily="18" charset="-78"/>
              </a:rPr>
              <a:t>Z</a:t>
            </a:r>
            <a:r>
              <a:rPr lang="ar-SA" sz="5000" b="1" dirty="0">
                <a:solidFill>
                  <a:srgbClr val="FF3300"/>
                </a:solidFill>
                <a:latin typeface="Arial" pitchFamily="34" charset="0"/>
                <a:ea typeface="+mn-ea"/>
                <a:cs typeface="Simplified Arabic" pitchFamily="18" charset="-78"/>
              </a:rPr>
              <a:t>)</a:t>
            </a:r>
            <a:r>
              <a:rPr lang="en-US" sz="5000" b="1" dirty="0">
                <a:solidFill>
                  <a:srgbClr val="FF3300"/>
                </a:solidFill>
                <a:latin typeface="Arial" pitchFamily="34" charset="0"/>
                <a:ea typeface="+mn-ea"/>
                <a:cs typeface="Simplified Arabic" pitchFamily="18" charset="-78"/>
              </a:rPr>
              <a:t/>
            </a:r>
            <a:br>
              <a:rPr lang="en-US" sz="5000" b="1" dirty="0">
                <a:solidFill>
                  <a:srgbClr val="FF3300"/>
                </a:solidFill>
                <a:latin typeface="Arial" pitchFamily="34" charset="0"/>
                <a:ea typeface="+mn-ea"/>
                <a:cs typeface="Simplified Arabic" pitchFamily="18" charset="-78"/>
              </a:rPr>
            </a:br>
            <a:endParaRPr lang="ar-IQ" dirty="0"/>
          </a:p>
        </p:txBody>
      </p:sp>
    </p:spTree>
    <p:extLst>
      <p:ext uri="{BB962C8B-B14F-4D97-AF65-F5344CB8AC3E}">
        <p14:creationId xmlns:p14="http://schemas.microsoft.com/office/powerpoint/2010/main" val="226929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1- </a:t>
            </a:r>
            <a:r>
              <a:rPr lang="ar-IQ" b="1" dirty="0"/>
              <a:t>التوظيف الدائم مدى الحياة</a:t>
            </a:r>
            <a:r>
              <a:rPr lang="ar-IQ" dirty="0"/>
              <a:t>:</a:t>
            </a:r>
            <a:br>
              <a:rPr lang="ar-IQ" dirty="0"/>
            </a:br>
            <a:r>
              <a:rPr lang="ar-IQ" dirty="0"/>
              <a:t>حيث يبقى المـــــوظف في وظيفته مدى الحياة حتى بعد ســـــن التقاعد حيث يحــصل على مكــــــافأة نهاية خدمة مقطوعة تعادل راتب 5 - 6 سنوات, ولا تدفع له رواتب بعد ذلك, كما أنه تدفع مكافآت للموظف كل 6 شــــــهور بناءً على المســتوى العام للشركة ولا تدفع على المستوى الفردي الأمر الذي يزيد من حرص العمال والموظفين على العمل وزيادة الإنتاج, كما أن هذه السمة للمنظمة اليابانية تسهم في تنمية روابط المحبة بين العمال والموظفين تجاه شركتهم .</a:t>
            </a:r>
          </a:p>
          <a:p>
            <a:pPr algn="r" rtl="1"/>
            <a:endParaRPr lang="ar-IQ" dirty="0"/>
          </a:p>
        </p:txBody>
      </p:sp>
      <p:sp>
        <p:nvSpPr>
          <p:cNvPr id="2" name="Title 1"/>
          <p:cNvSpPr>
            <a:spLocks noGrp="1"/>
          </p:cNvSpPr>
          <p:nvPr>
            <p:ph type="title"/>
          </p:nvPr>
        </p:nvSpPr>
        <p:spPr/>
        <p:txBody>
          <a:bodyPr/>
          <a:lstStyle/>
          <a:p>
            <a:r>
              <a:rPr lang="ar-IQ" dirty="0" smtClean="0"/>
              <a:t>سمات المنظمة اليابانية</a:t>
            </a:r>
            <a:endParaRPr lang="ar-IQ" dirty="0"/>
          </a:p>
        </p:txBody>
      </p:sp>
    </p:spTree>
    <p:extLst>
      <p:ext uri="{BB962C8B-B14F-4D97-AF65-F5344CB8AC3E}">
        <p14:creationId xmlns:p14="http://schemas.microsoft.com/office/powerpoint/2010/main" val="4124488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ar-IQ" dirty="0"/>
              <a:t/>
            </a:r>
            <a:br>
              <a:rPr lang="ar-IQ" dirty="0"/>
            </a:br>
            <a:r>
              <a:rPr lang="ar-IQ" dirty="0"/>
              <a:t> 2- التقويم والترقية ببطء:</a:t>
            </a:r>
            <a:br>
              <a:rPr lang="ar-IQ" dirty="0"/>
            </a:br>
            <a:r>
              <a:rPr lang="ar-IQ" dirty="0"/>
              <a:t>وذلك بأن الموظف الياباني لا يحصل على الترقية بسرعة إلا بعـدما أن يمر بسلسلة من الإبداع والابتكار والجهود المبذولة بجدية لتطوير المؤسسة والرقي بها حتى تصبح هذه الشركة أكثر قدرة على تحــقيق الأرباح لاعتمادها على إبداع الموظفين المميز.</a:t>
            </a:r>
            <a:br>
              <a:rPr lang="ar-IQ" dirty="0"/>
            </a:br>
            <a:r>
              <a:rPr lang="ar-IQ" dirty="0"/>
              <a:t/>
            </a:r>
            <a:br>
              <a:rPr lang="ar-IQ" dirty="0"/>
            </a:br>
            <a:r>
              <a:rPr lang="ar-IQ" dirty="0"/>
              <a:t>  3- عدم التركيز على الاختصاص</a:t>
            </a:r>
            <a:br>
              <a:rPr lang="ar-IQ" dirty="0"/>
            </a:br>
            <a:r>
              <a:rPr lang="ar-IQ" dirty="0"/>
              <a:t>حيث أن الدورة الوظيفية للموظفين تبقى في استمرارية ودوران طوال مدة عمل الموظف في الشركة حيث يمر هؤلاء الموظفون على نشـاطات وأعمـــال جديـــدة تـدفعهم إلى النـشــــاط والحيوية وتطوير مهاراتهم واكتساب خبرات جديدة وتنمية الشعور بالالتزام وتوسيع مداركهم.</a:t>
            </a:r>
          </a:p>
          <a:p>
            <a:pPr algn="r" rtl="1"/>
            <a:endParaRPr lang="ar-IQ" dirty="0"/>
          </a:p>
        </p:txBody>
      </p:sp>
      <p:sp>
        <p:nvSpPr>
          <p:cNvPr id="2" name="Title 1"/>
          <p:cNvSpPr>
            <a:spLocks noGrp="1"/>
          </p:cNvSpPr>
          <p:nvPr>
            <p:ph type="title"/>
          </p:nvPr>
        </p:nvSpPr>
        <p:spPr/>
        <p:txBody>
          <a:bodyPr/>
          <a:lstStyle/>
          <a:p>
            <a:r>
              <a:rPr lang="ar-IQ" dirty="0" smtClean="0"/>
              <a:t>سمات المدرسة اليابانية</a:t>
            </a:r>
            <a:endParaRPr lang="ar-IQ" dirty="0"/>
          </a:p>
        </p:txBody>
      </p:sp>
    </p:spTree>
    <p:extLst>
      <p:ext uri="{BB962C8B-B14F-4D97-AF65-F5344CB8AC3E}">
        <p14:creationId xmlns:p14="http://schemas.microsoft.com/office/powerpoint/2010/main" val="2466994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ar-IQ" dirty="0"/>
              <a:t/>
            </a:r>
            <a:br>
              <a:rPr lang="ar-IQ" dirty="0"/>
            </a:br>
            <a:r>
              <a:rPr lang="ar-IQ" dirty="0"/>
              <a:t> 4- أسلوب الرقابة ضمني:</a:t>
            </a:r>
            <a:br>
              <a:rPr lang="ar-IQ" dirty="0"/>
            </a:br>
            <a:r>
              <a:rPr lang="ar-IQ" dirty="0"/>
              <a:t>ينطلق أسلوب الرقابة الضـــــمني من طبيعة الفلسفة الاجتماعية في المجتمع الياباني الذي يدرك جوهر هذه الفلـــــسفة  والمعتقدات التي يؤمنون بها حيث يعمل الطاقم الياباني عمالاً وموظفين في ظـل هذه الرقابة الضمنية التي تنطلق من فكرهم ومعتقدهم الديني .</a:t>
            </a:r>
          </a:p>
          <a:p>
            <a:pPr algn="r" rtl="1"/>
            <a:r>
              <a:rPr lang="ar-IQ" dirty="0"/>
              <a:t>5- اتخاذ القرارات بشكل جماعي:</a:t>
            </a:r>
            <a:br>
              <a:rPr lang="ar-IQ" dirty="0"/>
            </a:br>
            <a:r>
              <a:rPr lang="ar-IQ" dirty="0"/>
              <a:t> يعتبر كل فرد في المنظمة اليابانية مسئولا عن اتـــــخاذ القرار وطرق تنفيذه وهذا الأســـــــلوب في اتخاذ القرارات أكثـر إبداعاً وفـاعلية من اتخاذ القرارات بصورة فردية, كما أن اتخاذ القرارات بشكل جمـــاعي يـشمل جميع الأفــــراد المشاركين فيه وأي تغيير فيه يجب الاتصال بكل المشاركين فيه لأخذ وجهات نظرهم.</a:t>
            </a:r>
          </a:p>
          <a:p>
            <a:pPr algn="r" rtl="1"/>
            <a:endParaRPr lang="ar-IQ" dirty="0"/>
          </a:p>
        </p:txBody>
      </p:sp>
    </p:spTree>
    <p:extLst>
      <p:ext uri="{BB962C8B-B14F-4D97-AF65-F5344CB8AC3E}">
        <p14:creationId xmlns:p14="http://schemas.microsoft.com/office/powerpoint/2010/main" val="3653373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r>
              <a:rPr lang="ar-IQ" dirty="0"/>
              <a:t> 6- تحمل المسؤولية بشكل جماعي:</a:t>
            </a:r>
            <a:br>
              <a:rPr lang="ar-IQ" dirty="0"/>
            </a:br>
            <a:r>
              <a:rPr lang="ar-IQ" dirty="0"/>
              <a:t>حيث تفرض طبيعة الحياة الصناعية في المجتمع الياباني بأن يعمل الأفراد في جماعة مشتركة وهذا ما يؤمن به الفرد اليـــاباني بأنه لا يتحقق نجــاح المشـــــروع إلا بــــاشتراك الجمــــــاعة في إنجازه وتحمل مسؤولية ذلك جماعياً. </a:t>
            </a:r>
            <a:br>
              <a:rPr lang="ar-IQ" dirty="0"/>
            </a:br>
            <a:r>
              <a:rPr lang="ar-IQ" dirty="0"/>
              <a:t/>
            </a:r>
            <a:br>
              <a:rPr lang="ar-IQ" dirty="0"/>
            </a:br>
            <a:r>
              <a:rPr lang="ar-IQ" dirty="0"/>
              <a:t> 7- الاهتمام الشمولي بالعاملين:</a:t>
            </a:r>
            <a:br>
              <a:rPr lang="ar-IQ" dirty="0"/>
            </a:br>
            <a:r>
              <a:rPr lang="ar-IQ" dirty="0"/>
              <a:t>يعتبر مبدأ الاهتمام الشمولي بالعاملين أحد مقومات ونــــجاح المنظمة اليابانية وذلك لأن العلاقات مشتركة ومتشابكة بين أفراد المنظمة من موظفين وعمال والاهتمام بكل هذا الطاقم يؤدي بدوره لـــــسيادة روح المحبة والتعاون المتبادل وقتل الغرور والانا نية وزيادة ولاء المــوظفين لهذه المنظمة.</a:t>
            </a:r>
          </a:p>
          <a:p>
            <a:pPr algn="r" rtl="1"/>
            <a:endParaRPr lang="ar-IQ" dirty="0"/>
          </a:p>
        </p:txBody>
      </p:sp>
    </p:spTree>
    <p:extLst>
      <p:ext uri="{BB962C8B-B14F-4D97-AF65-F5344CB8AC3E}">
        <p14:creationId xmlns:p14="http://schemas.microsoft.com/office/powerpoint/2010/main" val="1568490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r" rtl="1"/>
            <a:r>
              <a:rPr lang="ar-IQ" dirty="0"/>
              <a:t> 8- الاهتمام الشمولي بالسيطرة النوعية:</a:t>
            </a:r>
            <a:br>
              <a:rPr lang="ar-IQ" dirty="0"/>
            </a:br>
            <a:endParaRPr lang="ar-IQ" dirty="0"/>
          </a:p>
          <a:p>
            <a:pPr algn="r" rtl="1"/>
            <a:r>
              <a:rPr lang="ar-IQ" dirty="0"/>
              <a:t>وذلك من خلال الاعتماد على حلقات السيطرة النوعية وهي تتكون من مجموعة عاملين يتحملون مســــــؤولية معينة في مجــال تخصص إنتاجي معين ويلتقون أســـبوعياً لمناقشة وتحليل اقتراحات مشــــاكل نوعية في مجـــــالات اختصاصهم المختلفة بالاستعانة بالخبرات الإدارية والفنية العاملة في هذه المؤسسة, كما أن هذه الحلقات النوعية يـرأسها مشرف عليها وفــي نفس الوقــت يعد أحــد أفرادهـــا ويكـــون له دور في تقييم الأداء النوعي للانجازات التي حققها فريق هذه الحلقة النوعية, كما أن مسئول الشركة يلتقي مع مسئول الحلقة مرتين سنوياً للاطلاع على التقدم الذي أحرزته والنتائج التي توصلت إليها وهذا بدوره أدى إلى رفع كفاءة العامل الياباني وتوعيته بأهمية النوعية.</a:t>
            </a:r>
          </a:p>
          <a:p>
            <a:pPr algn="r" rtl="1"/>
            <a:endParaRPr lang="ar-IQ" dirty="0"/>
          </a:p>
        </p:txBody>
      </p:sp>
    </p:spTree>
    <p:extLst>
      <p:ext uri="{BB962C8B-B14F-4D97-AF65-F5344CB8AC3E}">
        <p14:creationId xmlns:p14="http://schemas.microsoft.com/office/powerpoint/2010/main" val="3808814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TotalTime>
  <Words>69</Words>
  <Application>Microsoft Office PowerPoint</Application>
  <PresentationFormat>On-screen Show (4:3)</PresentationFormat>
  <Paragraphs>14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نظرية المنظمة</vt:lpstr>
      <vt:lpstr>النظرية اليابانية (نظرية Z) </vt:lpstr>
      <vt:lpstr>سمات المنظمة اليابانية</vt:lpstr>
      <vt:lpstr>سمات المدرسة اليابانية</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المنظمة</dc:title>
  <dc:creator>yoyo</dc:creator>
  <cp:lastModifiedBy>DR.Ahmed Saker</cp:lastModifiedBy>
  <cp:revision>3</cp:revision>
  <dcterms:created xsi:type="dcterms:W3CDTF">2006-08-16T00:00:00Z</dcterms:created>
  <dcterms:modified xsi:type="dcterms:W3CDTF">2019-02-14T20:02:57Z</dcterms:modified>
</cp:coreProperties>
</file>