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37" d="100"/>
          <a:sy n="37" d="100"/>
        </p:scale>
        <p:origin x="-1404" y="-7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2/15/2019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7" name="Title 6"/>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2/15/2019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2/15/2019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9" name="Content Placeholder 8"/>
          <p:cNvSpPr>
            <a:spLocks noGrp="1"/>
          </p:cNvSpPr>
          <p:nvPr>
            <p:ph sz="quarter" idx="13"/>
          </p:nvPr>
        </p:nvSpPr>
        <p:spPr>
          <a:xfrm>
            <a:off x="676655"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D8BD707-D9CF-40AE-B4C6-C98DA3205C09}" type="datetimeFigureOut">
              <a:rPr lang="en-US" smtClean="0"/>
              <a:pPr/>
              <a:t>2/15/2019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2/15/2019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1D8BD707-D9CF-40AE-B4C6-C98DA3205C09}" type="datetimeFigureOut">
              <a:rPr lang="en-US" smtClean="0"/>
              <a:pPr/>
              <a:t>2/15/2019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2/15/2019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1D8BD707-D9CF-40AE-B4C6-C98DA3205C09}" type="datetimeFigureOut">
              <a:rPr lang="en-US" smtClean="0"/>
              <a:pPr/>
              <a:t>2/15/2019</a:t>
            </a:fld>
            <a:endParaRPr lang="en-US"/>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en-US"/>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B6F15528-21DE-4FAA-801E-634DDDAF4B2B}" type="slidenum">
              <a:rPr lang="en-US" smtClean="0"/>
              <a:pPr/>
              <a:t>‹#›</a:t>
            </a:fld>
            <a:endParaRPr lang="en-US"/>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1" eaLnBrk="1" latinLnBrk="0" hangingPunct="1">
        <a:spcBef>
          <a:spcPct val="0"/>
        </a:spcBef>
        <a:buNone/>
        <a:defRPr sz="4400" kern="1200">
          <a:solidFill>
            <a:srgbClr val="FFFFFF"/>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274320" indent="-274320" algn="r" defTabSz="914400" rtl="1"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r" defTabSz="914400" rtl="1"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r" defTabSz="914400" rtl="1"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r" defTabSz="914400" rtl="1"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r" defTabSz="914400" rtl="1"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r" defTabSz="914400" rtl="1"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r" defTabSz="914400" rtl="1"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r" defTabSz="914400" rtl="1"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r" defTabSz="914400" rtl="1"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ar-IQ" dirty="0" smtClean="0"/>
              <a:t>نظرية المنظمة</a:t>
            </a:r>
            <a:endParaRPr lang="ar-IQ" dirty="0"/>
          </a:p>
        </p:txBody>
      </p:sp>
      <p:sp>
        <p:nvSpPr>
          <p:cNvPr id="3" name="Subtitle 2"/>
          <p:cNvSpPr>
            <a:spLocks noGrp="1"/>
          </p:cNvSpPr>
          <p:nvPr>
            <p:ph type="subTitle" idx="1"/>
          </p:nvPr>
        </p:nvSpPr>
        <p:spPr/>
        <p:txBody>
          <a:bodyPr/>
          <a:lstStyle/>
          <a:p>
            <a:r>
              <a:rPr lang="ar-IQ" b="1" dirty="0" smtClean="0">
                <a:solidFill>
                  <a:schemeClr val="tx1"/>
                </a:solidFill>
              </a:rPr>
              <a:t>مفهوم المنظمة وخصائصها وعناصرها</a:t>
            </a:r>
          </a:p>
          <a:p>
            <a:r>
              <a:rPr lang="ar-IQ" b="1" dirty="0" smtClean="0">
                <a:solidFill>
                  <a:schemeClr val="tx1"/>
                </a:solidFill>
              </a:rPr>
              <a:t>الدكتورة مكية كريدي بنيان</a:t>
            </a:r>
          </a:p>
          <a:p>
            <a:endParaRPr lang="ar-IQ" b="1" dirty="0">
              <a:solidFill>
                <a:schemeClr val="tx1"/>
              </a:solidFill>
            </a:endParaRPr>
          </a:p>
        </p:txBody>
      </p:sp>
    </p:spTree>
    <p:extLst>
      <p:ext uri="{BB962C8B-B14F-4D97-AF65-F5344CB8AC3E}">
        <p14:creationId xmlns:p14="http://schemas.microsoft.com/office/powerpoint/2010/main" val="40363484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r" rtl="1"/>
            <a:endParaRPr lang="ar-IQ" dirty="0" smtClean="0"/>
          </a:p>
          <a:p>
            <a:pPr algn="r" rtl="1"/>
            <a:r>
              <a:rPr lang="ar-IQ" dirty="0" smtClean="0"/>
              <a:t>المنظمة </a:t>
            </a:r>
            <a:r>
              <a:rPr lang="ar-IQ" dirty="0"/>
              <a:t>عبارة عن وحدة اجتماعية هادفة تــنبثق عن طـبيعة السلوك الاجتماعـي الإنسـاني باشتراك مجموعـــة من الأفـــراد العاملين ضمن أهداف محـددة ليحققوا غايتهم المرجوة بكفاءة عالية وأقل تكلفة وأعلى جودة. </a:t>
            </a:r>
          </a:p>
          <a:p>
            <a:pPr algn="r" rtl="1"/>
            <a:endParaRPr lang="ar-IQ" dirty="0"/>
          </a:p>
        </p:txBody>
      </p:sp>
      <p:sp>
        <p:nvSpPr>
          <p:cNvPr id="2" name="Title 1"/>
          <p:cNvSpPr>
            <a:spLocks noGrp="1"/>
          </p:cNvSpPr>
          <p:nvPr>
            <p:ph type="title"/>
          </p:nvPr>
        </p:nvSpPr>
        <p:spPr/>
        <p:txBody>
          <a:bodyPr/>
          <a:lstStyle/>
          <a:p>
            <a:pPr rtl="1"/>
            <a:r>
              <a:rPr lang="ar-IQ" dirty="0" smtClean="0"/>
              <a:t>مفهوم المنظمة</a:t>
            </a:r>
            <a:endParaRPr lang="ar-IQ" dirty="0"/>
          </a:p>
        </p:txBody>
      </p:sp>
    </p:spTree>
    <p:extLst>
      <p:ext uri="{BB962C8B-B14F-4D97-AF65-F5344CB8AC3E}">
        <p14:creationId xmlns:p14="http://schemas.microsoft.com/office/powerpoint/2010/main" val="31608591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r" rtl="1">
              <a:spcBef>
                <a:spcPct val="50000"/>
              </a:spcBef>
            </a:pPr>
            <a:r>
              <a:rPr lang="ar-SA" dirty="0">
                <a:cs typeface="Shurooq 16" pitchFamily="2" charset="-78"/>
              </a:rPr>
              <a:t> </a:t>
            </a:r>
            <a:r>
              <a:rPr lang="ar-SA" dirty="0">
                <a:solidFill>
                  <a:srgbClr val="FF3300"/>
                </a:solidFill>
                <a:cs typeface="Shurooq 16" pitchFamily="2" charset="-78"/>
              </a:rPr>
              <a:t>1-</a:t>
            </a:r>
            <a:r>
              <a:rPr lang="ar-SA" dirty="0">
                <a:cs typeface="Shurooq 16" pitchFamily="2" charset="-78"/>
              </a:rPr>
              <a:t> تفهم طبيعة العنصر الإنساني ودورهـــا في إدارة المنظمة ومدى تفاعل الإنسان وتكيفه فيها.</a:t>
            </a:r>
            <a:br>
              <a:rPr lang="ar-SA" dirty="0">
                <a:cs typeface="Shurooq 16" pitchFamily="2" charset="-78"/>
              </a:rPr>
            </a:br>
            <a:r>
              <a:rPr lang="ar-SA" dirty="0">
                <a:solidFill>
                  <a:srgbClr val="FF3300"/>
                </a:solidFill>
                <a:cs typeface="Shurooq 16" pitchFamily="2" charset="-78"/>
              </a:rPr>
              <a:t>2-</a:t>
            </a:r>
            <a:r>
              <a:rPr lang="ar-SA" dirty="0">
                <a:cs typeface="Shurooq 16" pitchFamily="2" charset="-78"/>
              </a:rPr>
              <a:t> ظهور النقابات والشركات وتعاظم دورهـــــــــا في المجتمع وتعقدها الإداري.</a:t>
            </a:r>
            <a:br>
              <a:rPr lang="ar-SA" dirty="0">
                <a:cs typeface="Shurooq 16" pitchFamily="2" charset="-78"/>
              </a:rPr>
            </a:br>
            <a:r>
              <a:rPr lang="ar-SA" dirty="0">
                <a:solidFill>
                  <a:srgbClr val="FF3300"/>
                </a:solidFill>
                <a:cs typeface="Shurooq 16" pitchFamily="2" charset="-78"/>
              </a:rPr>
              <a:t>3-</a:t>
            </a:r>
            <a:r>
              <a:rPr lang="ar-SA" dirty="0">
                <a:cs typeface="Shurooq 16" pitchFamily="2" charset="-78"/>
              </a:rPr>
              <a:t> ازدياد التنافس الشديد بين المؤسسات والشـركات سعياً وراء تحقيق أرباحها المادية.</a:t>
            </a:r>
            <a:endParaRPr lang="en-US" dirty="0">
              <a:cs typeface="Shurooq 16" pitchFamily="2" charset="-78"/>
            </a:endParaRPr>
          </a:p>
        </p:txBody>
      </p:sp>
      <p:sp>
        <p:nvSpPr>
          <p:cNvPr id="2" name="Title 1"/>
          <p:cNvSpPr>
            <a:spLocks noGrp="1"/>
          </p:cNvSpPr>
          <p:nvPr>
            <p:ph type="title"/>
          </p:nvPr>
        </p:nvSpPr>
        <p:spPr/>
        <p:txBody>
          <a:bodyPr/>
          <a:lstStyle/>
          <a:p>
            <a:r>
              <a:rPr lang="ar-IQ" dirty="0" smtClean="0"/>
              <a:t>اسباب دراسة المنظمة</a:t>
            </a:r>
            <a:endParaRPr lang="ar-IQ" dirty="0"/>
          </a:p>
        </p:txBody>
      </p:sp>
    </p:spTree>
    <p:extLst>
      <p:ext uri="{BB962C8B-B14F-4D97-AF65-F5344CB8AC3E}">
        <p14:creationId xmlns:p14="http://schemas.microsoft.com/office/powerpoint/2010/main" val="9684980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r" rtl="1"/>
            <a:r>
              <a:rPr lang="ar-IQ" dirty="0" smtClean="0"/>
              <a:t>المدرسة التقليدية</a:t>
            </a:r>
          </a:p>
          <a:p>
            <a:pPr algn="r" rtl="1"/>
            <a:r>
              <a:rPr lang="ar-IQ" dirty="0" smtClean="0"/>
              <a:t>المدرسة السلوكية</a:t>
            </a:r>
          </a:p>
          <a:p>
            <a:pPr algn="r" rtl="1"/>
            <a:r>
              <a:rPr lang="ar-IQ" dirty="0" smtClean="0"/>
              <a:t>الفكر الحديث:</a:t>
            </a:r>
          </a:p>
          <a:p>
            <a:pPr algn="r" rtl="1"/>
            <a:r>
              <a:rPr lang="ar-IQ" dirty="0" smtClean="0"/>
              <a:t>مدخل النظم</a:t>
            </a:r>
          </a:p>
          <a:p>
            <a:pPr algn="r" rtl="1"/>
            <a:r>
              <a:rPr lang="ar-IQ" dirty="0" smtClean="0"/>
              <a:t>مدخل الادارة اليابانية</a:t>
            </a:r>
          </a:p>
          <a:p>
            <a:pPr algn="r" rtl="1"/>
            <a:r>
              <a:rPr lang="ar-IQ" dirty="0" smtClean="0"/>
              <a:t>المدخل الموقفي</a:t>
            </a:r>
            <a:endParaRPr lang="ar-IQ" dirty="0"/>
          </a:p>
        </p:txBody>
      </p:sp>
      <p:sp>
        <p:nvSpPr>
          <p:cNvPr id="2" name="Title 1"/>
          <p:cNvSpPr>
            <a:spLocks noGrp="1"/>
          </p:cNvSpPr>
          <p:nvPr>
            <p:ph type="title"/>
          </p:nvPr>
        </p:nvSpPr>
        <p:spPr/>
        <p:txBody>
          <a:bodyPr/>
          <a:lstStyle/>
          <a:p>
            <a:r>
              <a:rPr lang="ar-IQ" dirty="0" smtClean="0"/>
              <a:t>المدارس الادارية</a:t>
            </a:r>
            <a:endParaRPr lang="ar-IQ" dirty="0"/>
          </a:p>
        </p:txBody>
      </p:sp>
    </p:spTree>
    <p:extLst>
      <p:ext uri="{BB962C8B-B14F-4D97-AF65-F5344CB8AC3E}">
        <p14:creationId xmlns:p14="http://schemas.microsoft.com/office/powerpoint/2010/main" val="42354753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r" rtl="1"/>
            <a:r>
              <a:rPr lang="ar-IQ" dirty="0"/>
              <a:t>تشمل هذه النظرية اتجاهين فكريين هما:</a:t>
            </a:r>
            <a:br>
              <a:rPr lang="ar-IQ" dirty="0"/>
            </a:br>
            <a:r>
              <a:rPr lang="ar-IQ" dirty="0"/>
              <a:t>أ- </a:t>
            </a:r>
            <a:r>
              <a:rPr lang="ar-IQ" dirty="0" smtClean="0"/>
              <a:t>االمدرسة </a:t>
            </a:r>
            <a:r>
              <a:rPr lang="ar-IQ" dirty="0"/>
              <a:t>البيروقراطية.</a:t>
            </a:r>
            <a:br>
              <a:rPr lang="ar-IQ" dirty="0"/>
            </a:br>
            <a:r>
              <a:rPr lang="ar-IQ" dirty="0"/>
              <a:t>ب- </a:t>
            </a:r>
            <a:r>
              <a:rPr lang="ar-IQ" dirty="0" smtClean="0"/>
              <a:t>حركة </a:t>
            </a:r>
            <a:r>
              <a:rPr lang="ar-IQ" dirty="0"/>
              <a:t>الإدارة العلمية.</a:t>
            </a:r>
          </a:p>
          <a:p>
            <a:pPr marL="0" indent="0" algn="r" rtl="1">
              <a:buNone/>
            </a:pPr>
            <a:endParaRPr lang="ar-IQ" dirty="0"/>
          </a:p>
        </p:txBody>
      </p:sp>
      <p:sp>
        <p:nvSpPr>
          <p:cNvPr id="2" name="Title 1"/>
          <p:cNvSpPr>
            <a:spLocks noGrp="1"/>
          </p:cNvSpPr>
          <p:nvPr>
            <p:ph type="title"/>
          </p:nvPr>
        </p:nvSpPr>
        <p:spPr/>
        <p:txBody>
          <a:bodyPr/>
          <a:lstStyle/>
          <a:p>
            <a:r>
              <a:rPr lang="ar-IQ" dirty="0" smtClean="0"/>
              <a:t>المدرسة التقليدية( الكلاسيكية)</a:t>
            </a:r>
            <a:endParaRPr lang="ar-IQ" dirty="0"/>
          </a:p>
        </p:txBody>
      </p:sp>
    </p:spTree>
    <p:extLst>
      <p:ext uri="{BB962C8B-B14F-4D97-AF65-F5344CB8AC3E}">
        <p14:creationId xmlns:p14="http://schemas.microsoft.com/office/powerpoint/2010/main" val="5109882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Low" rtl="1"/>
            <a:r>
              <a:rPr lang="ar-IQ" dirty="0"/>
              <a:t>وتعني الحكم المكتبي حيث أطلق عليها هذا الاسم رائدها ماكس فيبر الذي وضع تصوره عن المنظمة البيروقراطية بأنها ذلك التــــــــنظيم الشامل الواسع في المجتمع السياسي المتحضر والمعقد إدارياً لـــــيخرج هذه السياسة إلى الواقع وحيز التنفيذ.</a:t>
            </a:r>
            <a:br>
              <a:rPr lang="ar-IQ" dirty="0"/>
            </a:br>
            <a:r>
              <a:rPr lang="ar-IQ" dirty="0"/>
              <a:t>أما الموظفون العاملون بها فهم البيروقراطيون الذين يعمــــــــــــلون في مختلف الدوائر الحكومية والإدارية حيث يتم اختيارهم بطرق رسمية غبر وراثية ويكونون هرما إدارياً بالمنظمة قاعدته الموظفون ورأســــه رئيس هذه المنظمة .</a:t>
            </a:r>
            <a:br>
              <a:rPr lang="ar-IQ" dirty="0"/>
            </a:br>
            <a:endParaRPr lang="ar-IQ" dirty="0"/>
          </a:p>
        </p:txBody>
      </p:sp>
      <p:sp>
        <p:nvSpPr>
          <p:cNvPr id="2" name="Title 1"/>
          <p:cNvSpPr>
            <a:spLocks noGrp="1"/>
          </p:cNvSpPr>
          <p:nvPr>
            <p:ph type="title"/>
          </p:nvPr>
        </p:nvSpPr>
        <p:spPr/>
        <p:txBody>
          <a:bodyPr/>
          <a:lstStyle/>
          <a:p>
            <a:r>
              <a:rPr lang="ar-IQ" dirty="0" smtClean="0"/>
              <a:t>المدرسة البيروقراطية</a:t>
            </a:r>
            <a:endParaRPr lang="ar-IQ" dirty="0"/>
          </a:p>
        </p:txBody>
      </p:sp>
    </p:spTree>
    <p:extLst>
      <p:ext uri="{BB962C8B-B14F-4D97-AF65-F5344CB8AC3E}">
        <p14:creationId xmlns:p14="http://schemas.microsoft.com/office/powerpoint/2010/main" val="41021326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Low" rtl="1"/>
            <a:r>
              <a:rPr lang="ar-IQ" dirty="0"/>
              <a:t>كما اعتبر فيبر هذه المنظمة بأنها أفضل أشكـال التنظيم الإداري وأكثرها قدرة على تحقيق أهداف ومكاســـــــــــب المنظمة لتميزها بالعقلانية والدقة والسرعة والوضوح والإلمام الشــــــــــامل  بكل بالمتطلبات الإدارية وقدرتها على حل المشاكل الإدارية ومعالجة الأزمات.</a:t>
            </a:r>
            <a:br>
              <a:rPr lang="ar-IQ" dirty="0"/>
            </a:br>
            <a:endParaRPr lang="ar-IQ" dirty="0"/>
          </a:p>
          <a:p>
            <a:pPr algn="r" rtl="1"/>
            <a:endParaRPr lang="ar-IQ" dirty="0"/>
          </a:p>
        </p:txBody>
      </p:sp>
      <p:sp>
        <p:nvSpPr>
          <p:cNvPr id="2" name="Title 1"/>
          <p:cNvSpPr>
            <a:spLocks noGrp="1"/>
          </p:cNvSpPr>
          <p:nvPr>
            <p:ph type="title"/>
          </p:nvPr>
        </p:nvSpPr>
        <p:spPr/>
        <p:txBody>
          <a:bodyPr/>
          <a:lstStyle/>
          <a:p>
            <a:r>
              <a:rPr lang="ar-IQ" dirty="0" smtClean="0"/>
              <a:t>المدرسة البيروقراطية</a:t>
            </a:r>
            <a:endParaRPr lang="ar-IQ" dirty="0"/>
          </a:p>
        </p:txBody>
      </p:sp>
    </p:spTree>
    <p:extLst>
      <p:ext uri="{BB962C8B-B14F-4D97-AF65-F5344CB8AC3E}">
        <p14:creationId xmlns:p14="http://schemas.microsoft.com/office/powerpoint/2010/main" val="383156795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aveform">
  <a:themeElements>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Waveform">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aveform">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43</TotalTime>
  <Words>164</Words>
  <Application>Microsoft Office PowerPoint</Application>
  <PresentationFormat>On-screen Show (4:3)</PresentationFormat>
  <Paragraphs>21</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Waveform</vt:lpstr>
      <vt:lpstr>نظرية المنظمة</vt:lpstr>
      <vt:lpstr>مفهوم المنظمة</vt:lpstr>
      <vt:lpstr>اسباب دراسة المنظمة</vt:lpstr>
      <vt:lpstr>المدارس الادارية</vt:lpstr>
      <vt:lpstr>المدرسة التقليدية( الكلاسيكية)</vt:lpstr>
      <vt:lpstr>المدرسة البيروقراطية</vt:lpstr>
      <vt:lpstr>المدرسة البيروقراطية</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نظرية المنظمة</dc:title>
  <dc:creator>yoyo</dc:creator>
  <cp:lastModifiedBy>DR.Ahmed Saker</cp:lastModifiedBy>
  <cp:revision>8</cp:revision>
  <dcterms:created xsi:type="dcterms:W3CDTF">2006-08-16T00:00:00Z</dcterms:created>
  <dcterms:modified xsi:type="dcterms:W3CDTF">2019-02-15T09:39:02Z</dcterms:modified>
</cp:coreProperties>
</file>