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EB924F97-E1C3-4983-A806-CC988DD76699}" type="datetimeFigureOut">
              <a:rPr lang="ar-IQ" smtClean="0"/>
              <a:t>5/23/1440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8E3E02E-6453-4930-AC89-39DF7FB2056E}" type="slidenum">
              <a:rPr lang="ar-IQ" smtClean="0"/>
              <a:t>‹#›</a:t>
            </a:fld>
            <a:endParaRPr lang="ar-IQ"/>
          </a:p>
        </p:txBody>
      </p:sp>
    </p:spTree>
    <p:extLst>
      <p:ext uri="{BB962C8B-B14F-4D97-AF65-F5344CB8AC3E}">
        <p14:creationId xmlns:p14="http://schemas.microsoft.com/office/powerpoint/2010/main" val="3168243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B924F97-E1C3-4983-A806-CC988DD76699}" type="datetimeFigureOut">
              <a:rPr lang="ar-IQ" smtClean="0"/>
              <a:t>5/23/1440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8E3E02E-6453-4930-AC89-39DF7FB2056E}" type="slidenum">
              <a:rPr lang="ar-IQ" smtClean="0"/>
              <a:t>‹#›</a:t>
            </a:fld>
            <a:endParaRPr lang="ar-IQ"/>
          </a:p>
        </p:txBody>
      </p:sp>
    </p:spTree>
    <p:extLst>
      <p:ext uri="{BB962C8B-B14F-4D97-AF65-F5344CB8AC3E}">
        <p14:creationId xmlns:p14="http://schemas.microsoft.com/office/powerpoint/2010/main" val="2318554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B924F97-E1C3-4983-A806-CC988DD76699}" type="datetimeFigureOut">
              <a:rPr lang="ar-IQ" smtClean="0"/>
              <a:t>5/23/1440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8E3E02E-6453-4930-AC89-39DF7FB2056E}" type="slidenum">
              <a:rPr lang="ar-IQ" smtClean="0"/>
              <a:t>‹#›</a:t>
            </a:fld>
            <a:endParaRPr lang="ar-IQ"/>
          </a:p>
        </p:txBody>
      </p:sp>
    </p:spTree>
    <p:extLst>
      <p:ext uri="{BB962C8B-B14F-4D97-AF65-F5344CB8AC3E}">
        <p14:creationId xmlns:p14="http://schemas.microsoft.com/office/powerpoint/2010/main" val="3949557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B924F97-E1C3-4983-A806-CC988DD76699}" type="datetimeFigureOut">
              <a:rPr lang="ar-IQ" smtClean="0"/>
              <a:t>5/23/1440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8E3E02E-6453-4930-AC89-39DF7FB2056E}" type="slidenum">
              <a:rPr lang="ar-IQ" smtClean="0"/>
              <a:t>‹#›</a:t>
            </a:fld>
            <a:endParaRPr lang="ar-IQ"/>
          </a:p>
        </p:txBody>
      </p:sp>
    </p:spTree>
    <p:extLst>
      <p:ext uri="{BB962C8B-B14F-4D97-AF65-F5344CB8AC3E}">
        <p14:creationId xmlns:p14="http://schemas.microsoft.com/office/powerpoint/2010/main" val="3651730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924F97-E1C3-4983-A806-CC988DD76699}" type="datetimeFigureOut">
              <a:rPr lang="ar-IQ" smtClean="0"/>
              <a:t>5/23/1440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8E3E02E-6453-4930-AC89-39DF7FB2056E}" type="slidenum">
              <a:rPr lang="ar-IQ" smtClean="0"/>
              <a:t>‹#›</a:t>
            </a:fld>
            <a:endParaRPr lang="ar-IQ"/>
          </a:p>
        </p:txBody>
      </p:sp>
    </p:spTree>
    <p:extLst>
      <p:ext uri="{BB962C8B-B14F-4D97-AF65-F5344CB8AC3E}">
        <p14:creationId xmlns:p14="http://schemas.microsoft.com/office/powerpoint/2010/main" val="4272517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EB924F97-E1C3-4983-A806-CC988DD76699}" type="datetimeFigureOut">
              <a:rPr lang="ar-IQ" smtClean="0"/>
              <a:t>5/23/1440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8E3E02E-6453-4930-AC89-39DF7FB2056E}" type="slidenum">
              <a:rPr lang="ar-IQ" smtClean="0"/>
              <a:t>‹#›</a:t>
            </a:fld>
            <a:endParaRPr lang="ar-IQ"/>
          </a:p>
        </p:txBody>
      </p:sp>
    </p:spTree>
    <p:extLst>
      <p:ext uri="{BB962C8B-B14F-4D97-AF65-F5344CB8AC3E}">
        <p14:creationId xmlns:p14="http://schemas.microsoft.com/office/powerpoint/2010/main" val="3547381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EB924F97-E1C3-4983-A806-CC988DD76699}" type="datetimeFigureOut">
              <a:rPr lang="ar-IQ" smtClean="0"/>
              <a:t>5/23/1440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8E3E02E-6453-4930-AC89-39DF7FB2056E}" type="slidenum">
              <a:rPr lang="ar-IQ" smtClean="0"/>
              <a:t>‹#›</a:t>
            </a:fld>
            <a:endParaRPr lang="ar-IQ"/>
          </a:p>
        </p:txBody>
      </p:sp>
    </p:spTree>
    <p:extLst>
      <p:ext uri="{BB962C8B-B14F-4D97-AF65-F5344CB8AC3E}">
        <p14:creationId xmlns:p14="http://schemas.microsoft.com/office/powerpoint/2010/main" val="202538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EB924F97-E1C3-4983-A806-CC988DD76699}" type="datetimeFigureOut">
              <a:rPr lang="ar-IQ" smtClean="0"/>
              <a:t>5/23/1440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8E3E02E-6453-4930-AC89-39DF7FB2056E}" type="slidenum">
              <a:rPr lang="ar-IQ" smtClean="0"/>
              <a:t>‹#›</a:t>
            </a:fld>
            <a:endParaRPr lang="ar-IQ"/>
          </a:p>
        </p:txBody>
      </p:sp>
    </p:spTree>
    <p:extLst>
      <p:ext uri="{BB962C8B-B14F-4D97-AF65-F5344CB8AC3E}">
        <p14:creationId xmlns:p14="http://schemas.microsoft.com/office/powerpoint/2010/main" val="731287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924F97-E1C3-4983-A806-CC988DD76699}" type="datetimeFigureOut">
              <a:rPr lang="ar-IQ" smtClean="0"/>
              <a:t>5/23/1440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8E3E02E-6453-4930-AC89-39DF7FB2056E}" type="slidenum">
              <a:rPr lang="ar-IQ" smtClean="0"/>
              <a:t>‹#›</a:t>
            </a:fld>
            <a:endParaRPr lang="ar-IQ"/>
          </a:p>
        </p:txBody>
      </p:sp>
    </p:spTree>
    <p:extLst>
      <p:ext uri="{BB962C8B-B14F-4D97-AF65-F5344CB8AC3E}">
        <p14:creationId xmlns:p14="http://schemas.microsoft.com/office/powerpoint/2010/main" val="2567752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924F97-E1C3-4983-A806-CC988DD76699}" type="datetimeFigureOut">
              <a:rPr lang="ar-IQ" smtClean="0"/>
              <a:t>5/23/1440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8E3E02E-6453-4930-AC89-39DF7FB2056E}" type="slidenum">
              <a:rPr lang="ar-IQ" smtClean="0"/>
              <a:t>‹#›</a:t>
            </a:fld>
            <a:endParaRPr lang="ar-IQ"/>
          </a:p>
        </p:txBody>
      </p:sp>
    </p:spTree>
    <p:extLst>
      <p:ext uri="{BB962C8B-B14F-4D97-AF65-F5344CB8AC3E}">
        <p14:creationId xmlns:p14="http://schemas.microsoft.com/office/powerpoint/2010/main" val="2542422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924F97-E1C3-4983-A806-CC988DD76699}" type="datetimeFigureOut">
              <a:rPr lang="ar-IQ" smtClean="0"/>
              <a:t>5/23/1440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8E3E02E-6453-4930-AC89-39DF7FB2056E}" type="slidenum">
              <a:rPr lang="ar-IQ" smtClean="0"/>
              <a:t>‹#›</a:t>
            </a:fld>
            <a:endParaRPr lang="ar-IQ"/>
          </a:p>
        </p:txBody>
      </p:sp>
    </p:spTree>
    <p:extLst>
      <p:ext uri="{BB962C8B-B14F-4D97-AF65-F5344CB8AC3E}">
        <p14:creationId xmlns:p14="http://schemas.microsoft.com/office/powerpoint/2010/main" val="395054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B924F97-E1C3-4983-A806-CC988DD76699}" type="datetimeFigureOut">
              <a:rPr lang="ar-IQ" smtClean="0"/>
              <a:t>5/23/1440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8E3E02E-6453-4930-AC89-39DF7FB2056E}" type="slidenum">
              <a:rPr lang="ar-IQ" smtClean="0"/>
              <a:t>‹#›</a:t>
            </a:fld>
            <a:endParaRPr lang="ar-IQ"/>
          </a:p>
        </p:txBody>
      </p:sp>
    </p:spTree>
    <p:extLst>
      <p:ext uri="{BB962C8B-B14F-4D97-AF65-F5344CB8AC3E}">
        <p14:creationId xmlns:p14="http://schemas.microsoft.com/office/powerpoint/2010/main" val="2160703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r"/>
            <a:r>
              <a:rPr lang="ar-IQ" sz="2000" dirty="0"/>
              <a:t>. عندما يتم وضع صورة أو صورة رسومية أخرى في قسم رأس التقرير ، سيظهر.</a:t>
            </a:r>
            <a:r>
              <a:rPr lang="en-US" sz="2000" dirty="0"/>
              <a:t/>
            </a:r>
            <a:br>
              <a:rPr lang="en-US" sz="2000" dirty="0"/>
            </a:br>
            <a:r>
              <a:rPr lang="ar-IQ" sz="2000" dirty="0"/>
              <a:t>ا. مرة واحدة في بداية التقرير</a:t>
            </a:r>
            <a:r>
              <a:rPr lang="en-US" sz="2000" dirty="0"/>
              <a:t/>
            </a:r>
            <a:br>
              <a:rPr lang="en-US" sz="2000" dirty="0"/>
            </a:br>
            <a:r>
              <a:rPr lang="ar-IQ" sz="2000" dirty="0"/>
              <a:t>ب. في الجزء العلوي من كل صفحة</a:t>
            </a:r>
            <a:r>
              <a:rPr lang="en-US" sz="2000" dirty="0"/>
              <a:t/>
            </a:r>
            <a:br>
              <a:rPr lang="en-US" sz="2000" dirty="0"/>
            </a:br>
            <a:r>
              <a:rPr lang="ar-IQ" sz="2000" dirty="0"/>
              <a:t>ج. كل بعد فاصل قياسي</a:t>
            </a:r>
            <a:r>
              <a:rPr lang="en-US" sz="2000" dirty="0"/>
              <a:t/>
            </a:r>
            <a:br>
              <a:rPr lang="en-US" sz="2000" dirty="0"/>
            </a:br>
            <a:r>
              <a:rPr lang="ar-IQ" sz="2000" dirty="0"/>
              <a:t>د. في الصفحة الأولى والأخيرة من التقرير</a:t>
            </a:r>
            <a:r>
              <a:rPr lang="en-US" sz="2000" dirty="0"/>
              <a:t/>
            </a:r>
            <a:br>
              <a:rPr lang="en-US" sz="2000" dirty="0"/>
            </a:br>
            <a:r>
              <a:rPr lang="ar-IQ" sz="2000" dirty="0"/>
              <a:t>2. خيار حذف  </a:t>
            </a:r>
            <a:r>
              <a:rPr lang="en-US" sz="2000" dirty="0"/>
              <a:t>Cascade</a:t>
            </a:r>
            <a:r>
              <a:rPr lang="ar-IQ" sz="2000" dirty="0"/>
              <a:t> تتالي</a:t>
            </a:r>
            <a:r>
              <a:rPr lang="en-US" sz="2000" dirty="0"/>
              <a:t/>
            </a:r>
            <a:br>
              <a:rPr lang="en-US" sz="2000" dirty="0"/>
            </a:br>
            <a:r>
              <a:rPr lang="ar-IQ" sz="2000" dirty="0"/>
              <a:t>ا. يستخدم لحذف جميع سجلات جميع الجداول في قاعدة بيانات</a:t>
            </a:r>
            <a:r>
              <a:rPr lang="en-US" sz="2000" dirty="0"/>
              <a:t/>
            </a:r>
            <a:br>
              <a:rPr lang="en-US" sz="2000" dirty="0"/>
            </a:br>
            <a:r>
              <a:rPr lang="ar-IQ" sz="2000" dirty="0"/>
              <a:t>ب. سيكرر عملية الحذف الأخيرة لجميع سجلات الجدول الحالي</a:t>
            </a:r>
            <a:r>
              <a:rPr lang="en-US" sz="2000" dirty="0"/>
              <a:t/>
            </a:r>
            <a:br>
              <a:rPr lang="en-US" sz="2000" dirty="0"/>
            </a:br>
            <a:r>
              <a:rPr lang="ar-IQ" sz="2000" dirty="0"/>
              <a:t>ج. يتوفر مربع الحوار تحرير العلاقة الذي يتأكد من أنه سيتم حذف كافة السجلات المرتبطة تلقائيًا عندما يتم حذف السجل من الجدول الأصل</a:t>
            </a:r>
            <a:r>
              <a:rPr lang="en-US" sz="2000" dirty="0"/>
              <a:t/>
            </a:r>
            <a:br>
              <a:rPr lang="en-US" sz="2000" dirty="0"/>
            </a:br>
            <a:r>
              <a:rPr lang="ar-IQ" sz="2000" dirty="0"/>
              <a:t>د. لا شيء من فوق</a:t>
            </a:r>
            <a:r>
              <a:rPr lang="en-US" sz="2000" dirty="0"/>
              <a:t/>
            </a:r>
            <a:br>
              <a:rPr lang="en-US" sz="2000" dirty="0"/>
            </a:br>
            <a:r>
              <a:rPr lang="ar-IQ" sz="2000" dirty="0"/>
              <a:t>3. يسمح نوع البيانات هذا بالحروف الأبجدية الرقمية والرموز الخاصة.</a:t>
            </a:r>
            <a:r>
              <a:rPr lang="en-US" sz="2000" dirty="0"/>
              <a:t/>
            </a:r>
            <a:br>
              <a:rPr lang="en-US" sz="2000" dirty="0"/>
            </a:br>
            <a:r>
              <a:rPr lang="ar-IQ" sz="2000" dirty="0"/>
              <a:t>ا. نص</a:t>
            </a:r>
            <a:r>
              <a:rPr lang="en-US" sz="2000" dirty="0"/>
              <a:t/>
            </a:r>
            <a:br>
              <a:rPr lang="en-US" sz="2000" dirty="0"/>
            </a:br>
            <a:r>
              <a:rPr lang="ar-IQ" sz="2000" dirty="0"/>
              <a:t>ب. مذكرة </a:t>
            </a:r>
            <a:r>
              <a:rPr lang="en-US" sz="2000" dirty="0"/>
              <a:t> memo</a:t>
            </a:r>
            <a:br>
              <a:rPr lang="en-US" sz="2000" dirty="0"/>
            </a:br>
            <a:r>
              <a:rPr lang="ar-IQ" sz="2000" dirty="0"/>
              <a:t>ج. </a:t>
            </a:r>
            <a:r>
              <a:rPr lang="en-US" sz="2000" dirty="0"/>
              <a:t>auto number</a:t>
            </a:r>
            <a:br>
              <a:rPr lang="en-US" sz="2000" dirty="0"/>
            </a:br>
            <a:r>
              <a:rPr lang="ar-IQ" sz="2000" dirty="0"/>
              <a:t>د. لا شيء مما بالأعلى</a:t>
            </a:r>
            <a:r>
              <a:rPr lang="en-US" sz="2000" dirty="0"/>
              <a:t/>
            </a:r>
            <a:br>
              <a:rPr lang="en-US" sz="2000" dirty="0"/>
            </a:br>
            <a:endParaRPr lang="ar-IQ" sz="2000" dirty="0"/>
          </a:p>
        </p:txBody>
      </p:sp>
      <p:sp>
        <p:nvSpPr>
          <p:cNvPr id="3" name="Subtitle 2"/>
          <p:cNvSpPr>
            <a:spLocks noGrp="1"/>
          </p:cNvSpPr>
          <p:nvPr>
            <p:ph type="subTitle" idx="1"/>
          </p:nvPr>
        </p:nvSpPr>
        <p:spPr/>
        <p:txBody>
          <a:bodyPr/>
          <a:lstStyle/>
          <a:p>
            <a:endParaRPr lang="ar-IQ" dirty="0"/>
          </a:p>
        </p:txBody>
      </p:sp>
    </p:spTree>
    <p:extLst>
      <p:ext uri="{BB962C8B-B14F-4D97-AF65-F5344CB8AC3E}">
        <p14:creationId xmlns:p14="http://schemas.microsoft.com/office/powerpoint/2010/main" val="2721760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62500" lnSpcReduction="20000"/>
          </a:bodyPr>
          <a:lstStyle/>
          <a:p>
            <a:r>
              <a:rPr lang="ar-IQ" dirty="0"/>
              <a:t>. أي مما يلي ليس نوعًا من العلاقات التي يمكن تطبيقها في قاعدة بيانات </a:t>
            </a:r>
            <a:r>
              <a:rPr lang="en-US" dirty="0"/>
              <a:t>Access</a:t>
            </a:r>
          </a:p>
          <a:p>
            <a:r>
              <a:rPr lang="ar-IQ" dirty="0"/>
              <a:t>ا. واحد لواحد</a:t>
            </a:r>
            <a:endParaRPr lang="en-US" dirty="0"/>
          </a:p>
          <a:p>
            <a:r>
              <a:rPr lang="ar-IQ" dirty="0"/>
              <a:t>ب. واحد لكثير</a:t>
            </a:r>
            <a:endParaRPr lang="en-US" dirty="0"/>
          </a:p>
          <a:p>
            <a:r>
              <a:rPr lang="ar-IQ" dirty="0"/>
              <a:t>ج. الكثير للكثيرين</a:t>
            </a:r>
            <a:endParaRPr lang="en-US" dirty="0"/>
          </a:p>
          <a:p>
            <a:r>
              <a:rPr lang="ar-IQ" dirty="0"/>
              <a:t>د. كل ما سبق يمكن تطبيقه</a:t>
            </a:r>
            <a:endParaRPr lang="en-US" dirty="0"/>
          </a:p>
          <a:p>
            <a:r>
              <a:rPr lang="ar-IQ" dirty="0"/>
              <a:t> </a:t>
            </a:r>
            <a:endParaRPr lang="en-US" dirty="0"/>
          </a:p>
          <a:p>
            <a:r>
              <a:rPr lang="ar-IQ" dirty="0"/>
              <a:t>30. يسمح لك هذا الخيار ببناء جدول جديد عن طريق إدخال البيانات مباشرة في ورقة البيانات.</a:t>
            </a:r>
            <a:endParaRPr lang="en-US" dirty="0"/>
          </a:p>
          <a:p>
            <a:r>
              <a:rPr lang="ar-IQ" dirty="0"/>
              <a:t>ا. عرض ورقة البيانات</a:t>
            </a:r>
            <a:endParaRPr lang="en-US" dirty="0"/>
          </a:p>
          <a:p>
            <a:r>
              <a:rPr lang="ar-IQ" dirty="0"/>
              <a:t>ب. عرض تصميم</a:t>
            </a:r>
            <a:endParaRPr lang="en-US" dirty="0"/>
          </a:p>
          <a:p>
            <a:r>
              <a:rPr lang="ar-IQ" dirty="0"/>
              <a:t>ج. جدول الارتباط</a:t>
            </a:r>
            <a:endParaRPr lang="en-US" dirty="0"/>
          </a:p>
          <a:p>
            <a:r>
              <a:rPr lang="ar-IQ" dirty="0"/>
              <a:t>د. لا شيء مما بالأعلى</a:t>
            </a:r>
            <a:endParaRPr lang="en-US" dirty="0"/>
          </a:p>
          <a:p>
            <a:r>
              <a:rPr lang="ar-IQ" dirty="0"/>
              <a:t> </a:t>
            </a:r>
            <a:endParaRPr lang="en-US" dirty="0"/>
          </a:p>
          <a:p>
            <a:r>
              <a:rPr lang="ar-IQ" dirty="0"/>
              <a:t> </a:t>
            </a:r>
            <a:endParaRPr lang="en-US" dirty="0"/>
          </a:p>
          <a:p>
            <a:endParaRPr lang="ar-IQ" dirty="0"/>
          </a:p>
        </p:txBody>
      </p:sp>
    </p:spTree>
    <p:extLst>
      <p:ext uri="{BB962C8B-B14F-4D97-AF65-F5344CB8AC3E}">
        <p14:creationId xmlns:p14="http://schemas.microsoft.com/office/powerpoint/2010/main" val="4011032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extLst>
      <p:ext uri="{BB962C8B-B14F-4D97-AF65-F5344CB8AC3E}">
        <p14:creationId xmlns:p14="http://schemas.microsoft.com/office/powerpoint/2010/main" val="3649580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179512" y="332656"/>
            <a:ext cx="8507288" cy="6120680"/>
          </a:xfrm>
        </p:spPr>
        <p:txBody>
          <a:bodyPr>
            <a:noAutofit/>
          </a:bodyPr>
          <a:lstStyle/>
          <a:p>
            <a:r>
              <a:rPr lang="ar-IQ" sz="1400" dirty="0"/>
              <a:t>. نافذة تصميم الاستعلام لديها جزئين. الجزء العلوي يظهر</a:t>
            </a:r>
            <a:endParaRPr lang="en-US" sz="1400" dirty="0"/>
          </a:p>
          <a:p>
            <a:r>
              <a:rPr lang="ar-IQ" sz="1400" dirty="0"/>
              <a:t>ا. اسم الحقول ونوع الحقل وحجمه</a:t>
            </a:r>
            <a:endParaRPr lang="en-US" sz="1400" dirty="0"/>
          </a:p>
          <a:p>
            <a:r>
              <a:rPr lang="ar-IQ" sz="1400" dirty="0"/>
              <a:t>ب. الجداول مع الحقول والعلاقات بين الجداول</a:t>
            </a:r>
            <a:endParaRPr lang="en-US" sz="1400" dirty="0"/>
          </a:p>
          <a:p>
            <a:r>
              <a:rPr lang="ar-IQ" sz="1400" dirty="0"/>
              <a:t>ج. المعايير</a:t>
            </a:r>
            <a:endParaRPr lang="en-US" sz="1400" dirty="0"/>
          </a:p>
          <a:p>
            <a:r>
              <a:rPr lang="ar-IQ" sz="1400" dirty="0"/>
              <a:t>د. فرز خانات الاختيار</a:t>
            </a:r>
            <a:endParaRPr lang="en-US" sz="1400" dirty="0"/>
          </a:p>
          <a:p>
            <a:r>
              <a:rPr lang="ar-IQ" sz="1400" dirty="0"/>
              <a:t>5. في جدول قاعدة البيانات ، تسمى فئة المعلومات ____________</a:t>
            </a:r>
            <a:endParaRPr lang="en-US" sz="1400" dirty="0"/>
          </a:p>
          <a:p>
            <a:r>
              <a:rPr lang="ar-IQ" sz="1400" dirty="0"/>
              <a:t>ا. الصفوف (</a:t>
            </a:r>
            <a:r>
              <a:rPr lang="en-US" sz="1400" dirty="0"/>
              <a:t>tuple</a:t>
            </a:r>
            <a:r>
              <a:rPr lang="ar-IQ" sz="1400" dirty="0"/>
              <a:t>)</a:t>
            </a:r>
            <a:endParaRPr lang="en-US" sz="1400" dirty="0"/>
          </a:p>
          <a:p>
            <a:r>
              <a:rPr lang="ar-IQ" sz="1400" dirty="0"/>
              <a:t>ب. حقل</a:t>
            </a:r>
            <a:endParaRPr lang="en-US" sz="1400" dirty="0"/>
          </a:p>
          <a:p>
            <a:r>
              <a:rPr lang="ar-IQ" sz="1400" dirty="0"/>
              <a:t>ج. سجل</a:t>
            </a:r>
            <a:endParaRPr lang="en-US" sz="1400" dirty="0"/>
          </a:p>
          <a:p>
            <a:r>
              <a:rPr lang="ar-IQ" sz="1400" dirty="0"/>
              <a:t>د. كل ما سبق</a:t>
            </a:r>
            <a:endParaRPr lang="en-US" sz="1400" dirty="0"/>
          </a:p>
          <a:p>
            <a:r>
              <a:rPr lang="ar-IQ" sz="1400" dirty="0"/>
              <a:t> </a:t>
            </a:r>
            <a:endParaRPr lang="en-US" sz="1400" dirty="0"/>
          </a:p>
          <a:p>
            <a:r>
              <a:rPr lang="ar-IQ" sz="1400" dirty="0"/>
              <a:t> </a:t>
            </a:r>
            <a:endParaRPr lang="en-US" sz="1400" dirty="0"/>
          </a:p>
          <a:p>
            <a:r>
              <a:rPr lang="ar-IQ" sz="1400" dirty="0"/>
              <a:t> </a:t>
            </a:r>
            <a:endParaRPr lang="en-US" sz="1400" dirty="0"/>
          </a:p>
          <a:p>
            <a:r>
              <a:rPr lang="ar-IQ" sz="1400" dirty="0"/>
              <a:t>6. لإنشاء جدول جديد ، ما الأسلوب الذي لا تحتاج إلى تحديد نوع الحقل وحجمه؟</a:t>
            </a:r>
            <a:endParaRPr lang="en-US" sz="1400" dirty="0"/>
          </a:p>
          <a:p>
            <a:r>
              <a:rPr lang="ar-IQ" sz="1400" dirty="0"/>
              <a:t>ا. إنشاء جدول في </a:t>
            </a:r>
            <a:r>
              <a:rPr lang="en-US" sz="1400" dirty="0"/>
              <a:t>Design View</a:t>
            </a:r>
          </a:p>
          <a:p>
            <a:r>
              <a:rPr lang="ar-IQ" sz="1400" dirty="0"/>
              <a:t>ب. إنشاء جدول باستخدام المعالج</a:t>
            </a:r>
            <a:endParaRPr lang="en-US" sz="1400" dirty="0"/>
          </a:p>
          <a:p>
            <a:r>
              <a:rPr lang="ar-IQ" sz="1400" dirty="0"/>
              <a:t>ج. إنشاء جدول عن طريق إدخال البيانات</a:t>
            </a:r>
            <a:endParaRPr lang="en-US" sz="1400" dirty="0"/>
          </a:p>
          <a:p>
            <a:r>
              <a:rPr lang="ar-IQ" sz="1400" dirty="0"/>
              <a:t>د. كل ما سبق</a:t>
            </a:r>
            <a:endParaRPr lang="en-US" sz="1400" dirty="0"/>
          </a:p>
          <a:p>
            <a:r>
              <a:rPr lang="ar-IQ" sz="1400" dirty="0"/>
              <a:t> </a:t>
            </a:r>
            <a:endParaRPr lang="en-US" sz="1400" dirty="0"/>
          </a:p>
          <a:p>
            <a:r>
              <a:rPr lang="ar-IQ" sz="1400" dirty="0"/>
              <a:t>7. أي مما يلي ليس كائن قاعدة بيانات؟</a:t>
            </a:r>
            <a:endParaRPr lang="en-US" sz="1400" dirty="0"/>
          </a:p>
          <a:p>
            <a:r>
              <a:rPr lang="ar-IQ" sz="1400" dirty="0"/>
              <a:t>ا. الجداول</a:t>
            </a:r>
            <a:endParaRPr lang="en-US" sz="1400" dirty="0"/>
          </a:p>
          <a:p>
            <a:r>
              <a:rPr lang="ar-IQ" sz="1400" dirty="0"/>
              <a:t>ب. </a:t>
            </a:r>
            <a:r>
              <a:rPr lang="en-US" sz="1400" dirty="0"/>
              <a:t>Queries</a:t>
            </a:r>
          </a:p>
          <a:p>
            <a:r>
              <a:rPr lang="ar-IQ" sz="1400" dirty="0"/>
              <a:t>ج. العلاقات</a:t>
            </a:r>
            <a:endParaRPr lang="en-US" sz="1400" dirty="0"/>
          </a:p>
          <a:p>
            <a:r>
              <a:rPr lang="ar-IQ" sz="1400" dirty="0"/>
              <a:t>د. تقارير</a:t>
            </a:r>
            <a:endParaRPr lang="en-US" sz="1400" dirty="0"/>
          </a:p>
          <a:p>
            <a:endParaRPr lang="ar-IQ" sz="1400" dirty="0"/>
          </a:p>
        </p:txBody>
      </p:sp>
    </p:spTree>
    <p:extLst>
      <p:ext uri="{BB962C8B-B14F-4D97-AF65-F5344CB8AC3E}">
        <p14:creationId xmlns:p14="http://schemas.microsoft.com/office/powerpoint/2010/main" val="3345733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47500" lnSpcReduction="20000"/>
          </a:bodyPr>
          <a:lstStyle/>
          <a:p>
            <a:r>
              <a:rPr lang="ar-IQ" dirty="0"/>
              <a:t>9. المرحلة الثالثة في تصميم قاعدة البيانات هي عندما نحلل جداولنا عن كثب وننشئ ___________ بين الجداول</a:t>
            </a:r>
            <a:endParaRPr lang="en-US" dirty="0"/>
          </a:p>
          <a:p>
            <a:pPr rtl="0"/>
            <a:r>
              <a:rPr lang="ar-IQ" dirty="0"/>
              <a:t> </a:t>
            </a:r>
            <a:endParaRPr lang="en-US" dirty="0"/>
          </a:p>
          <a:p>
            <a:pPr rtl="0"/>
            <a:r>
              <a:rPr lang="en-US" dirty="0"/>
              <a:t>a. relationship</a:t>
            </a:r>
            <a:br>
              <a:rPr lang="en-US" dirty="0"/>
            </a:br>
            <a:r>
              <a:rPr lang="en-US" dirty="0"/>
              <a:t>b. Join</a:t>
            </a:r>
            <a:br>
              <a:rPr lang="en-US" dirty="0"/>
            </a:br>
            <a:r>
              <a:rPr lang="en-US" dirty="0"/>
              <a:t>c. Query</a:t>
            </a:r>
            <a:br>
              <a:rPr lang="en-US" dirty="0"/>
            </a:br>
            <a:r>
              <a:rPr lang="en-US" dirty="0"/>
              <a:t>d. None of these</a:t>
            </a:r>
          </a:p>
          <a:p>
            <a:r>
              <a:rPr lang="ar-IQ" dirty="0"/>
              <a:t> </a:t>
            </a:r>
            <a:endParaRPr lang="en-US" dirty="0"/>
          </a:p>
          <a:p>
            <a:r>
              <a:rPr lang="ar-IQ" dirty="0"/>
              <a:t>10. يمكن ربط الجدولين بالعلاقة بحيث يمكن تنفيذ تكامل البيانات. أين يمكنك العثور على </a:t>
            </a:r>
            <a:r>
              <a:rPr lang="en-US" b="1" dirty="0"/>
              <a:t>Relationship Command</a:t>
            </a:r>
            <a:r>
              <a:rPr lang="ar-IQ" dirty="0"/>
              <a:t>؟</a:t>
            </a:r>
            <a:endParaRPr lang="en-US" dirty="0"/>
          </a:p>
          <a:p>
            <a:r>
              <a:rPr lang="ar-IQ" dirty="0"/>
              <a:t>ا. علامة التبويب الصفحة الرئيسية</a:t>
            </a:r>
            <a:endParaRPr lang="en-US" dirty="0"/>
          </a:p>
          <a:p>
            <a:r>
              <a:rPr lang="ar-IQ" dirty="0"/>
              <a:t>ب. قم بإنشاء علامة تبويب</a:t>
            </a:r>
            <a:endParaRPr lang="en-US" dirty="0"/>
          </a:p>
          <a:p>
            <a:r>
              <a:rPr lang="ar-IQ" dirty="0"/>
              <a:t>ج. علامة تبويب البيانات الخارجية</a:t>
            </a:r>
            <a:endParaRPr lang="en-US" dirty="0"/>
          </a:p>
          <a:p>
            <a:r>
              <a:rPr lang="ar-IQ" dirty="0"/>
              <a:t>د. علامة التبويب قاعدة البيانات</a:t>
            </a:r>
            <a:endParaRPr lang="en-US" dirty="0"/>
          </a:p>
          <a:p>
            <a:r>
              <a:rPr lang="ar-IQ" dirty="0"/>
              <a:t> </a:t>
            </a:r>
            <a:endParaRPr lang="en-US" dirty="0"/>
          </a:p>
          <a:p>
            <a:r>
              <a:rPr lang="ar-IQ" dirty="0"/>
              <a:t>11. هذه هي المرحلة في تصميم قاعدة البيانات حيث يجمع المرء جميع الحقول الضرورية لمشروع قاعدة البيانات.</a:t>
            </a:r>
            <a:endParaRPr lang="en-US" dirty="0"/>
          </a:p>
          <a:p>
            <a:r>
              <a:rPr lang="ar-IQ" dirty="0"/>
              <a:t>ا. تعريف البيانات</a:t>
            </a:r>
            <a:endParaRPr lang="en-US" dirty="0"/>
          </a:p>
          <a:p>
            <a:r>
              <a:rPr lang="ar-IQ" dirty="0"/>
              <a:t>ب. تنقية البيانات</a:t>
            </a:r>
            <a:endParaRPr lang="en-US" dirty="0"/>
          </a:p>
          <a:p>
            <a:r>
              <a:rPr lang="ar-IQ" dirty="0"/>
              <a:t>ج. إقامة علاقة</a:t>
            </a:r>
            <a:endParaRPr lang="en-US" dirty="0"/>
          </a:p>
          <a:p>
            <a:r>
              <a:rPr lang="ar-IQ" dirty="0"/>
              <a:t>د. لا شيء مما بالأعلى</a:t>
            </a:r>
            <a:endParaRPr lang="en-US" dirty="0"/>
          </a:p>
          <a:p>
            <a:r>
              <a:rPr lang="ar-IQ" dirty="0"/>
              <a:t> </a:t>
            </a:r>
            <a:endParaRPr lang="en-US" dirty="0"/>
          </a:p>
          <a:p>
            <a:endParaRPr lang="ar-IQ" dirty="0"/>
          </a:p>
        </p:txBody>
      </p:sp>
    </p:spTree>
    <p:extLst>
      <p:ext uri="{BB962C8B-B14F-4D97-AF65-F5344CB8AC3E}">
        <p14:creationId xmlns:p14="http://schemas.microsoft.com/office/powerpoint/2010/main" val="2822530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620688"/>
            <a:ext cx="8229600" cy="5505475"/>
          </a:xfrm>
        </p:spPr>
        <p:txBody>
          <a:bodyPr>
            <a:noAutofit/>
          </a:bodyPr>
          <a:lstStyle/>
          <a:p>
            <a:r>
              <a:rPr lang="ar-IQ" sz="1600" dirty="0"/>
              <a:t>2. أن نوعي تنسيق النموذج سيعرضان سجلات متعددة في وقت واحد هما جدوليان و_</a:t>
            </a:r>
            <a:endParaRPr lang="en-US" sz="1600" dirty="0"/>
          </a:p>
          <a:p>
            <a:r>
              <a:rPr lang="ar-IQ" sz="1600" dirty="0"/>
              <a:t>ا. عمودي</a:t>
            </a:r>
            <a:endParaRPr lang="en-US" sz="1600" dirty="0"/>
          </a:p>
          <a:p>
            <a:r>
              <a:rPr lang="ar-IQ" sz="1600" dirty="0"/>
              <a:t>ب. </a:t>
            </a:r>
            <a:r>
              <a:rPr lang="en-US" sz="1600" dirty="0"/>
              <a:t>justified</a:t>
            </a:r>
          </a:p>
          <a:p>
            <a:r>
              <a:rPr lang="ar-IQ" sz="1600" dirty="0"/>
              <a:t>ج. </a:t>
            </a:r>
            <a:r>
              <a:rPr lang="en-US" sz="1600" dirty="0"/>
              <a:t>date sheet</a:t>
            </a:r>
          </a:p>
          <a:p>
            <a:r>
              <a:rPr lang="ar-IQ" sz="1600" dirty="0"/>
              <a:t>د. الجدول المحوري</a:t>
            </a:r>
            <a:endParaRPr lang="en-US" sz="1600" dirty="0"/>
          </a:p>
          <a:p>
            <a:r>
              <a:rPr lang="ar-IQ" sz="1600" dirty="0"/>
              <a:t>13. لا يمكن أن يكون حجم الحقل مع نوع البيانات رقم</a:t>
            </a:r>
            <a:endParaRPr lang="en-US" sz="1600" dirty="0"/>
          </a:p>
          <a:p>
            <a:r>
              <a:rPr lang="ar-IQ" sz="1600" dirty="0"/>
              <a:t>ا. 2</a:t>
            </a:r>
            <a:endParaRPr lang="en-US" sz="1600" dirty="0"/>
          </a:p>
          <a:p>
            <a:r>
              <a:rPr lang="ar-IQ" sz="1600" dirty="0"/>
              <a:t>ب. 4</a:t>
            </a:r>
            <a:endParaRPr lang="en-US" sz="1600" dirty="0"/>
          </a:p>
          <a:p>
            <a:r>
              <a:rPr lang="ar-IQ" sz="1600" dirty="0"/>
              <a:t>ج. 8</a:t>
            </a:r>
            <a:endParaRPr lang="en-US" sz="1600" dirty="0"/>
          </a:p>
          <a:p>
            <a:r>
              <a:rPr lang="ar-IQ" sz="1600" dirty="0"/>
              <a:t>د. 16</a:t>
            </a:r>
            <a:endParaRPr lang="en-US" sz="1600" dirty="0"/>
          </a:p>
          <a:p>
            <a:r>
              <a:rPr lang="ar-IQ" sz="1600" dirty="0"/>
              <a:t>14. يتم عرض زر صغير بثلاث نقاط عادة على يمين مربع خصائص الحقل</a:t>
            </a:r>
            <a:endParaRPr lang="en-US" sz="1600" dirty="0"/>
          </a:p>
          <a:p>
            <a:pPr rtl="0"/>
            <a:r>
              <a:rPr lang="en-US" sz="1600" dirty="0"/>
              <a:t>a. Make button</a:t>
            </a:r>
            <a:br>
              <a:rPr lang="en-US" sz="1600" dirty="0"/>
            </a:br>
            <a:r>
              <a:rPr lang="en-US" sz="1600" dirty="0"/>
              <a:t>b. Expression button</a:t>
            </a:r>
            <a:br>
              <a:rPr lang="en-US" sz="1600" dirty="0"/>
            </a:br>
            <a:r>
              <a:rPr lang="en-US" sz="1600" dirty="0"/>
              <a:t>c. Build button</a:t>
            </a:r>
            <a:br>
              <a:rPr lang="en-US" sz="1600" dirty="0"/>
            </a:br>
            <a:r>
              <a:rPr lang="en-US" sz="1600" dirty="0"/>
              <a:t>d. None of above</a:t>
            </a:r>
          </a:p>
          <a:p>
            <a:r>
              <a:rPr lang="ar-IQ" sz="1600" dirty="0"/>
              <a:t>15. حجم( نعم , لا ) الحقل هو دائما</a:t>
            </a:r>
            <a:endParaRPr lang="en-US" sz="1600" dirty="0"/>
          </a:p>
          <a:p>
            <a:r>
              <a:rPr lang="ar-IQ" sz="1600" dirty="0"/>
              <a:t>ا. 1 بت</a:t>
            </a:r>
            <a:endParaRPr lang="en-US" sz="1600" dirty="0"/>
          </a:p>
          <a:p>
            <a:r>
              <a:rPr lang="ar-IQ" sz="1600" dirty="0"/>
              <a:t>ب. 1 بايت</a:t>
            </a:r>
            <a:endParaRPr lang="en-US" sz="1600" dirty="0"/>
          </a:p>
          <a:p>
            <a:r>
              <a:rPr lang="ar-IQ" sz="1600" dirty="0"/>
              <a:t>ج. 1 </a:t>
            </a:r>
            <a:r>
              <a:rPr lang="en-US" sz="1600" dirty="0"/>
              <a:t>character</a:t>
            </a:r>
          </a:p>
          <a:p>
            <a:r>
              <a:rPr lang="ar-IQ" sz="1600" dirty="0"/>
              <a:t>د. 1 غيغابايت</a:t>
            </a:r>
            <a:endParaRPr lang="en-US" sz="1600" dirty="0"/>
          </a:p>
          <a:p>
            <a:r>
              <a:rPr lang="ar-IQ" sz="1600" dirty="0"/>
              <a:t> </a:t>
            </a:r>
            <a:endParaRPr lang="en-US" sz="1600" dirty="0"/>
          </a:p>
          <a:p>
            <a:endParaRPr lang="ar-IQ" sz="1600" dirty="0"/>
          </a:p>
        </p:txBody>
      </p:sp>
    </p:spTree>
    <p:extLst>
      <p:ext uri="{BB962C8B-B14F-4D97-AF65-F5344CB8AC3E}">
        <p14:creationId xmlns:p14="http://schemas.microsoft.com/office/powerpoint/2010/main" val="129700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260648"/>
            <a:ext cx="8229600" cy="6336704"/>
          </a:xfrm>
        </p:spPr>
        <p:txBody>
          <a:bodyPr>
            <a:normAutofit fontScale="70000" lnSpcReduction="20000"/>
          </a:bodyPr>
          <a:lstStyle/>
          <a:p>
            <a:r>
              <a:rPr lang="ar-IQ" dirty="0"/>
              <a:t>. يحدد هذا المفتاح بشكل فريد كل سجل</a:t>
            </a:r>
            <a:endParaRPr lang="en-US" dirty="0"/>
          </a:p>
          <a:p>
            <a:r>
              <a:rPr lang="ar-IQ" dirty="0"/>
              <a:t>ا. المفتاح الأساسي</a:t>
            </a:r>
            <a:endParaRPr lang="en-US" dirty="0"/>
          </a:p>
          <a:p>
            <a:r>
              <a:rPr lang="ar-IQ" dirty="0"/>
              <a:t>ب. السجل الرئيسي</a:t>
            </a:r>
            <a:endParaRPr lang="en-US" dirty="0"/>
          </a:p>
          <a:p>
            <a:r>
              <a:rPr lang="ar-IQ" dirty="0"/>
              <a:t>ج. مفتاح فريد</a:t>
            </a:r>
            <a:endParaRPr lang="en-US" dirty="0"/>
          </a:p>
          <a:p>
            <a:r>
              <a:rPr lang="ar-IQ" dirty="0"/>
              <a:t>د. اسم الحقل</a:t>
            </a:r>
            <a:endParaRPr lang="en-US" dirty="0"/>
          </a:p>
          <a:p>
            <a:r>
              <a:rPr lang="ar-IQ" dirty="0"/>
              <a:t>17. مركز الأوامر الخاص بملف الوصول الذي يظهر عند إنشاء أو فتح ملف قاعدة بيانات </a:t>
            </a:r>
            <a:r>
              <a:rPr lang="en-US" dirty="0"/>
              <a:t>MS Access</a:t>
            </a:r>
            <a:r>
              <a:rPr lang="ar-IQ" dirty="0"/>
              <a:t>.</a:t>
            </a:r>
            <a:endParaRPr lang="en-US" dirty="0"/>
          </a:p>
          <a:p>
            <a:r>
              <a:rPr lang="ar-IQ" dirty="0"/>
              <a:t>ا. نافذة قاعدة البيانات</a:t>
            </a:r>
            <a:endParaRPr lang="en-US" dirty="0"/>
          </a:p>
          <a:p>
            <a:r>
              <a:rPr lang="ar-IQ" dirty="0"/>
              <a:t>ب. نافذة الاستعلام</a:t>
            </a:r>
            <a:endParaRPr lang="en-US" dirty="0"/>
          </a:p>
          <a:p>
            <a:r>
              <a:rPr lang="ar-IQ" dirty="0"/>
              <a:t>ج. نافذة عرض التصميم</a:t>
            </a:r>
            <a:endParaRPr lang="en-US" dirty="0"/>
          </a:p>
          <a:p>
            <a:r>
              <a:rPr lang="ar-IQ" dirty="0"/>
              <a:t>د. لوحة مفاتيح</a:t>
            </a:r>
            <a:endParaRPr lang="en-US" dirty="0"/>
          </a:p>
          <a:p>
            <a:r>
              <a:rPr lang="ar-IQ" dirty="0"/>
              <a:t>18 - لغة قواعد البيانات المتعلقة بتعريف هيكل قاعدة البيانات بأكملها ومخططها هي ________.</a:t>
            </a:r>
            <a:endParaRPr lang="en-US" dirty="0"/>
          </a:p>
          <a:p>
            <a:r>
              <a:rPr lang="ar-IQ" dirty="0"/>
              <a:t> </a:t>
            </a:r>
            <a:endParaRPr lang="en-US" dirty="0"/>
          </a:p>
          <a:p>
            <a:r>
              <a:rPr lang="ar-IQ" dirty="0"/>
              <a:t>ا. </a:t>
            </a:r>
            <a:r>
              <a:rPr lang="en-US" dirty="0"/>
              <a:t>DCL</a:t>
            </a:r>
          </a:p>
          <a:p>
            <a:r>
              <a:rPr lang="ar-IQ" dirty="0"/>
              <a:t>ب. </a:t>
            </a:r>
            <a:r>
              <a:rPr lang="en-US" dirty="0"/>
              <a:t>DML</a:t>
            </a:r>
          </a:p>
          <a:p>
            <a:r>
              <a:rPr lang="ar-IQ" dirty="0"/>
              <a:t>ج. </a:t>
            </a:r>
            <a:r>
              <a:rPr lang="en-US" dirty="0"/>
              <a:t>DDL</a:t>
            </a:r>
          </a:p>
          <a:p>
            <a:r>
              <a:rPr lang="ar-IQ" dirty="0"/>
              <a:t>د. كل ما سبق</a:t>
            </a:r>
          </a:p>
        </p:txBody>
      </p:sp>
    </p:spTree>
    <p:extLst>
      <p:ext uri="{BB962C8B-B14F-4D97-AF65-F5344CB8AC3E}">
        <p14:creationId xmlns:p14="http://schemas.microsoft.com/office/powerpoint/2010/main" val="1320327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r>
              <a:rPr lang="ar-IQ" dirty="0"/>
              <a:t>. عند إنشاء جدول جديد يمكن استخدام الطريقة لاختيار الحقول من قواعد البيانات القياسية والجداول</a:t>
            </a:r>
            <a:endParaRPr lang="en-US" dirty="0"/>
          </a:p>
          <a:p>
            <a:r>
              <a:rPr lang="ar-IQ" dirty="0"/>
              <a:t>ا. إنشاء جدول في </a:t>
            </a:r>
            <a:r>
              <a:rPr lang="en-US" dirty="0"/>
              <a:t>Design View</a:t>
            </a:r>
          </a:p>
          <a:p>
            <a:r>
              <a:rPr lang="ar-IQ" dirty="0"/>
              <a:t>ب. إنشاء جدول باستخدام المعالج</a:t>
            </a:r>
            <a:endParaRPr lang="en-US" dirty="0"/>
          </a:p>
          <a:p>
            <a:r>
              <a:rPr lang="ar-IQ" dirty="0"/>
              <a:t>ج. إنشاء جدول عن طريق إدخال البيانات</a:t>
            </a:r>
            <a:endParaRPr lang="en-US" dirty="0"/>
          </a:p>
          <a:p>
            <a:r>
              <a:rPr lang="ar-IQ" dirty="0"/>
              <a:t>د. لا شيء من فوق</a:t>
            </a:r>
            <a:endParaRPr lang="en-US" dirty="0"/>
          </a:p>
          <a:p>
            <a:r>
              <a:rPr lang="ar-IQ" dirty="0"/>
              <a:t>20. ماذا يحدث عند تحرير مؤشر الماوس بعد إسقاط المفتاح الأساسي من جدول إلى مفتاح خارجي من جدول آخر؟</a:t>
            </a:r>
            <a:endParaRPr lang="en-US" dirty="0"/>
          </a:p>
          <a:p>
            <a:r>
              <a:rPr lang="ar-IQ" dirty="0"/>
              <a:t>ا. يتم إنشاء علاقة</a:t>
            </a:r>
            <a:endParaRPr lang="en-US" dirty="0"/>
          </a:p>
          <a:p>
            <a:r>
              <a:rPr lang="ar-IQ" dirty="0"/>
              <a:t>ب. مربع حوار تحرير العلاقة يظهر</a:t>
            </a:r>
            <a:endParaRPr lang="en-US" dirty="0"/>
          </a:p>
          <a:p>
            <a:r>
              <a:rPr lang="ar-IQ" dirty="0"/>
              <a:t>ج. يحدث خطأ</a:t>
            </a:r>
            <a:endParaRPr lang="en-US" dirty="0"/>
          </a:p>
          <a:p>
            <a:r>
              <a:rPr lang="ar-IQ" dirty="0"/>
              <a:t>د. لا شيء يحدث</a:t>
            </a:r>
            <a:endParaRPr lang="en-US" dirty="0"/>
          </a:p>
          <a:p>
            <a:endParaRPr lang="ar-IQ" dirty="0" smtClean="0"/>
          </a:p>
          <a:p>
            <a:endParaRPr lang="ar-IQ" dirty="0"/>
          </a:p>
        </p:txBody>
      </p:sp>
    </p:spTree>
    <p:extLst>
      <p:ext uri="{BB962C8B-B14F-4D97-AF65-F5344CB8AC3E}">
        <p14:creationId xmlns:p14="http://schemas.microsoft.com/office/powerpoint/2010/main" val="1162876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r>
              <a:rPr lang="ar-IQ" dirty="0"/>
              <a:t>21. كيف يمكنك تعريف حقل بحيث يتم عند عرض بيانات لهذا الحقل عرض ****** بدلاً من النص المكتوب الفعلي</a:t>
            </a:r>
            <a:endParaRPr lang="en-US" dirty="0"/>
          </a:p>
          <a:p>
            <a:r>
              <a:rPr lang="ar-IQ" dirty="0"/>
              <a:t> </a:t>
            </a:r>
            <a:endParaRPr lang="en-US" dirty="0"/>
          </a:p>
          <a:p>
            <a:r>
              <a:rPr lang="ar-IQ" dirty="0"/>
              <a:t>ا. قناع الإدخال</a:t>
            </a:r>
            <a:endParaRPr lang="en-US" dirty="0"/>
          </a:p>
          <a:p>
            <a:r>
              <a:rPr lang="ar-IQ" dirty="0"/>
              <a:t>ب. قاعدة التحقق من الصحة</a:t>
            </a:r>
            <a:endParaRPr lang="en-US" dirty="0"/>
          </a:p>
          <a:p>
            <a:r>
              <a:rPr lang="ar-IQ" dirty="0"/>
              <a:t>ج. مفهرس</a:t>
            </a:r>
            <a:endParaRPr lang="en-US" dirty="0"/>
          </a:p>
          <a:p>
            <a:r>
              <a:rPr lang="ar-IQ" dirty="0"/>
              <a:t>د. وضع </a:t>
            </a:r>
            <a:r>
              <a:rPr lang="en-US" dirty="0"/>
              <a:t>IME</a:t>
            </a:r>
          </a:p>
          <a:p>
            <a:r>
              <a:rPr lang="ar-IQ" dirty="0"/>
              <a:t>22. لفرز السجلات في جدول</a:t>
            </a:r>
            <a:endParaRPr lang="en-US" dirty="0"/>
          </a:p>
          <a:p>
            <a:r>
              <a:rPr lang="ar-IQ" dirty="0"/>
              <a:t>ا. افتح الجدول ، وانقر فوق الحقل الذي سيتم إجراء الفرز عليه ، ثم انقر فوق الزر "فرز" في شريط أدوات قاعدة البيانات</a:t>
            </a:r>
            <a:endParaRPr lang="en-US" dirty="0"/>
          </a:p>
          <a:p>
            <a:r>
              <a:rPr lang="ar-IQ" dirty="0"/>
              <a:t>ب. افتح الجدول ، ثم انقر فوق الزر "فرز" في شريط أدوات قاعدة البيانات ، واختر الحقل الذي ترغب في فرزه ، ثم انقر فوق "موافق"</a:t>
            </a:r>
            <a:endParaRPr lang="en-US" dirty="0"/>
          </a:p>
          <a:p>
            <a:r>
              <a:rPr lang="ar-IQ" dirty="0"/>
              <a:t>ج. انقر فوق عنوان الحقل لفرزها تصاعديًا أو تنازليًا</a:t>
            </a:r>
            <a:endParaRPr lang="en-US" dirty="0"/>
          </a:p>
          <a:p>
            <a:r>
              <a:rPr lang="ar-IQ" dirty="0"/>
              <a:t>د. كل ما سبق</a:t>
            </a:r>
            <a:endParaRPr lang="en-US" dirty="0"/>
          </a:p>
          <a:p>
            <a:endParaRPr lang="ar-IQ" dirty="0"/>
          </a:p>
        </p:txBody>
      </p:sp>
    </p:spTree>
    <p:extLst>
      <p:ext uri="{BB962C8B-B14F-4D97-AF65-F5344CB8AC3E}">
        <p14:creationId xmlns:p14="http://schemas.microsoft.com/office/powerpoint/2010/main" val="1934660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55000" lnSpcReduction="20000"/>
          </a:bodyPr>
          <a:lstStyle/>
          <a:p>
            <a:r>
              <a:rPr lang="ar-IQ" dirty="0"/>
              <a:t>. لإنشاء علاقة بين جدولين</a:t>
            </a:r>
            <a:endParaRPr lang="en-US" dirty="0"/>
          </a:p>
          <a:p>
            <a:r>
              <a:rPr lang="ar-IQ" dirty="0"/>
              <a:t>ا. اسحب المفتاح الأساسي من جدول إلى المفتاح الخارجي من جدول آخر</a:t>
            </a:r>
            <a:endParaRPr lang="en-US" dirty="0"/>
          </a:p>
          <a:p>
            <a:r>
              <a:rPr lang="ar-IQ" dirty="0"/>
              <a:t>ب. اسحب المفتاح الخارجي من جدول إلى المفتاح الأساسي من جدول آخر</a:t>
            </a:r>
            <a:endParaRPr lang="en-US" dirty="0"/>
          </a:p>
          <a:p>
            <a:r>
              <a:rPr lang="ar-IQ" dirty="0"/>
              <a:t>ج. اسحب أي حقل من الجدول الأصل وانزل على طاولة الطفل</a:t>
            </a:r>
            <a:endParaRPr lang="en-US" dirty="0"/>
          </a:p>
          <a:p>
            <a:r>
              <a:rPr lang="ar-IQ" dirty="0"/>
              <a:t>د. أي ما سبق يمكن القيام به لخلق علاقة</a:t>
            </a:r>
            <a:endParaRPr lang="en-US" dirty="0"/>
          </a:p>
          <a:p>
            <a:r>
              <a:rPr lang="ar-IQ" dirty="0"/>
              <a:t>24. بعد إدخال جميع الحقول المطلوبة لجدول ، إذا أدركت أن الحقل الثالث غير مطلوب ، فكيف ستزيله؟</a:t>
            </a:r>
            <a:endParaRPr lang="en-US" dirty="0"/>
          </a:p>
          <a:p>
            <a:r>
              <a:rPr lang="ar-IQ" dirty="0"/>
              <a:t>ا. تحتاج إلى حذف </a:t>
            </a:r>
            <a:r>
              <a:rPr lang="en-US" dirty="0" err="1"/>
              <a:t>tabl</a:t>
            </a:r>
            <a:r>
              <a:rPr lang="en-US" dirty="0"/>
              <a:t> </a:t>
            </a:r>
            <a:r>
              <a:rPr lang="ar-IQ" dirty="0"/>
              <a:t>بالكامل لا توجد طريقة لإزالة حقل معين فقط.</a:t>
            </a:r>
            <a:endParaRPr lang="en-US" dirty="0"/>
          </a:p>
          <a:p>
            <a:r>
              <a:rPr lang="ar-IQ" dirty="0"/>
              <a:t>ب. احذف جميع الحقول من المستوى الثالث لأسفل وأعد إدخال الحقول المطلوبة مرة أخرى.</a:t>
            </a:r>
            <a:endParaRPr lang="en-US" dirty="0"/>
          </a:p>
          <a:p>
            <a:r>
              <a:rPr lang="ar-IQ" dirty="0"/>
              <a:t>ج. حدد العمود الثالث في عرض ورقة البيانات ثم حذف</a:t>
            </a:r>
            <a:endParaRPr lang="en-US" dirty="0"/>
          </a:p>
          <a:p>
            <a:r>
              <a:rPr lang="ar-IQ" dirty="0"/>
              <a:t>25. لتكرار عناصر تحكم التنسيق يمكنك استخدام___</a:t>
            </a:r>
            <a:endParaRPr lang="en-US" dirty="0"/>
          </a:p>
          <a:p>
            <a:r>
              <a:rPr lang="ar-IQ" dirty="0"/>
              <a:t>ا. </a:t>
            </a:r>
            <a:r>
              <a:rPr lang="en-US" dirty="0"/>
              <a:t>Manager</a:t>
            </a:r>
          </a:p>
          <a:p>
            <a:r>
              <a:rPr lang="ar-IQ" dirty="0"/>
              <a:t>ب. </a:t>
            </a:r>
            <a:r>
              <a:rPr lang="en-US" dirty="0"/>
              <a:t> Wizard</a:t>
            </a:r>
          </a:p>
          <a:p>
            <a:r>
              <a:rPr lang="ar-IQ" dirty="0"/>
              <a:t>ج. </a:t>
            </a:r>
            <a:r>
              <a:rPr lang="en-US" dirty="0"/>
              <a:t>Painter</a:t>
            </a:r>
          </a:p>
          <a:p>
            <a:r>
              <a:rPr lang="ar-IQ" dirty="0"/>
              <a:t>د. </a:t>
            </a:r>
            <a:r>
              <a:rPr lang="en-US" dirty="0"/>
              <a:t> Control</a:t>
            </a:r>
          </a:p>
          <a:p>
            <a:r>
              <a:rPr lang="ar-IQ" dirty="0"/>
              <a:t> </a:t>
            </a:r>
            <a:endParaRPr lang="en-US" dirty="0"/>
          </a:p>
          <a:p>
            <a:r>
              <a:rPr lang="ar-IQ" dirty="0"/>
              <a:t> </a:t>
            </a:r>
            <a:endParaRPr lang="en-US" dirty="0"/>
          </a:p>
        </p:txBody>
      </p:sp>
    </p:spTree>
    <p:extLst>
      <p:ext uri="{BB962C8B-B14F-4D97-AF65-F5344CB8AC3E}">
        <p14:creationId xmlns:p14="http://schemas.microsoft.com/office/powerpoint/2010/main" val="1212740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55000" lnSpcReduction="20000"/>
          </a:bodyPr>
          <a:lstStyle/>
          <a:p>
            <a:r>
              <a:rPr lang="ar-IQ" dirty="0"/>
              <a:t>. ما هو نوع الحقل الذي ستقوم بتحديده عند إنشاء جدول جديد إذا كنت تحتاج إلى إدخال نص طويل في هذا الحقل؟</a:t>
            </a:r>
            <a:endParaRPr lang="en-US" dirty="0"/>
          </a:p>
          <a:p>
            <a:r>
              <a:rPr lang="ar-IQ" dirty="0"/>
              <a:t>ا. نص</a:t>
            </a:r>
            <a:endParaRPr lang="en-US" dirty="0"/>
          </a:p>
          <a:p>
            <a:r>
              <a:rPr lang="ar-IQ" dirty="0"/>
              <a:t>ب. مذكرة</a:t>
            </a:r>
            <a:endParaRPr lang="en-US" dirty="0"/>
          </a:p>
          <a:p>
            <a:r>
              <a:rPr lang="ar-IQ" dirty="0"/>
              <a:t>ج. </a:t>
            </a:r>
            <a:r>
              <a:rPr lang="en-US" dirty="0"/>
              <a:t> Currency</a:t>
            </a:r>
          </a:p>
          <a:p>
            <a:r>
              <a:rPr lang="ar-IQ" dirty="0"/>
              <a:t>د. الارتباط التشعبي</a:t>
            </a:r>
            <a:endParaRPr lang="en-US" dirty="0"/>
          </a:p>
          <a:p>
            <a:r>
              <a:rPr lang="ar-IQ" dirty="0"/>
              <a:t>27. في عرض تصميم الجدول ، ما هو العمود الأول من الأزرار المستخدمة</a:t>
            </a:r>
            <a:endParaRPr lang="en-US" dirty="0"/>
          </a:p>
          <a:p>
            <a:r>
              <a:rPr lang="ar-IQ" dirty="0"/>
              <a:t>ا. حدد المفتاح الأساسي</a:t>
            </a:r>
            <a:endParaRPr lang="en-US" dirty="0"/>
          </a:p>
          <a:p>
            <a:r>
              <a:rPr lang="ar-IQ" dirty="0"/>
              <a:t>ب. تشير إلى الصف الحالي</a:t>
            </a:r>
            <a:endParaRPr lang="en-US" dirty="0"/>
          </a:p>
          <a:p>
            <a:r>
              <a:rPr lang="ar-IQ" dirty="0"/>
              <a:t>ج. كل من أعلاه</a:t>
            </a:r>
            <a:endParaRPr lang="en-US" dirty="0"/>
          </a:p>
          <a:p>
            <a:r>
              <a:rPr lang="ar-IQ" dirty="0"/>
              <a:t>د. لا شيء من فوق</a:t>
            </a:r>
            <a:endParaRPr lang="en-US" dirty="0"/>
          </a:p>
          <a:p>
            <a:r>
              <a:rPr lang="ar-IQ" dirty="0"/>
              <a:t>28. ماذا تشير خانة الاختيار </a:t>
            </a:r>
            <a:r>
              <a:rPr lang="en-US" dirty="0"/>
              <a:t>show </a:t>
            </a:r>
            <a:r>
              <a:rPr lang="ar-IQ" dirty="0"/>
              <a:t>في نافذة تصميم الاستعلام</a:t>
            </a:r>
            <a:endParaRPr lang="en-US" dirty="0"/>
          </a:p>
          <a:p>
            <a:r>
              <a:rPr lang="ar-IQ" dirty="0"/>
              <a:t>ا. يشير إلى ما إذا كان سيتم استخدام الحقل أم لا</a:t>
            </a:r>
            <a:endParaRPr lang="en-US" dirty="0"/>
          </a:p>
          <a:p>
            <a:r>
              <a:rPr lang="ar-IQ" dirty="0"/>
              <a:t>ب. يشير إلى ما إذا كان سيتم عرض الحقل في نتائج الاستعلام أم لا</a:t>
            </a:r>
            <a:endParaRPr lang="en-US" dirty="0"/>
          </a:p>
          <a:p>
            <a:r>
              <a:rPr lang="ar-IQ" dirty="0"/>
              <a:t>ج. يشير إلى ما إذا كان سيتم عرض أسماء الحقول في نتائج الاستعلام أم لا</a:t>
            </a:r>
            <a:endParaRPr lang="en-US" dirty="0"/>
          </a:p>
          <a:p>
            <a:r>
              <a:rPr lang="ar-IQ" dirty="0"/>
              <a:t>د. لا شيء من فوق</a:t>
            </a:r>
            <a:endParaRPr lang="en-US" dirty="0"/>
          </a:p>
          <a:p>
            <a:endParaRPr lang="ar-IQ" dirty="0"/>
          </a:p>
        </p:txBody>
      </p:sp>
    </p:spTree>
    <p:extLst>
      <p:ext uri="{BB962C8B-B14F-4D97-AF65-F5344CB8AC3E}">
        <p14:creationId xmlns:p14="http://schemas.microsoft.com/office/powerpoint/2010/main" val="41075373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540</Words>
  <Application>Microsoft Office PowerPoint</Application>
  <PresentationFormat>On-screen Show (4:3)</PresentationFormat>
  <Paragraphs>140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عندما يتم وضع صورة أو صورة رسومية أخرى في قسم رأس التقرير ، سيظهر. ا. مرة واحدة في بداية التقرير ب. في الجزء العلوي من كل صفحة ج. كل بعد فاصل قياسي د. في الصفحة الأولى والأخيرة من التقرير 2. خيار حذف  Cascade تتالي ا. يستخدم لحذف جميع سجلات جميع الجداول في قاعدة بيانات ب. سيكرر عملية الحذف الأخيرة لجميع سجلات الجدول الحالي ج. يتوفر مربع الحوار تحرير العلاقة الذي يتأكد من أنه سيتم حذف كافة السجلات المرتبطة تلقائيًا عندما يتم حذف السجل من الجدول الأصل د. لا شيء من فوق 3. يسمح نوع البيانات هذا بالحروف الأبجدية الرقمية والرموز الخاصة. ا. نص ب. مذكرة  memo ج. auto number د. لا شيء مما بالأعلى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عندما يتم وضع صورة أو صورة رسومية أخرى في قسم رأس التقرير ، سيظهر. ا. مرة واحدة في بداية التقرير ب. في الجزء العلوي من كل صفحة ج. كل بعد فاصل قياسي د. في الصفحة الأولى والأخيرة من التقرير 2. خيار حذف  Cascade تتالي ا. يستخدم لحذف جميع سجلات جميع الجداول في قاعدة بيانات ب. سيكرر عملية الحذف الأخيرة لجميع سجلات الجدول الحالي ج. يتوفر مربع الحوار تحرير العلاقة الذي يتأكد من أنه سيتم حذف كافة السجلات المرتبطة تلقائيًا عندما يتم حذف السجل من الجدول الأصل د. لا شيء من فوق 3. يسمح نوع البيانات هذا بالحروف الأبجدية الرقمية والرموز الخاصة. ا. نص ب. مذكرة  memo ج. auto number د. لا شيء مما بالأعلى </dc:title>
  <dc:creator>toto</dc:creator>
  <cp:lastModifiedBy>toto</cp:lastModifiedBy>
  <cp:revision>1</cp:revision>
  <dcterms:created xsi:type="dcterms:W3CDTF">2019-01-29T02:53:37Z</dcterms:created>
  <dcterms:modified xsi:type="dcterms:W3CDTF">2019-01-29T02:58:42Z</dcterms:modified>
</cp:coreProperties>
</file>