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الاقتصاد الكلي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>
                <a:solidFill>
                  <a:schemeClr val="tx1"/>
                </a:solidFill>
              </a:rPr>
              <a:t>المحاضرة التاسعة عشر</a:t>
            </a:r>
          </a:p>
          <a:p>
            <a:r>
              <a:rPr lang="ar-IQ" dirty="0" smtClean="0">
                <a:solidFill>
                  <a:schemeClr val="tx1"/>
                </a:solidFill>
              </a:rPr>
              <a:t>د. مصطفى كامل</a:t>
            </a:r>
          </a:p>
          <a:p>
            <a:endParaRPr lang="ar-IQ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المحاضرة التاسعة عشر</a:t>
            </a:r>
            <a:endParaRPr lang="ar-IQ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 </a:t>
            </a:r>
            <a:r>
              <a:rPr lang="ar-IQ" b="1" u="sng" dirty="0" smtClean="0"/>
              <a:t>افتراضات النموذج الكينزي </a:t>
            </a:r>
            <a:r>
              <a:rPr lang="en-US" b="1" u="sng" dirty="0" smtClean="0"/>
              <a:t>Keynesian Model Assumptions</a:t>
            </a:r>
            <a:endParaRPr lang="en-US" dirty="0" smtClean="0"/>
          </a:p>
          <a:p>
            <a:r>
              <a:rPr lang="ar-IQ" dirty="0" smtClean="0"/>
              <a:t>استند كينز الى جملة من الافتراضات عند بناء النموذج الكنزي والتي من خلالها سيتم تحليل اجزاء الطلب الكلي والعرض الكلي وصولا الى توازن النموذج بشكل كامل، وتلك الافتراضات هي:-</a:t>
            </a:r>
            <a:endParaRPr lang="en-US" dirty="0" smtClean="0"/>
          </a:p>
          <a:p>
            <a:r>
              <a:rPr lang="ar-IQ" dirty="0" smtClean="0"/>
              <a:t>1- ان الدخل محدد بمستوى الاستخدام اي ان الدخل دالة في مستوى الاستخدام:-</a:t>
            </a:r>
            <a:endParaRPr lang="en-US" dirty="0" smtClean="0"/>
          </a:p>
          <a:p>
            <a:r>
              <a:rPr lang="ar-IQ" dirty="0" smtClean="0"/>
              <a:t> </a:t>
            </a:r>
            <a:endParaRPr lang="en-US" dirty="0" smtClean="0"/>
          </a:p>
          <a:p>
            <a:pPr rtl="0"/>
            <a:r>
              <a:rPr lang="en-US" dirty="0" smtClean="0"/>
              <a:t>Y = f (N) ……………………….. (10)</a:t>
            </a:r>
          </a:p>
          <a:p>
            <a:r>
              <a:rPr lang="ar-IQ" dirty="0" smtClean="0"/>
              <a:t>وان مستوى الاستخدام دالة في الطلب الكلي:-</a:t>
            </a:r>
            <a:endParaRPr lang="en-US" dirty="0" smtClean="0"/>
          </a:p>
          <a:p>
            <a:pPr rtl="0"/>
            <a:r>
              <a:rPr lang="en-US" dirty="0" smtClean="0"/>
              <a:t>N = f (AD) ……………………….. (11)</a:t>
            </a:r>
          </a:p>
          <a:p>
            <a:pPr rtl="0"/>
            <a:r>
              <a:rPr lang="en-US" dirty="0" smtClean="0"/>
              <a:t> </a:t>
            </a:r>
          </a:p>
          <a:p>
            <a:pPr rtl="0"/>
            <a:r>
              <a:rPr lang="en-US" dirty="0" smtClean="0">
                <a:sym typeface="Symbol"/>
              </a:rPr>
              <a:t></a:t>
            </a:r>
            <a:r>
              <a:rPr lang="en-US" dirty="0" smtClean="0"/>
              <a:t> Y = f (AD) …………………….. (12)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المحاضرة التاسعة عشر</a:t>
            </a:r>
            <a:endParaRPr lang="ar-IQ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IQ" dirty="0" smtClean="0"/>
              <a:t>وعليه فان الطلب الكلي هو المحدد الاساسي للدخل (الدخل المتاح </a:t>
            </a:r>
            <a:r>
              <a:rPr lang="en-US" dirty="0" smtClean="0"/>
              <a:t>Disposable Income</a:t>
            </a:r>
            <a:r>
              <a:rPr lang="ar-IQ" dirty="0" smtClean="0"/>
              <a:t>) بثبات العوامل الاخرى.</a:t>
            </a:r>
            <a:endParaRPr lang="en-US" dirty="0" smtClean="0"/>
          </a:p>
          <a:p>
            <a:r>
              <a:rPr lang="ar-IQ" dirty="0" smtClean="0"/>
              <a:t>2- الانفاق الكلي = الطلب الكلي وبنوده هي:-</a:t>
            </a:r>
            <a:endParaRPr lang="en-US" dirty="0" smtClean="0"/>
          </a:p>
          <a:p>
            <a:r>
              <a:rPr lang="ar-IQ" dirty="0" smtClean="0"/>
              <a:t> </a:t>
            </a:r>
            <a:endParaRPr lang="en-US" dirty="0" smtClean="0"/>
          </a:p>
          <a:p>
            <a:pPr rtl="0"/>
            <a:r>
              <a:rPr lang="en-US" dirty="0" smtClean="0"/>
              <a:t>AD = C + I + G + E – M ……………………….. (10) </a:t>
            </a:r>
          </a:p>
          <a:p>
            <a:r>
              <a:rPr lang="en-US" dirty="0" smtClean="0"/>
              <a:t> </a:t>
            </a:r>
          </a:p>
          <a:p>
            <a:r>
              <a:rPr lang="ar-IQ" dirty="0" smtClean="0"/>
              <a:t>حيث ان:</a:t>
            </a:r>
            <a:endParaRPr lang="en-US" dirty="0" smtClean="0"/>
          </a:p>
          <a:p>
            <a:r>
              <a:rPr lang="ar-IQ" dirty="0" smtClean="0"/>
              <a:t>(</a:t>
            </a:r>
            <a:r>
              <a:rPr lang="en-US" dirty="0" smtClean="0"/>
              <a:t>C</a:t>
            </a:r>
            <a:r>
              <a:rPr lang="ar-IQ" dirty="0" smtClean="0"/>
              <a:t>) الاستهلاك (</a:t>
            </a:r>
            <a:r>
              <a:rPr lang="en-US" dirty="0" smtClean="0"/>
              <a:t>I</a:t>
            </a:r>
            <a:r>
              <a:rPr lang="ar-IQ" dirty="0" smtClean="0"/>
              <a:t>) الاستثمار (</a:t>
            </a:r>
            <a:r>
              <a:rPr lang="en-US" dirty="0" smtClean="0"/>
              <a:t>G</a:t>
            </a:r>
            <a:r>
              <a:rPr lang="ar-IQ" dirty="0" smtClean="0"/>
              <a:t>) الانفاق الحكومي (</a:t>
            </a:r>
            <a:r>
              <a:rPr lang="en-US" dirty="0" smtClean="0"/>
              <a:t>E-M</a:t>
            </a:r>
            <a:r>
              <a:rPr lang="ar-IQ" dirty="0" smtClean="0"/>
              <a:t>) صافي التجارة الخارجية (الصادرات-الاستيرادات).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r>
              <a:rPr lang="ar-IQ" dirty="0" smtClean="0"/>
              <a:t>3- تدخل الدولة ضروري لمعالجة حالات الاختلال على ان يكون تدخل مؤقت من اجل اتاحة المجال لقوى السوق لمزاولة نشاطها.</a:t>
            </a:r>
            <a:endParaRPr lang="en-US" dirty="0" smtClean="0"/>
          </a:p>
          <a:p>
            <a:r>
              <a:rPr lang="ar-IQ" dirty="0" smtClean="0"/>
              <a:t>4- النقود لها قيمة وتطلب لثلاثة دوافع هي (دافع المعاملات) و (دافع الاحتياط) الذي يعبر عن عدم معرفة الافراد بظروف المستقبل واليقين، (دافع المضاربة) وهو يمثل اصالة الطرح الكنزي، اذ ان النقود تدر دخلا في حالة احتفاظ الافراد بها.</a:t>
            </a:r>
            <a:endParaRPr lang="en-US" dirty="0" smtClean="0"/>
          </a:p>
          <a:p>
            <a:r>
              <a:rPr lang="ar-IQ" dirty="0" smtClean="0"/>
              <a:t>5-  دور نقابات العمال والقوة التساومية مع ارباب العمل من اجل تحديد الاجور ولزوجة الاسعار وجمود الاجور (عدم مرونة الاسعار والاجور).</a:t>
            </a:r>
            <a:endParaRPr lang="en-US" dirty="0" smtClean="0"/>
          </a:p>
          <a:p>
            <a:r>
              <a:rPr lang="ar-IQ" dirty="0" smtClean="0"/>
              <a:t>6- استند كينز الى اسلوب التحليل قصير الاجل (تحليل الكلاسيك طويل الاجل) مما يجعل الاسعار شبه ثابته.</a:t>
            </a:r>
            <a:endParaRPr lang="en-US" dirty="0" smtClean="0"/>
          </a:p>
          <a:p>
            <a:endParaRPr lang="ar-IQ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206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الاقتصاد الكلي</vt:lpstr>
      <vt:lpstr>المحاضرة التاسعة عشر</vt:lpstr>
      <vt:lpstr>المحاضرة التاسعة عشر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الحسابات القومية</dc:title>
  <dc:creator>win7</dc:creator>
  <cp:lastModifiedBy>win7</cp:lastModifiedBy>
  <cp:revision>22</cp:revision>
  <dcterms:created xsi:type="dcterms:W3CDTF">2017-12-16T10:28:53Z</dcterms:created>
  <dcterms:modified xsi:type="dcterms:W3CDTF">2017-12-16T16:48:15Z</dcterms:modified>
</cp:coreProperties>
</file>