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0" d="100"/>
          <a:sy n="60" d="100"/>
        </p:scale>
        <p:origin x="-157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الثامنة عشر</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الثامنة عشر</a:t>
            </a:r>
            <a:endParaRPr lang="ar-IQ" dirty="0"/>
          </a:p>
        </p:txBody>
      </p:sp>
      <p:sp>
        <p:nvSpPr>
          <p:cNvPr id="5" name="Content Placeholder 4"/>
          <p:cNvSpPr>
            <a:spLocks noGrp="1"/>
          </p:cNvSpPr>
          <p:nvPr>
            <p:ph idx="1"/>
          </p:nvPr>
        </p:nvSpPr>
        <p:spPr/>
        <p:txBody>
          <a:bodyPr>
            <a:normAutofit fontScale="70000" lnSpcReduction="20000"/>
          </a:bodyPr>
          <a:lstStyle/>
          <a:p>
            <a:r>
              <a:rPr lang="ar-IQ" dirty="0" smtClean="0"/>
              <a:t>6- رفض كينز فكرة الرشادة الاقتصادية التي تنطلق من فكرة العلم التام للافراد والمؤسسات بمستويات الأجور والأسعار في مختلف الأسواق، اذ يرى كينز بأن الأسعار والأجور ليست معلومة والافراد والمؤسسات ليسوا على دراية كافية بها، ومن ثم تصرفاتهم ليست بنفس الدقة والدرجة التي كانت تفترضها المدرسة الكلاسيكية.</a:t>
            </a:r>
            <a:endParaRPr lang="en-US" dirty="0" smtClean="0"/>
          </a:p>
          <a:p>
            <a:r>
              <a:rPr lang="ar-IQ" dirty="0" smtClean="0"/>
              <a:t>7- إن الأسلوب الذي درس به كينز التوازنات يختلف عن طبيعة التحليل الكلاسيكي فكينز يتعمد على تحليل متكامل، حيث يأخذ من الوحدات النقدية كأساس للتقييم وعنده يصعب الفصل بين ما هو نقدي وما هو حقيقي (اختفاء الانفصام الكلاسيكي).</a:t>
            </a:r>
            <a:endParaRPr lang="en-US" dirty="0" smtClean="0"/>
          </a:p>
          <a:p>
            <a:r>
              <a:rPr lang="ar-IQ" dirty="0" smtClean="0"/>
              <a:t>8- رفض كينز فكرة حيادية النقود التي كانت تعد منطلقا للتحليل الكلاسيكي، فبالنسبة إليه النقد نشط يؤثر في النشاط الاقتصادي ويتأثر به، فالزيادة في الرصيد النقدي قد يؤدي إلى ارتفاع المستوى العام للأسعار، ولكن إذا كان هذا الاقتصاد يشتغل دون مستوى الاستخدام الشامل فسيحفز هذا الارتفاع في الأسعار المنتجين إلى الرفع من طاقات الإنتاج، وبالتالي سيتجه الاقتصاد نحو التشغيل الشامل. ومنه يستخلص فكرتين هما:</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الثامنة عشر</a:t>
            </a:r>
            <a:endParaRPr lang="ar-IQ" dirty="0"/>
          </a:p>
        </p:txBody>
      </p:sp>
      <p:sp>
        <p:nvSpPr>
          <p:cNvPr id="6" name="Content Placeholder 5"/>
          <p:cNvSpPr>
            <a:spLocks noGrp="1"/>
          </p:cNvSpPr>
          <p:nvPr>
            <p:ph idx="1"/>
          </p:nvPr>
        </p:nvSpPr>
        <p:spPr/>
        <p:txBody>
          <a:bodyPr>
            <a:normAutofit fontScale="92500" lnSpcReduction="20000"/>
          </a:bodyPr>
          <a:lstStyle/>
          <a:p>
            <a:r>
              <a:rPr lang="ar-IQ" dirty="0" smtClean="0"/>
              <a:t>أ- أن الزيادة في حجم النقد المتداول (الكتلة النقدية) تؤثر على الأسعار التي بدورها تحفز المنتجين على زيادة الإنتاج </a:t>
            </a:r>
            <a:r>
              <a:rPr lang="en-US" dirty="0" smtClean="0"/>
              <a:t>·</a:t>
            </a:r>
          </a:p>
          <a:p>
            <a:r>
              <a:rPr lang="ar-IQ" dirty="0" smtClean="0"/>
              <a:t>ب- ليس كل ارتفاع في المستوى العام للأسعار له تأثير سلبي على النشاط الاقتصادي بل يمكن لهذا الارتفاع أن يدفع بالاقتصاد الوطني إلى مستويات تقترب من حالة التشغيل الشامل، وبالتالي يمكن تسمية هذا الارتفاع في المستوى العام للأسعار بالتضخم الصحي وهو عند كينز يقارب من (2%).</a:t>
            </a:r>
            <a:endParaRPr lang="en-US" dirty="0" smtClean="0"/>
          </a:p>
          <a:p>
            <a:r>
              <a:rPr lang="ar-IQ" dirty="0" smtClean="0"/>
              <a:t>9- اسهم بشكل فاعل في معالجة حالة الانفصام الكلاسيكية لكون الاسعار النسبية تتحدد في القطاع الحقيقي، وان المستوى العام للاسعار يتحدد في القطاع النقدي محاولا ربط الجانبين بواسطة سعر الفائدة.</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10000"/>
          </a:bodyPr>
          <a:lstStyle/>
          <a:p>
            <a:r>
              <a:rPr lang="ar-IQ" dirty="0" smtClean="0"/>
              <a:t>10- إن الارتفاع في المستوى العام للأسعار لا يصيب جميع السلع بنفس الدرجة وفي نفس الوقت كما كانت تذهب إليه المدرسة الكلاسيكية، حيث يقسم المنتجات إلى سلع وخدمات استهلاكية ومنتجات راسمالية، وان حدث ارتفاع في الأسعار فسيصيب أولا القطاعات المنتجة للسلع الاستهلاكية مما يحقق أرباحا إضافية، الأمر الذي يدفع بالتجار إلى المزيد من الطلب عليها مما يدفع بالمنتجين إلى تكييف الإنتاج وفق ذلك، بالرفع من الطاقة الإنتاجية بزيادة اقتناء السلع الاستثمارية ومنه سترتفع الأسعار في القطاعات المنتجة للسلع الراسمالية في المرحلة الثانية.</a:t>
            </a:r>
            <a:endParaRPr lang="en-US" dirty="0" smtClean="0"/>
          </a:p>
          <a:p>
            <a:r>
              <a:rPr lang="ar-IQ" dirty="0" smtClean="0"/>
              <a:t>11- طعن في فكرة ثبات الأسعار النسبية خاصة عند ارتفاع المستوى العام للأسعار لان زيادة الأسعار ستؤدي إلى زيادة في إحدى مركبات الدخل وهي الأرباح دون الأجور، الأمر الذي سيخل بفكرة التناسب بين الأجور والأرباح مما يؤدي إلى ارتفاع الاجر والانفاق فيما بعد (لكن ليس بمستوى تضاعف الأسعار). </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r>
              <a:rPr lang="ar-IQ" dirty="0" smtClean="0"/>
              <a:t>12- ان فكرة اليد الخفية (التوازن التلقائي) التي تدفع بالاقتصاد إلى الوصول إلى حالة التشغيل الشامل غير كافية، فمع ظهور أزمة (1929) لم تكن هذه الآلية قادرة لوحدها الى إعادة التوازن في حالة التشغيل الشامل.</a:t>
            </a:r>
            <a:endParaRPr lang="en-US" dirty="0" smtClean="0"/>
          </a:p>
          <a:p>
            <a:r>
              <a:rPr lang="ar-IQ" dirty="0" smtClean="0"/>
              <a:t>13- ان الحرية الاقتصادية وعدم تدخل الدولة في النشاط الاقتصادي امر غير صحيح، فمع أزمة (1929) اصبح تدخل الدولة ضروري (من خلال استخدام السياسات الاقتصادية) لتصحيح الأوضاع ومعالجة الاختلالات في الاقتصاد.</a:t>
            </a:r>
            <a:endParaRPr lang="en-US" dirty="0" smtClean="0"/>
          </a:p>
          <a:p>
            <a:r>
              <a:rPr lang="ar-IQ" dirty="0" smtClean="0"/>
              <a:t>14- خضوع اقتصادات الدول للدورات الاقتصادية والتي لم تعالجها المدرسة الكلاسيكية (الانتعاش- التضخم-الانكماش-الكساد).</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510</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الاقتصاد الكلي</vt:lpstr>
      <vt:lpstr>المحاضرة الثامنة عشر</vt:lpstr>
      <vt:lpstr>المحاضرة الثامنة عشر</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22</cp:revision>
  <dcterms:created xsi:type="dcterms:W3CDTF">2017-12-16T10:28:53Z</dcterms:created>
  <dcterms:modified xsi:type="dcterms:W3CDTF">2017-12-16T16:46:39Z</dcterms:modified>
</cp:coreProperties>
</file>