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الاقتصاد الكلي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الرابعة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د. مصطفى كامل</a:t>
            </a: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الرابعة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ar-IQ" b="1" u="sng" dirty="0" smtClean="0"/>
              <a:t>الحسابات القومية </a:t>
            </a:r>
            <a:r>
              <a:rPr lang="en-US" b="1" u="sng" dirty="0" smtClean="0"/>
              <a:t>National Accounts</a:t>
            </a:r>
            <a:endParaRPr lang="en-US" dirty="0" smtClean="0"/>
          </a:p>
          <a:p>
            <a:r>
              <a:rPr lang="ar-IQ" dirty="0" smtClean="0"/>
              <a:t>بشكل عام توجد هنالك ثلاثة طرق لاحتساب الناتج القومي وهي:-</a:t>
            </a:r>
            <a:endParaRPr lang="en-US" dirty="0" smtClean="0"/>
          </a:p>
          <a:p>
            <a:r>
              <a:rPr lang="ar-IQ" u="sng" dirty="0" smtClean="0"/>
              <a:t>1- طريقة القيمة المضافة</a:t>
            </a:r>
            <a:endParaRPr lang="en-US" dirty="0" smtClean="0"/>
          </a:p>
          <a:p>
            <a:r>
              <a:rPr lang="ar-IQ" dirty="0" smtClean="0"/>
              <a:t>الناتج المحلي الاجمالي </a:t>
            </a:r>
            <a:r>
              <a:rPr lang="ar-IQ" u="sng" dirty="0" smtClean="0"/>
              <a:t>بسعر السوق</a:t>
            </a:r>
            <a:r>
              <a:rPr lang="ar-IQ" dirty="0" smtClean="0"/>
              <a:t> = الانتاج الكلي –  مستلزمات الانتاج = القيمة المضافة</a:t>
            </a:r>
            <a:endParaRPr lang="en-US" dirty="0" smtClean="0"/>
          </a:p>
          <a:p>
            <a:r>
              <a:rPr lang="ar-IQ" dirty="0" smtClean="0"/>
              <a:t>الناتج المحلي الاجمالي </a:t>
            </a:r>
            <a:r>
              <a:rPr lang="ar-IQ" u="sng" dirty="0" smtClean="0"/>
              <a:t>بسعر الكلفة</a:t>
            </a:r>
            <a:r>
              <a:rPr lang="ar-IQ" dirty="0" smtClean="0"/>
              <a:t> =       -  صافي الضرائب غير المباشرة</a:t>
            </a:r>
            <a:endParaRPr lang="en-US" dirty="0" smtClean="0"/>
          </a:p>
          <a:p>
            <a:r>
              <a:rPr lang="ar-IQ" dirty="0" smtClean="0"/>
              <a:t>الناتج المحلي </a:t>
            </a:r>
            <a:r>
              <a:rPr lang="ar-IQ" u="sng" dirty="0" smtClean="0"/>
              <a:t>الصافي</a:t>
            </a:r>
            <a:r>
              <a:rPr lang="ar-IQ" dirty="0" smtClean="0"/>
              <a:t> بسعر الكلفة =         -  الاندثار</a:t>
            </a:r>
            <a:endParaRPr lang="en-US" dirty="0" smtClean="0"/>
          </a:p>
          <a:p>
            <a:r>
              <a:rPr lang="ar-IQ" dirty="0" smtClean="0"/>
              <a:t> الناتج </a:t>
            </a:r>
            <a:r>
              <a:rPr lang="ar-IQ" u="sng" dirty="0" smtClean="0"/>
              <a:t>القومي</a:t>
            </a:r>
            <a:r>
              <a:rPr lang="ar-IQ" dirty="0" smtClean="0"/>
              <a:t> الصافي بسعر الكلفة =          +  صافي الدخول المحولة من الخارج</a:t>
            </a:r>
            <a:endParaRPr lang="en-US" dirty="0" smtClean="0"/>
          </a:p>
          <a:p>
            <a:r>
              <a:rPr lang="ar-IQ" dirty="0" smtClean="0"/>
              <a:t>الدخل الشخصي =        - (الارباح غير الموزعة + الضرائب على ارباح الشركات + ضرائب     الضمان الاجتماعي) + (اعانات الحكومة للافراد + اعانات الخارج للافراد)</a:t>
            </a:r>
            <a:endParaRPr lang="en-US" dirty="0" smtClean="0"/>
          </a:p>
          <a:p>
            <a:r>
              <a:rPr lang="ar-IQ" b="1" dirty="0" smtClean="0"/>
              <a:t>الــدخـــل المتـــــاح</a:t>
            </a:r>
            <a:r>
              <a:rPr lang="ar-IQ" dirty="0" smtClean="0"/>
              <a:t>         = الدخل الشخصي – (الضرائب المباشرة +                                              </a:t>
            </a:r>
            <a:endParaRPr lang="en-US" dirty="0" smtClean="0"/>
          </a:p>
          <a:p>
            <a:r>
              <a:rPr lang="ar-IQ" dirty="0" smtClean="0"/>
              <a:t>  (</a:t>
            </a:r>
            <a:r>
              <a:rPr lang="en-US" dirty="0" smtClean="0"/>
              <a:t>Disposable Income</a:t>
            </a:r>
            <a:r>
              <a:rPr lang="ar-IQ" dirty="0" smtClean="0"/>
              <a:t>)                                                                                      المدفوعات التحويلية)</a:t>
            </a:r>
            <a:endParaRPr lang="en-US" dirty="0" smtClean="0"/>
          </a:p>
          <a:p>
            <a:r>
              <a:rPr lang="ar-IQ" dirty="0" smtClean="0"/>
              <a:t> </a:t>
            </a:r>
            <a:endParaRPr lang="en-US" dirty="0" smtClean="0"/>
          </a:p>
          <a:p>
            <a:r>
              <a:rPr lang="ar-IQ" u="sng" dirty="0" smtClean="0"/>
              <a:t>2- طريقة الانفاق</a:t>
            </a:r>
            <a:endParaRPr lang="en-US" dirty="0" smtClean="0"/>
          </a:p>
          <a:p>
            <a:r>
              <a:rPr lang="ar-IQ" dirty="0" smtClean="0"/>
              <a:t>الناتج المحلي الاجمالي بسعر السوق = الانفاق الاستهلاكي الخاص والعام + اجمالي تكوين راس المال المحلي الثابت + صافي المخزون السلعي + الصادرات – الاستيرادات.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الرابعة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u="sng" dirty="0" smtClean="0"/>
              <a:t>3- طريقة الدخول الموزعة</a:t>
            </a:r>
            <a:endParaRPr lang="en-US" dirty="0" smtClean="0"/>
          </a:p>
          <a:p>
            <a:r>
              <a:rPr lang="ar-IQ" dirty="0" smtClean="0"/>
              <a:t>الناتج المحلي </a:t>
            </a:r>
            <a:r>
              <a:rPr lang="ar-IQ" u="sng" dirty="0" smtClean="0"/>
              <a:t>الصافي</a:t>
            </a:r>
            <a:r>
              <a:rPr lang="ar-IQ" dirty="0" smtClean="0"/>
              <a:t> بسعر السوق = عوائد الافراد + عوائد الحكومة + الارباح غير الموزعة</a:t>
            </a:r>
            <a:endParaRPr lang="en-US" dirty="0" smtClean="0"/>
          </a:p>
          <a:p>
            <a:r>
              <a:rPr lang="ar-IQ" b="1" dirty="0" smtClean="0"/>
              <a:t>- تمرين (1)– اذا توفرت لديك البيانات الاتية جد مقدار الناتج القومي بطريقة الانفاق ؟</a:t>
            </a:r>
            <a:endParaRPr lang="en-US" dirty="0" smtClean="0"/>
          </a:p>
          <a:p>
            <a:r>
              <a:rPr lang="ar-IQ" b="1" dirty="0" smtClean="0"/>
              <a:t>الانفاق الاستهلاكي الخاص (200)، الانفاق الاستهلاكي العام (150)، اجمالي تكوين راس المال المحلي الثابت (50)، صافي المخزون السلعي (30)، الصادرات (60)، الاستيرادات (40).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الرابعة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b="1" u="sng" dirty="0" smtClean="0"/>
              <a:t>الاسعــــار </a:t>
            </a:r>
            <a:r>
              <a:rPr lang="en-US" b="1" u="sng" dirty="0" smtClean="0"/>
              <a:t>Prices</a:t>
            </a:r>
            <a:endParaRPr lang="en-US" dirty="0" smtClean="0"/>
          </a:p>
          <a:p>
            <a:r>
              <a:rPr lang="ar-IQ" dirty="0" smtClean="0"/>
              <a:t>من اجل الحصول على المستوى العام للاسعار يلجأ الكثير من الاقتصاديون الى استخدام الارقام القياسية للاسعار، والتي يتم الحصول عليها من خلال استخدام الارقام القياسية لاسعار المستهلك (</a:t>
            </a:r>
            <a:r>
              <a:rPr lang="en-US" dirty="0" smtClean="0"/>
              <a:t>CPI</a:t>
            </a:r>
            <a:r>
              <a:rPr lang="ar-IQ" dirty="0" smtClean="0"/>
              <a:t>) او المنتج (</a:t>
            </a:r>
            <a:r>
              <a:rPr lang="en-US" dirty="0" smtClean="0"/>
              <a:t>PPI</a:t>
            </a:r>
            <a:r>
              <a:rPr lang="ar-IQ" dirty="0" smtClean="0"/>
              <a:t>)، وهو متوسط اسعار كمية كبيرة من السلع والخدمات التي تعد سلع وخدمات ضرورية في حياة المستهلك او المنتج وان صيغة الارقام القياسية للاسعار هي:-</a:t>
            </a:r>
            <a:endParaRPr lang="en-US" dirty="0" smtClean="0"/>
          </a:p>
          <a:p>
            <a:r>
              <a:rPr lang="ar-IQ" dirty="0" smtClean="0"/>
              <a:t>الرقم القياسي للاسعار = سعر المنتج في سنة المقارنة / سعر المنتج في سنة الاساس × 100</a:t>
            </a:r>
            <a:endParaRPr lang="en-US" dirty="0" smtClean="0"/>
          </a:p>
          <a:p>
            <a:r>
              <a:rPr lang="ar-IQ" dirty="0" smtClean="0"/>
              <a:t> </a:t>
            </a:r>
            <a:endParaRPr lang="en-US" dirty="0" smtClean="0"/>
          </a:p>
          <a:p>
            <a:r>
              <a:rPr lang="ar-IQ" dirty="0" smtClean="0"/>
              <a:t>كما ان هنالك الارقام القياسية المركبة مثل الرقم القياسي لفيشر ولاسبير ومارشال ... الخ. لكن بعض الاقتصاديين يستخدم المخفض (المكمش) الضمني للناتج (</a:t>
            </a:r>
            <a:r>
              <a:rPr lang="en-US" dirty="0" smtClean="0"/>
              <a:t>Implicit GDP deflator</a:t>
            </a:r>
            <a:r>
              <a:rPr lang="ar-IQ" dirty="0" smtClean="0"/>
              <a:t>) كبديل عن الارقام القياسية وصيغته الرياضية هي:-</a:t>
            </a:r>
            <a:endParaRPr lang="en-US" dirty="0" smtClean="0"/>
          </a:p>
          <a:p>
            <a:r>
              <a:rPr lang="ar-IQ" dirty="0" smtClean="0"/>
              <a:t>المخفض الضمني = الناتج القومي الاسمي / الناتج القومي الحقيقي × 100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276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الاقتصاد الكلي</vt:lpstr>
      <vt:lpstr>المحاضرة الرابعة</vt:lpstr>
      <vt:lpstr>المحاضرة الرابعة</vt:lpstr>
      <vt:lpstr>المحاضرة الرابعة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win7</cp:lastModifiedBy>
  <cp:revision>7</cp:revision>
  <dcterms:created xsi:type="dcterms:W3CDTF">2017-12-16T10:28:53Z</dcterms:created>
  <dcterms:modified xsi:type="dcterms:W3CDTF">2017-12-16T12:49:32Z</dcterms:modified>
</cp:coreProperties>
</file>