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B8887-8AA4-48F6-9876-399ED55A318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26DE-13C7-4352-94D6-80E2CEF8DDD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/>
          </a:bodyPr>
          <a:lstStyle/>
          <a:p>
            <a:r>
              <a:rPr lang="ar-IQ" sz="2400" dirty="0" smtClean="0"/>
              <a:t>جدول تحليل التباين واختبار</a:t>
            </a:r>
            <a:r>
              <a:rPr lang="en-US" sz="2400" dirty="0" smtClean="0"/>
              <a:t>F</a:t>
            </a:r>
            <a:endParaRPr lang="ar-IQ" sz="2400" dirty="0" smtClean="0"/>
          </a:p>
          <a:p>
            <a:r>
              <a:rPr lang="ar-IQ" sz="2400" dirty="0" err="1" smtClean="0"/>
              <a:t>ان</a:t>
            </a:r>
            <a:r>
              <a:rPr lang="ar-IQ" sz="2400" dirty="0" smtClean="0"/>
              <a:t> مجموع مربعات الكلي والتي تمثل التباين الحاصل في المتغير المعتمد يجزأ </a:t>
            </a:r>
            <a:r>
              <a:rPr lang="ar-IQ" sz="2400" dirty="0" err="1" smtClean="0"/>
              <a:t>الى</a:t>
            </a:r>
            <a:r>
              <a:rPr lang="ar-IQ" sz="2400" dirty="0" smtClean="0"/>
              <a:t> مركبتين </a:t>
            </a:r>
            <a:r>
              <a:rPr lang="ar-IQ" sz="2400" dirty="0" err="1" smtClean="0"/>
              <a:t>الاولى</a:t>
            </a:r>
            <a:r>
              <a:rPr lang="ar-IQ" sz="2400" dirty="0" smtClean="0"/>
              <a:t> تمثل </a:t>
            </a:r>
            <a:r>
              <a:rPr lang="ar-IQ" sz="2400" dirty="0" err="1" smtClean="0"/>
              <a:t>محموع</a:t>
            </a:r>
            <a:r>
              <a:rPr lang="ar-IQ" sz="2400" dirty="0" smtClean="0"/>
              <a:t> مربعات الانحدار العائد </a:t>
            </a:r>
            <a:r>
              <a:rPr lang="ar-IQ" sz="2400" dirty="0" err="1" smtClean="0"/>
              <a:t>الى</a:t>
            </a:r>
            <a:r>
              <a:rPr lang="ar-IQ" sz="2400" dirty="0" smtClean="0"/>
              <a:t> المتغير المفسر ومجموع مربعات </a:t>
            </a:r>
            <a:r>
              <a:rPr lang="ar-IQ" sz="2400" dirty="0" err="1" smtClean="0"/>
              <a:t>الاخطاء</a:t>
            </a:r>
            <a:r>
              <a:rPr lang="ar-IQ" sz="2400" dirty="0" smtClean="0"/>
              <a:t>(البواقي) وعليه فان جدول تحليل التباين هو </a:t>
            </a:r>
          </a:p>
          <a:p>
            <a:endParaRPr lang="ar-IQ" sz="1400" dirty="0" smtClean="0"/>
          </a:p>
          <a:p>
            <a:endParaRPr lang="ar-IQ" sz="1400" dirty="0"/>
          </a:p>
          <a:p>
            <a:endParaRPr lang="ar-IQ" sz="1400" dirty="0" smtClean="0"/>
          </a:p>
          <a:p>
            <a:endParaRPr lang="ar-IQ" sz="1400" dirty="0"/>
          </a:p>
          <a:p>
            <a:endParaRPr lang="ar-IQ" sz="1400" dirty="0" smtClean="0"/>
          </a:p>
          <a:p>
            <a:endParaRPr lang="ar-IQ" sz="1400" dirty="0"/>
          </a:p>
          <a:p>
            <a:endParaRPr lang="ar-IQ" sz="1400" dirty="0" smtClean="0"/>
          </a:p>
          <a:p>
            <a:endParaRPr lang="ar-IQ" sz="1400" dirty="0"/>
          </a:p>
          <a:p>
            <a:endParaRPr lang="ar-IQ" sz="1400" dirty="0" smtClean="0"/>
          </a:p>
          <a:p>
            <a:endParaRPr lang="ar-IQ" sz="1400" dirty="0"/>
          </a:p>
          <a:p>
            <a:r>
              <a:rPr lang="ar-IQ" sz="2000" dirty="0" smtClean="0"/>
              <a:t>يتم استخدام اختبار </a:t>
            </a:r>
            <a:r>
              <a:rPr lang="en-US" sz="2000" dirty="0" smtClean="0"/>
              <a:t>F</a:t>
            </a:r>
            <a:r>
              <a:rPr lang="ar-IQ" sz="2000" dirty="0" smtClean="0"/>
              <a:t> لاختبار الفرضية التي </a:t>
            </a:r>
            <a:r>
              <a:rPr lang="ar-IQ" sz="2000" dirty="0" err="1" smtClean="0"/>
              <a:t>تنص</a:t>
            </a:r>
            <a:r>
              <a:rPr lang="ar-IQ" sz="2000" dirty="0" smtClean="0"/>
              <a:t> على </a:t>
            </a:r>
            <a:r>
              <a:rPr lang="ar-IQ" sz="2000" dirty="0" err="1" smtClean="0"/>
              <a:t>ان</a:t>
            </a:r>
            <a:r>
              <a:rPr lang="ar-IQ" sz="2000" dirty="0" smtClean="0"/>
              <a:t> ليس للمتغير المفسر </a:t>
            </a:r>
            <a:r>
              <a:rPr lang="ar-IQ" sz="2000" dirty="0" err="1" smtClean="0"/>
              <a:t>تاثير</a:t>
            </a:r>
            <a:r>
              <a:rPr lang="ar-IQ" sz="2000" dirty="0" smtClean="0"/>
              <a:t> معنوي على المتغير المعتمد </a:t>
            </a:r>
            <a:r>
              <a:rPr lang="ar-IQ" sz="2000" dirty="0" err="1" smtClean="0"/>
              <a:t>اذ</a:t>
            </a:r>
            <a:r>
              <a:rPr lang="ar-IQ" sz="2000" dirty="0" smtClean="0"/>
              <a:t> ترفض الفرضية عندما تكون </a:t>
            </a:r>
            <a:r>
              <a:rPr lang="en-US" sz="2000" dirty="0" smtClean="0"/>
              <a:t>F </a:t>
            </a:r>
            <a:r>
              <a:rPr lang="ar-IQ" sz="2000" dirty="0" smtClean="0"/>
              <a:t>المستخرجة اكبر من</a:t>
            </a:r>
            <a:r>
              <a:rPr lang="en-US" sz="2000" dirty="0" smtClean="0"/>
              <a:t>F</a:t>
            </a:r>
            <a:r>
              <a:rPr lang="ar-IQ" sz="2000" dirty="0" smtClean="0"/>
              <a:t>المجدولة بمستوى معنوية معين ودرجتي حرية</a:t>
            </a:r>
            <a:r>
              <a:rPr lang="en-US" sz="2000" dirty="0" smtClean="0"/>
              <a:t>1,n-2)</a:t>
            </a:r>
            <a:r>
              <a:rPr lang="ar-IQ" sz="2000" dirty="0" smtClean="0"/>
              <a:t>)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838200" y="2362200"/>
          <a:ext cx="7086600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18667"/>
                <a:gridCol w="1174351"/>
                <a:gridCol w="1268839"/>
                <a:gridCol w="607423"/>
                <a:gridCol w="141732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m.s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s.s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d.f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s.v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B1*</a:t>
                      </a:r>
                      <a:r>
                        <a:rPr lang="en-US" dirty="0" err="1" smtClean="0"/>
                        <a:t>Sxy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B1*</a:t>
                      </a:r>
                      <a:r>
                        <a:rPr lang="en-US" dirty="0" err="1" smtClean="0"/>
                        <a:t>Sxy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s.s.Reg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B1*SXY/</a:t>
                      </a:r>
                      <a:r>
                        <a:rPr lang="en-US" dirty="0" err="1" smtClean="0"/>
                        <a:t>m.s,e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m.s.e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Syy-b1Sxy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N-2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s.s.Res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Syy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N-1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s.s.Total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ar-IQ" dirty="0" smtClean="0"/>
              <a:t>مثال تطبيقي :كون جدول تحليل التباين واختبر معنوية المتغير </a:t>
            </a:r>
            <a:r>
              <a:rPr lang="ar-IQ" dirty="0" err="1" smtClean="0"/>
              <a:t>المفسرللبيانات</a:t>
            </a:r>
            <a:r>
              <a:rPr lang="ar-IQ" dirty="0" smtClean="0"/>
              <a:t> </a:t>
            </a:r>
            <a:r>
              <a:rPr lang="ar-IQ" dirty="0" err="1" smtClean="0"/>
              <a:t>الاتية</a:t>
            </a:r>
            <a:r>
              <a:rPr lang="ar-IQ" dirty="0" smtClean="0"/>
              <a:t>:</a:t>
            </a:r>
          </a:p>
          <a:p>
            <a:r>
              <a:rPr lang="ar-IQ" b="1" dirty="0" smtClean="0"/>
              <a:t>الدراسة الميدانية التي قمت </a:t>
            </a:r>
            <a:r>
              <a:rPr lang="ar-IQ" b="1" dirty="0" err="1" smtClean="0"/>
              <a:t>بها</a:t>
            </a:r>
            <a:r>
              <a:rPr lang="ar-IQ" b="1" dirty="0" smtClean="0"/>
              <a:t> </a:t>
            </a:r>
            <a:r>
              <a:rPr lang="ar-IQ" b="1" dirty="0" err="1" smtClean="0"/>
              <a:t>اذ</a:t>
            </a:r>
            <a:r>
              <a:rPr lang="ar-IQ" b="1" dirty="0" smtClean="0"/>
              <a:t> جمعت بيانات عن الدخل الشهري </a:t>
            </a:r>
            <a:r>
              <a:rPr lang="ar-IQ" b="1" dirty="0" err="1" smtClean="0"/>
              <a:t>والانفاق</a:t>
            </a:r>
            <a:r>
              <a:rPr lang="ar-IQ" b="1" dirty="0" smtClean="0"/>
              <a:t> الشهري لعشرة طلبة والمقدرة بمئات </a:t>
            </a:r>
            <a:r>
              <a:rPr lang="ar-IQ" b="1" dirty="0" err="1" smtClean="0"/>
              <a:t>الالاف</a:t>
            </a:r>
            <a:r>
              <a:rPr lang="ar-IQ" b="1" dirty="0" smtClean="0"/>
              <a:t>  كما </a:t>
            </a:r>
            <a:r>
              <a:rPr lang="ar-IQ" b="1" dirty="0" err="1" smtClean="0"/>
              <a:t>ادناه</a:t>
            </a:r>
            <a:endParaRPr lang="en-US" dirty="0" smtClean="0"/>
          </a:p>
          <a:p>
            <a:r>
              <a:rPr lang="ar-IQ" b="1" dirty="0" smtClean="0"/>
              <a:t>الدخل الشهري    2    </a:t>
            </a:r>
            <a:r>
              <a:rPr lang="en-US" b="1" dirty="0" smtClean="0"/>
              <a:t>1.9      2.6      2.15       3.2         3.1       2.5        2.1       4      3    </a:t>
            </a:r>
            <a:endParaRPr lang="en-US" dirty="0" smtClean="0"/>
          </a:p>
          <a:p>
            <a:r>
              <a:rPr lang="ar-IQ" b="1" dirty="0" err="1" smtClean="0"/>
              <a:t>الانفاق</a:t>
            </a:r>
            <a:r>
              <a:rPr lang="ar-IQ" b="1" dirty="0" smtClean="0"/>
              <a:t> الشهري 2       </a:t>
            </a:r>
            <a:r>
              <a:rPr lang="en-US" b="1" dirty="0" smtClean="0"/>
              <a:t>1.9        2          2           </a:t>
            </a:r>
            <a:r>
              <a:rPr lang="en-US" b="1" smtClean="0"/>
              <a:t>3               3         </a:t>
            </a:r>
            <a:r>
              <a:rPr lang="en-US" b="1" dirty="0" smtClean="0"/>
              <a:t>2.4          2       3.8</a:t>
            </a:r>
            <a:r>
              <a:rPr lang="ar-IQ" b="1" dirty="0" smtClean="0"/>
              <a:t> 4 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149</Words>
  <Application>Microsoft Office PowerPoint</Application>
  <PresentationFormat>عرض على الشاشة (3:4)‏</PresentationFormat>
  <Paragraphs>34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7</cp:revision>
  <dcterms:created xsi:type="dcterms:W3CDTF">2019-01-26T08:11:15Z</dcterms:created>
  <dcterms:modified xsi:type="dcterms:W3CDTF">2019-01-26T09:13:44Z</dcterms:modified>
</cp:coreProperties>
</file>