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26660-8886-46AD-9EE3-1858386D709D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F42E8-D05B-4A72-A075-FD0A33060C37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dirty="0" smtClean="0"/>
              <a:t>تقدير حدود الثقة لمتوسط الاستجابة</a:t>
            </a:r>
            <a:endParaRPr lang="en-US" dirty="0" smtClean="0"/>
          </a:p>
          <a:p>
            <a:r>
              <a:rPr lang="ar-IQ" dirty="0" smtClean="0"/>
              <a:t>يمكن </a:t>
            </a:r>
            <a:r>
              <a:rPr lang="ar-IQ" dirty="0" err="1" smtClean="0"/>
              <a:t>ايجاد</a:t>
            </a:r>
            <a:r>
              <a:rPr lang="ar-IQ" dirty="0" smtClean="0"/>
              <a:t> حدود الثقة لمتوسط الاستجابة باحتمال </a:t>
            </a:r>
            <a:r>
              <a:rPr lang="ar-IQ" dirty="0" err="1" smtClean="0"/>
              <a:t>ثقةمعين</a:t>
            </a:r>
            <a:r>
              <a:rPr lang="ar-IQ" dirty="0" smtClean="0"/>
              <a:t> وليكن </a:t>
            </a:r>
            <a:r>
              <a:rPr lang="en-US" dirty="0" smtClean="0"/>
              <a:t>0.95</a:t>
            </a:r>
            <a:r>
              <a:rPr lang="ar-IQ" dirty="0" smtClean="0"/>
              <a:t> في حالة </a:t>
            </a:r>
            <a:r>
              <a:rPr lang="ar-IQ" dirty="0" err="1" smtClean="0"/>
              <a:t>اعطاء</a:t>
            </a:r>
            <a:r>
              <a:rPr lang="ar-IQ" dirty="0" smtClean="0"/>
              <a:t> قيمة معينة للمتغير المفسر من داخل العينة المدروسة </a:t>
            </a: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ar-IQ" dirty="0" err="1" smtClean="0"/>
              <a:t>خارجهاويقصد</a:t>
            </a:r>
            <a:r>
              <a:rPr lang="ar-IQ" dirty="0" smtClean="0"/>
              <a:t> بحدود الثقة من </a:t>
            </a:r>
            <a:r>
              <a:rPr lang="ar-IQ" dirty="0" err="1" smtClean="0"/>
              <a:t>اننا</a:t>
            </a:r>
            <a:r>
              <a:rPr lang="ar-IQ" dirty="0" smtClean="0"/>
              <a:t> </a:t>
            </a:r>
            <a:r>
              <a:rPr lang="ar-IQ" dirty="0" err="1" smtClean="0"/>
              <a:t>متاكدين</a:t>
            </a:r>
            <a:r>
              <a:rPr lang="ar-IQ" dirty="0" smtClean="0"/>
              <a:t> وباحتمال ثقة </a:t>
            </a:r>
            <a:r>
              <a:rPr lang="en-US" dirty="0" smtClean="0"/>
              <a:t>95%</a:t>
            </a:r>
            <a:r>
              <a:rPr lang="ar-IQ" dirty="0" smtClean="0"/>
              <a:t>من </a:t>
            </a:r>
            <a:r>
              <a:rPr lang="ar-IQ" dirty="0" err="1" smtClean="0"/>
              <a:t>ان</a:t>
            </a:r>
            <a:r>
              <a:rPr lang="ar-IQ" dirty="0" smtClean="0"/>
              <a:t> القيمة الحقيقة لمتوسط الاستجابة يقع بين الحدين </a:t>
            </a:r>
            <a:r>
              <a:rPr lang="ar-IQ" dirty="0" err="1" smtClean="0"/>
              <a:t>الادنى</a:t>
            </a:r>
            <a:r>
              <a:rPr lang="ar-IQ" dirty="0" smtClean="0"/>
              <a:t> </a:t>
            </a:r>
            <a:r>
              <a:rPr lang="ar-IQ" dirty="0" err="1" smtClean="0"/>
              <a:t>والاعلى</a:t>
            </a:r>
            <a:r>
              <a:rPr lang="ar-IQ" dirty="0" smtClean="0"/>
              <a:t> كما تفيد حدود الثقة المستخرجة باختبار الفرضية التي </a:t>
            </a:r>
            <a:r>
              <a:rPr lang="ar-IQ" dirty="0" err="1" smtClean="0"/>
              <a:t>تنص</a:t>
            </a:r>
            <a:r>
              <a:rPr lang="ar-IQ" dirty="0" smtClean="0"/>
              <a:t> من </a:t>
            </a:r>
            <a:r>
              <a:rPr lang="ar-IQ" dirty="0" err="1" smtClean="0"/>
              <a:t>ان</a:t>
            </a:r>
            <a:r>
              <a:rPr lang="ar-IQ" dirty="0" smtClean="0"/>
              <a:t> متوسط الاستجابة يساوي قيمة معينة </a:t>
            </a:r>
            <a:r>
              <a:rPr lang="ar-IQ" dirty="0" err="1" smtClean="0"/>
              <a:t>اذ</a:t>
            </a:r>
            <a:r>
              <a:rPr lang="ar-IQ" dirty="0" smtClean="0"/>
              <a:t> ترفض الفرضية </a:t>
            </a:r>
            <a:r>
              <a:rPr lang="ar-IQ" dirty="0" err="1" smtClean="0"/>
              <a:t>اذا</a:t>
            </a:r>
            <a:r>
              <a:rPr lang="ar-IQ" dirty="0" smtClean="0"/>
              <a:t> كانت تلك </a:t>
            </a:r>
            <a:r>
              <a:rPr lang="ar-IQ" dirty="0" err="1" smtClean="0"/>
              <a:t>القيمةغير</a:t>
            </a:r>
            <a:r>
              <a:rPr lang="ar-IQ" dirty="0" smtClean="0"/>
              <a:t> واقعة بين الحدين </a:t>
            </a:r>
            <a:r>
              <a:rPr lang="ar-IQ" dirty="0" err="1" smtClean="0"/>
              <a:t>ولاترفض</a:t>
            </a:r>
            <a:r>
              <a:rPr lang="ar-IQ" dirty="0" smtClean="0"/>
              <a:t> الفرضية </a:t>
            </a:r>
            <a:r>
              <a:rPr lang="ar-IQ" dirty="0" err="1" smtClean="0"/>
              <a:t>اذاكانت</a:t>
            </a:r>
            <a:r>
              <a:rPr lang="ar-IQ" dirty="0" smtClean="0"/>
              <a:t> واقعة بينهم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مثال تطبيقي  جد حدود </a:t>
            </a:r>
            <a:r>
              <a:rPr lang="ar-IQ" dirty="0" err="1" smtClean="0"/>
              <a:t>التقة</a:t>
            </a:r>
            <a:r>
              <a:rPr lang="ar-IQ" dirty="0" smtClean="0"/>
              <a:t> لمتوسط الاستجابة وباحتمال ثقة</a:t>
            </a:r>
            <a:r>
              <a:rPr lang="en-US" dirty="0" smtClean="0"/>
              <a:t>95%</a:t>
            </a:r>
            <a:r>
              <a:rPr lang="ar-IQ" dirty="0" smtClean="0"/>
              <a:t>عندما تكون قيمة المتغير المفسر</a:t>
            </a:r>
            <a:r>
              <a:rPr lang="en-US" dirty="0" smtClean="0"/>
              <a:t>Xi</a:t>
            </a:r>
            <a:r>
              <a:rPr lang="ar-IQ" smtClean="0"/>
              <a:t>2و5 </a:t>
            </a:r>
            <a:r>
              <a:rPr lang="ar-IQ" dirty="0" smtClean="0"/>
              <a:t>للبيانات  </a:t>
            </a:r>
            <a:r>
              <a:rPr lang="ar-IQ" dirty="0" err="1" smtClean="0"/>
              <a:t>الاتية</a:t>
            </a:r>
            <a:endParaRPr lang="ar-IQ" dirty="0" smtClean="0"/>
          </a:p>
          <a:p>
            <a:endParaRPr lang="ar-IQ" dirty="0" smtClean="0"/>
          </a:p>
          <a:p>
            <a:r>
              <a:rPr lang="ar-IQ" b="1" dirty="0" smtClean="0"/>
              <a:t>الدراسة الميدانية التي قمت </a:t>
            </a:r>
            <a:r>
              <a:rPr lang="ar-IQ" b="1" dirty="0" err="1" smtClean="0"/>
              <a:t>بها</a:t>
            </a:r>
            <a:r>
              <a:rPr lang="ar-IQ" b="1" dirty="0" smtClean="0"/>
              <a:t> </a:t>
            </a:r>
            <a:r>
              <a:rPr lang="ar-IQ" b="1" dirty="0" err="1" smtClean="0"/>
              <a:t>اذ</a:t>
            </a:r>
            <a:r>
              <a:rPr lang="ar-IQ" b="1" dirty="0" smtClean="0"/>
              <a:t> جمعت بيانات عن الدخل الشهري </a:t>
            </a:r>
            <a:r>
              <a:rPr lang="ar-IQ" b="1" dirty="0" err="1" smtClean="0"/>
              <a:t>والانفاق</a:t>
            </a:r>
            <a:r>
              <a:rPr lang="ar-IQ" b="1" dirty="0" smtClean="0"/>
              <a:t> الشهري لعشرة طلبة والمقدرة بمئات </a:t>
            </a:r>
            <a:r>
              <a:rPr lang="ar-IQ" b="1" dirty="0" err="1" smtClean="0"/>
              <a:t>الالاف</a:t>
            </a:r>
            <a:r>
              <a:rPr lang="ar-IQ" b="1" dirty="0" smtClean="0"/>
              <a:t>  كما </a:t>
            </a:r>
            <a:r>
              <a:rPr lang="ar-IQ" b="1" dirty="0" err="1" smtClean="0"/>
              <a:t>ادناه</a:t>
            </a:r>
            <a:endParaRPr lang="en-US" dirty="0" smtClean="0"/>
          </a:p>
          <a:p>
            <a:r>
              <a:rPr lang="ar-IQ" b="1" dirty="0" smtClean="0"/>
              <a:t>الدخل الشهري    2    </a:t>
            </a:r>
            <a:r>
              <a:rPr lang="en-US" b="1" dirty="0" smtClean="0"/>
              <a:t>1.9      2.6      2.15       3.2         3.1       2.5        2.1       4      3    </a:t>
            </a:r>
          </a:p>
          <a:p>
            <a:pPr>
              <a:buNone/>
            </a:pPr>
            <a:endParaRPr lang="en-US" dirty="0" smtClean="0"/>
          </a:p>
          <a:p>
            <a:r>
              <a:rPr lang="ar-IQ" b="1" dirty="0" err="1" smtClean="0"/>
              <a:t>الانفاق</a:t>
            </a:r>
            <a:r>
              <a:rPr lang="ar-IQ" b="1" dirty="0" smtClean="0"/>
              <a:t> الشهري 2       </a:t>
            </a:r>
            <a:r>
              <a:rPr lang="en-US" b="1" dirty="0" smtClean="0"/>
              <a:t>1.9        2          2           3         3         2.4          2       3.8  2.9       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141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2</cp:revision>
  <dcterms:created xsi:type="dcterms:W3CDTF">2019-01-26T05:01:28Z</dcterms:created>
  <dcterms:modified xsi:type="dcterms:W3CDTF">2019-01-26T05:13:28Z</dcterms:modified>
</cp:coreProperties>
</file>