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67B3-5C1D-4040-8BC0-C3CE4F8EBE32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396C3-6E6C-450A-8C91-3B32E6993B7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 smtClean="0"/>
              <a:t>اختبار معامل الارتباط البسيط</a:t>
            </a:r>
          </a:p>
          <a:p>
            <a:pPr>
              <a:buNone/>
            </a:pPr>
            <a:r>
              <a:rPr lang="ar-IQ" dirty="0" smtClean="0"/>
              <a:t>يمكن اختبار معامل الارتباط البسيط من خلال وضع الفرضيتين</a:t>
            </a:r>
          </a:p>
          <a:p>
            <a:pPr>
              <a:buNone/>
            </a:pPr>
            <a:r>
              <a:rPr lang="ar-IQ" dirty="0" err="1" smtClean="0"/>
              <a:t>اولا</a:t>
            </a:r>
            <a:r>
              <a:rPr lang="ar-IQ" dirty="0" smtClean="0"/>
              <a:t> :عندما يراد </a:t>
            </a:r>
            <a:r>
              <a:rPr lang="ar-IQ" dirty="0" err="1" smtClean="0"/>
              <a:t>اختبارالفرضية</a:t>
            </a:r>
            <a:r>
              <a:rPr lang="ar-IQ" dirty="0" smtClean="0"/>
              <a:t> بان معامل الارتباط البسيط بين </a:t>
            </a:r>
            <a:r>
              <a:rPr lang="ar-IQ" dirty="0" err="1" smtClean="0"/>
              <a:t>المتغرين</a:t>
            </a:r>
            <a:r>
              <a:rPr lang="ar-IQ" dirty="0" smtClean="0"/>
              <a:t> </a:t>
            </a:r>
            <a:r>
              <a:rPr lang="en-US" dirty="0" err="1" smtClean="0"/>
              <a:t>Xi,Yi</a:t>
            </a:r>
            <a:r>
              <a:rPr lang="ar-IQ" dirty="0" smtClean="0"/>
              <a:t> يساوي صفر </a:t>
            </a:r>
            <a:r>
              <a:rPr lang="ar-IQ" dirty="0" err="1" smtClean="0"/>
              <a:t>اي</a:t>
            </a:r>
            <a:r>
              <a:rPr lang="ar-IQ" dirty="0" smtClean="0"/>
              <a:t> انعدام العلاقة بينهما</a:t>
            </a:r>
          </a:p>
          <a:p>
            <a:pPr>
              <a:buNone/>
            </a:pPr>
            <a:r>
              <a:rPr lang="ar-IQ" dirty="0" smtClean="0"/>
              <a:t>ثانيا </a:t>
            </a:r>
            <a:r>
              <a:rPr lang="ar-IQ" dirty="0" smtClean="0"/>
              <a:t>عندما يراد </a:t>
            </a:r>
            <a:r>
              <a:rPr lang="ar-IQ" dirty="0" err="1" smtClean="0"/>
              <a:t>اختبارالفرضية</a:t>
            </a:r>
            <a:r>
              <a:rPr lang="ar-IQ" dirty="0" smtClean="0"/>
              <a:t> بان معامل الارتباط البسيط بين </a:t>
            </a:r>
            <a:r>
              <a:rPr lang="ar-IQ" dirty="0" err="1" smtClean="0"/>
              <a:t>المتغرين</a:t>
            </a:r>
            <a:r>
              <a:rPr lang="ar-IQ" dirty="0" smtClean="0"/>
              <a:t> </a:t>
            </a:r>
            <a:r>
              <a:rPr lang="en-US" dirty="0" err="1" smtClean="0"/>
              <a:t>Xi,Yi</a:t>
            </a:r>
            <a:r>
              <a:rPr lang="ar-IQ" dirty="0" smtClean="0"/>
              <a:t> يساوي قيمة </a:t>
            </a:r>
            <a:r>
              <a:rPr lang="ar-IQ" dirty="0" err="1" smtClean="0"/>
              <a:t>معينةولتكن</a:t>
            </a:r>
            <a:r>
              <a:rPr lang="en-US" dirty="0" smtClean="0"/>
              <a:t>Po</a:t>
            </a:r>
            <a:r>
              <a:rPr lang="ar-IQ" dirty="0" smtClean="0"/>
              <a:t>سواء كانت قيمة موجبة (علاقة طردية)</a:t>
            </a:r>
            <a:r>
              <a:rPr lang="ar-IQ" dirty="0" err="1" smtClean="0"/>
              <a:t>او</a:t>
            </a:r>
            <a:r>
              <a:rPr lang="ar-IQ" dirty="0" smtClean="0"/>
              <a:t> سالبة(علاقة عكسية) يستخدم اختبار </a:t>
            </a:r>
            <a:r>
              <a:rPr lang="en-US" dirty="0" smtClean="0"/>
              <a:t>t </a:t>
            </a:r>
            <a:r>
              <a:rPr lang="ar-IQ" dirty="0" smtClean="0"/>
              <a:t>والتي تكون صيغته </a:t>
            </a:r>
            <a:r>
              <a:rPr lang="ar-IQ" dirty="0" err="1" smtClean="0"/>
              <a:t>مخلتفة</a:t>
            </a:r>
            <a:r>
              <a:rPr lang="ar-IQ" dirty="0" smtClean="0"/>
              <a:t> للفرضيتين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ar-IQ" dirty="0" smtClean="0"/>
              <a:t>مثال تطبيقي  اختبر </a:t>
            </a:r>
            <a:r>
              <a:rPr lang="ar-IQ" dirty="0" err="1" smtClean="0"/>
              <a:t>اولا</a:t>
            </a:r>
            <a:r>
              <a:rPr lang="ar-IQ" dirty="0" smtClean="0"/>
              <a:t> 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على انعدام العلاقة بين الدخل الشهري </a:t>
            </a:r>
            <a:r>
              <a:rPr lang="ar-IQ" dirty="0" err="1" smtClean="0"/>
              <a:t>ةالانفاق</a:t>
            </a:r>
            <a:r>
              <a:rPr lang="ar-IQ" dirty="0" smtClean="0"/>
              <a:t> الشهري                  ثانيا </a:t>
            </a:r>
            <a:r>
              <a:rPr lang="ar-IQ" dirty="0" smtClean="0"/>
              <a:t>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على وجود علاقة بين الدخل الشهري </a:t>
            </a:r>
            <a:r>
              <a:rPr lang="ar-IQ" dirty="0" err="1" smtClean="0"/>
              <a:t>ةالانفاق</a:t>
            </a:r>
            <a:r>
              <a:rPr lang="ar-IQ" dirty="0" smtClean="0"/>
              <a:t> الشهري </a:t>
            </a:r>
            <a:r>
              <a:rPr lang="ar-IQ" dirty="0" err="1" smtClean="0"/>
              <a:t>اذ</a:t>
            </a:r>
            <a:r>
              <a:rPr lang="ar-IQ" dirty="0" smtClean="0"/>
              <a:t> بلغت قيمة معامل الارتباط البسيط </a:t>
            </a:r>
            <a:r>
              <a:rPr lang="en-US" dirty="0" smtClean="0"/>
              <a:t>0.75</a:t>
            </a:r>
            <a:r>
              <a:rPr lang="ar-IQ" dirty="0" smtClean="0"/>
              <a:t> للبيانات </a:t>
            </a:r>
            <a:r>
              <a:rPr lang="ar-IQ" smtClean="0"/>
              <a:t>الاتية</a:t>
            </a:r>
            <a:r>
              <a:rPr lang="ar-IQ" smtClean="0"/>
              <a:t>:</a:t>
            </a:r>
            <a:r>
              <a:rPr lang="ar-IQ" b="1" smtClean="0"/>
              <a:t>الدراسة </a:t>
            </a:r>
            <a:r>
              <a:rPr lang="ar-IQ" b="1" dirty="0" smtClean="0"/>
              <a:t>الميدانية التي قمت </a:t>
            </a:r>
            <a:r>
              <a:rPr lang="ar-IQ" b="1" dirty="0" err="1" smtClean="0"/>
              <a:t>بها</a:t>
            </a:r>
            <a:r>
              <a:rPr lang="ar-IQ" b="1" dirty="0" smtClean="0"/>
              <a:t> </a:t>
            </a:r>
            <a:r>
              <a:rPr lang="ar-IQ" b="1" dirty="0" err="1" smtClean="0"/>
              <a:t>اذ</a:t>
            </a:r>
            <a:r>
              <a:rPr lang="ar-IQ" b="1" dirty="0" smtClean="0"/>
              <a:t> جمعت بيانات عن الدخل الشهري </a:t>
            </a:r>
            <a:r>
              <a:rPr lang="ar-IQ" b="1" dirty="0" err="1" smtClean="0"/>
              <a:t>والانفاق</a:t>
            </a:r>
            <a:r>
              <a:rPr lang="ar-IQ" b="1" dirty="0" smtClean="0"/>
              <a:t> الشهري لعشرة طلبة والمقدرة بمئات </a:t>
            </a:r>
            <a:r>
              <a:rPr lang="ar-IQ" b="1" dirty="0" err="1" smtClean="0"/>
              <a:t>الالاف</a:t>
            </a:r>
            <a:r>
              <a:rPr lang="ar-IQ" b="1" dirty="0" smtClean="0"/>
              <a:t>  كما </a:t>
            </a:r>
            <a:r>
              <a:rPr lang="ar-IQ" b="1" dirty="0" err="1" smtClean="0"/>
              <a:t>ادناه</a:t>
            </a:r>
            <a:endParaRPr lang="en-US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  <a:endParaRPr lang="en-US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1.9        2          2           3         3         2.4          2       3.8  2.9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143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</cp:revision>
  <dcterms:created xsi:type="dcterms:W3CDTF">2019-01-26T04:20:53Z</dcterms:created>
  <dcterms:modified xsi:type="dcterms:W3CDTF">2019-01-26T04:36:00Z</dcterms:modified>
</cp:coreProperties>
</file>