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574765" y="1293223"/>
                <a:ext cx="11025051" cy="42596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rtl="1"/>
                <a:r>
                  <a:rPr lang="ar-IQ" sz="3600" b="1" dirty="0"/>
                  <a:t>المحاضرة الرابعة عشر</a:t>
                </a:r>
                <a:endParaRPr lang="en-US" sz="3600" b="1" dirty="0"/>
              </a:p>
              <a:p>
                <a:pPr algn="ctr" rtl="1"/>
                <a:r>
                  <a:rPr lang="ar-IQ" sz="3600" b="1" dirty="0"/>
                  <a:t>تكملة الفصل الثامن : اختبارات اللامعلمية</a:t>
                </a:r>
                <a:endParaRPr lang="en-US" sz="3600" b="1" dirty="0"/>
              </a:p>
              <a:p>
                <a:pPr algn="ctr" rtl="1"/>
                <a:r>
                  <a:rPr lang="ar-IQ" sz="3600" b="1" dirty="0"/>
                  <a:t>8-7  تحليل فريدمان الثنائي للتباين بالتدرجات</a:t>
                </a:r>
                <a:endParaRPr lang="en-US" sz="3600" b="1" dirty="0"/>
              </a:p>
              <a:p>
                <a:pPr lvl="0" algn="ctr" rtl="1"/>
                <a:r>
                  <a:rPr lang="ar-IQ" sz="3600" b="1" dirty="0"/>
                  <a:t>مقدمة </a:t>
                </a:r>
                <a:endParaRPr lang="en-US" sz="3600" b="1" dirty="0"/>
              </a:p>
              <a:p>
                <a:pPr lvl="0" algn="ctr" rtl="1"/>
                <a:r>
                  <a:rPr lang="ar-IQ" sz="3600" b="1" dirty="0"/>
                  <a:t>معيار الاختبار</a:t>
                </a:r>
                <a:endParaRPr lang="en-US" sz="3600" b="1" dirty="0"/>
              </a:p>
              <a:p>
                <a:pPr algn="ctr"/>
                <a:r>
                  <a:rPr lang="en-US" sz="3600" b="1" dirty="0"/>
                  <a:t>   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3600" b="1" i="1"/>
                        </m:ctrlPr>
                      </m:sSubSupPr>
                      <m:e>
                        <m:r>
                          <a:rPr lang="en-US" sz="3600" b="1" i="1"/>
                          <m:t>𝒙</m:t>
                        </m:r>
                      </m:e>
                      <m:sub>
                        <m:r>
                          <a:rPr lang="en-US" sz="3600" b="1" i="1"/>
                          <m:t>𝒓</m:t>
                        </m:r>
                      </m:sub>
                      <m:sup>
                        <m:r>
                          <a:rPr lang="en-US" sz="3600" b="1" i="1"/>
                          <m:t>𝟐</m:t>
                        </m:r>
                      </m:sup>
                    </m:sSubSup>
                    <m:r>
                      <a:rPr lang="en-US" sz="3600" b="1" i="1"/>
                      <m:t>=</m:t>
                    </m:r>
                    <m:f>
                      <m:fPr>
                        <m:ctrlPr>
                          <a:rPr lang="en-US" sz="3600" b="1" i="1"/>
                        </m:ctrlPr>
                      </m:fPr>
                      <m:num>
                        <m:r>
                          <a:rPr lang="en-US" sz="3600" b="1" i="1"/>
                          <m:t>𝟏𝟐</m:t>
                        </m:r>
                      </m:num>
                      <m:den>
                        <m:r>
                          <a:rPr lang="en-US" sz="3600" b="1" i="1"/>
                          <m:t>𝒏𝒌</m:t>
                        </m:r>
                        <m:d>
                          <m:dPr>
                            <m:ctrlPr>
                              <a:rPr lang="en-US" sz="3600" b="1" i="1"/>
                            </m:ctrlPr>
                          </m:dPr>
                          <m:e>
                            <m:r>
                              <a:rPr lang="en-US" sz="3600" b="1" i="1"/>
                              <m:t>𝒌</m:t>
                            </m:r>
                            <m:r>
                              <a:rPr lang="en-US" sz="3600" b="1" i="1"/>
                              <m:t>+</m:t>
                            </m:r>
                            <m:r>
                              <a:rPr lang="en-US" sz="3600" b="1" i="1"/>
                              <m:t>𝟏</m:t>
                            </m:r>
                          </m:e>
                        </m:d>
                      </m:den>
                    </m:f>
                    <m:nary>
                      <m:naryPr>
                        <m:chr m:val="∑"/>
                        <m:limLoc m:val="undOvr"/>
                        <m:ctrlPr>
                          <a:rPr lang="en-US" sz="3600" b="1" i="1"/>
                        </m:ctrlPr>
                      </m:naryPr>
                      <m:sub>
                        <m:r>
                          <a:rPr lang="en-US" sz="3600" b="1" i="1"/>
                          <m:t>𝒋</m:t>
                        </m:r>
                        <m:r>
                          <a:rPr lang="en-US" sz="3600" b="1" i="1"/>
                          <m:t>=</m:t>
                        </m:r>
                        <m:r>
                          <a:rPr lang="en-US" sz="3600" b="1" i="1"/>
                          <m:t>𝟏</m:t>
                        </m:r>
                      </m:sub>
                      <m:sup>
                        <m:r>
                          <a:rPr lang="en-US" sz="3600" b="1" i="1"/>
                          <m:t>𝒌</m:t>
                        </m:r>
                      </m:sup>
                      <m:e>
                        <m:sSubSup>
                          <m:sSubSupPr>
                            <m:ctrlPr>
                              <a:rPr lang="en-US" sz="3600" b="1" i="1"/>
                            </m:ctrlPr>
                          </m:sSubSupPr>
                          <m:e>
                            <m:r>
                              <a:rPr lang="en-US" sz="3600" b="1" i="1"/>
                              <m:t>𝑹</m:t>
                            </m:r>
                          </m:e>
                          <m:sub>
                            <m:r>
                              <a:rPr lang="en-US" sz="3600" b="1" i="1"/>
                              <m:t>𝒋</m:t>
                            </m:r>
                          </m:sub>
                          <m:sup>
                            <m:r>
                              <a:rPr lang="en-US" sz="3600" b="1" i="1"/>
                              <m:t>𝟐</m:t>
                            </m:r>
                          </m:sup>
                        </m:sSubSup>
                        <m:r>
                          <a:rPr lang="en-US" sz="3600" b="1" i="1"/>
                          <m:t>−</m:t>
                        </m:r>
                        <m:r>
                          <a:rPr lang="en-US" sz="3600" b="1" i="1"/>
                          <m:t>𝟑</m:t>
                        </m:r>
                        <m:r>
                          <a:rPr lang="en-US" sz="3600" b="1" i="1"/>
                          <m:t>𝒏</m:t>
                        </m:r>
                      </m:e>
                    </m:nary>
                    <m:r>
                      <a:rPr lang="en-US" sz="3600" b="1" i="1"/>
                      <m:t>(</m:t>
                    </m:r>
                    <m:r>
                      <a:rPr lang="en-US" sz="3600" b="1" i="1"/>
                      <m:t>𝒌</m:t>
                    </m:r>
                    <m:r>
                      <a:rPr lang="en-US" sz="3600" b="1" i="1"/>
                      <m:t>+</m:t>
                    </m:r>
                    <m:r>
                      <a:rPr lang="en-US" sz="3600" b="1" i="1"/>
                      <m:t>𝟏</m:t>
                    </m:r>
                    <m:r>
                      <a:rPr lang="en-US" sz="3600" b="1" i="1"/>
                      <m:t>)</m:t>
                    </m:r>
                  </m:oMath>
                </a14:m>
                <a:endParaRPr lang="en-US" sz="3600" b="1" dirty="0"/>
              </a:p>
              <a:p>
                <a:pPr lvl="0" algn="ctr" rtl="1"/>
                <a:r>
                  <a:rPr lang="ar-IQ" sz="3600" b="1" dirty="0"/>
                  <a:t>أمثلة محلولة </a:t>
                </a:r>
                <a:endParaRPr lang="en-US" sz="3600" b="1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765" y="1293223"/>
                <a:ext cx="11025051" cy="4259628"/>
              </a:xfrm>
              <a:prstGeom prst="rect">
                <a:avLst/>
              </a:prstGeom>
              <a:blipFill>
                <a:blip r:embed="rId2"/>
                <a:stretch>
                  <a:fillRect t="-2289" b="-45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709817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</TotalTime>
  <Words>19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Century Gothic</vt:lpstr>
      <vt:lpstr>Tahoma</vt:lpstr>
      <vt:lpstr>Wingdings 3</vt:lpstr>
      <vt:lpstr>Slice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win 10</cp:lastModifiedBy>
  <cp:revision>21</cp:revision>
  <dcterms:created xsi:type="dcterms:W3CDTF">2019-01-25T19:41:21Z</dcterms:created>
  <dcterms:modified xsi:type="dcterms:W3CDTF">2019-01-25T20:04:18Z</dcterms:modified>
</cp:coreProperties>
</file>