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74765" y="1293223"/>
                <a:ext cx="11025051" cy="4007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3200" b="1" dirty="0"/>
                  <a:t>المحاضرة الثالثة عشر</a:t>
                </a:r>
                <a:endParaRPr lang="en-US" sz="3200" b="1" dirty="0"/>
              </a:p>
              <a:p>
                <a:pPr algn="ctr" rtl="1"/>
                <a:r>
                  <a:rPr lang="ar-IQ" sz="3200" b="1" dirty="0"/>
                  <a:t>تكملة الفصل الثامن : اختبارات اللامعلمية</a:t>
                </a:r>
                <a:endParaRPr lang="en-US" sz="3200" b="1" dirty="0"/>
              </a:p>
              <a:p>
                <a:pPr algn="ctr" rtl="1"/>
                <a:r>
                  <a:rPr lang="ar-IQ" sz="3200" b="1" dirty="0"/>
                  <a:t>8-6  تحليل كروسكال – ويلز الأحادي للتباين بالتدرجات</a:t>
                </a:r>
                <a:endParaRPr lang="en-US" sz="3200" b="1" dirty="0"/>
              </a:p>
              <a:p>
                <a:pPr lvl="0" algn="ctr" rtl="1"/>
                <a:r>
                  <a:rPr lang="ar-IQ" sz="3200" b="1" dirty="0"/>
                  <a:t>مقدمة</a:t>
                </a:r>
                <a:endParaRPr lang="en-US" sz="3200" b="1" dirty="0"/>
              </a:p>
              <a:p>
                <a:pPr lvl="0" algn="ctr" rtl="1"/>
                <a:r>
                  <a:rPr lang="ar-IQ" sz="3200" b="1" dirty="0"/>
                  <a:t>احصاءة الاختبار </a:t>
                </a:r>
                <a:endParaRPr lang="en-US" sz="3200" b="1" dirty="0"/>
              </a:p>
              <a:p>
                <a:pPr algn="ctr"/>
                <a:r>
                  <a:rPr lang="en-US" sz="3200" b="1" dirty="0"/>
                  <a:t>          </a:t>
                </a:r>
                <a14:m>
                  <m:oMath xmlns:m="http://schemas.openxmlformats.org/officeDocument/2006/math">
                    <m:r>
                      <a:rPr lang="en-US" sz="3200" b="1" i="1"/>
                      <m:t>𝑯</m:t>
                    </m:r>
                    <m:r>
                      <a:rPr lang="en-US" sz="32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/>
                        </m:ctrlPr>
                      </m:dPr>
                      <m:e>
                        <m:f>
                          <m:fPr>
                            <m:ctrlPr>
                              <a:rPr lang="en-US" sz="3200" b="1" i="1"/>
                            </m:ctrlPr>
                          </m:fPr>
                          <m:num>
                            <m:r>
                              <a:rPr lang="en-US" sz="3200" b="1" i="1"/>
                              <m:t>𝟏𝟐</m:t>
                            </m:r>
                          </m:num>
                          <m:den>
                            <m:r>
                              <a:rPr lang="en-US" sz="3200" b="1" i="1"/>
                              <m:t>𝒏</m:t>
                            </m:r>
                            <m:r>
                              <a:rPr lang="en-US" sz="3200" b="1" i="1"/>
                              <m:t>(</m:t>
                            </m:r>
                            <m:r>
                              <a:rPr lang="en-US" sz="3200" b="1" i="1"/>
                              <m:t>𝒏</m:t>
                            </m:r>
                            <m:r>
                              <a:rPr lang="en-US" sz="3200" b="1" i="1"/>
                              <m:t>+</m:t>
                            </m:r>
                            <m:r>
                              <a:rPr lang="en-US" sz="3200" b="1" i="1"/>
                              <m:t>𝟏</m:t>
                            </m:r>
                            <m:r>
                              <a:rPr lang="en-US" sz="3200" b="1" i="1"/>
                              <m:t>)</m:t>
                            </m:r>
                          </m:den>
                        </m:f>
                        <m:nary>
                          <m:naryPr>
                            <m:chr m:val="∑"/>
                            <m:limLoc m:val="undOvr"/>
                            <m:ctrlPr>
                              <a:rPr lang="en-US" sz="3200" b="1" i="1"/>
                            </m:ctrlPr>
                          </m:naryPr>
                          <m:sub>
                            <m:r>
                              <a:rPr lang="en-US" sz="3200" b="1" i="1"/>
                              <m:t>𝒋</m:t>
                            </m:r>
                            <m:r>
                              <a:rPr lang="en-US" sz="3200" b="1" i="1"/>
                              <m:t>=</m:t>
                            </m:r>
                            <m:r>
                              <a:rPr lang="en-US" sz="3200" b="1" i="1"/>
                              <m:t>𝟏</m:t>
                            </m:r>
                          </m:sub>
                          <m:sup>
                            <m:r>
                              <a:rPr lang="en-US" sz="3200" b="1" i="1"/>
                              <m:t>𝒌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3200" b="1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3200" b="1" i="1"/>
                                    </m:ctrlPr>
                                  </m:sSubSupPr>
                                  <m:e>
                                    <m:r>
                                      <a:rPr lang="en-US" sz="3200" b="1" i="1"/>
                                      <m:t>𝑹</m:t>
                                    </m:r>
                                  </m:e>
                                  <m:sub>
                                    <m:r>
                                      <a:rPr lang="en-US" sz="3200" b="1" i="1"/>
                                      <m:t>𝒋</m:t>
                                    </m:r>
                                  </m:sub>
                                  <m:sup>
                                    <m:r>
                                      <a:rPr lang="en-US" sz="3200" b="1" i="1"/>
                                      <m:t>𝟐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sz="3200" b="1" i="1"/>
                                    </m:ctrlPr>
                                  </m:sSubPr>
                                  <m:e>
                                    <m:r>
                                      <a:rPr lang="en-US" sz="32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3200" b="1" i="1"/>
                                      <m:t>𝒋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e>
                    </m:d>
                    <m:r>
                      <a:rPr lang="en-US" sz="3200" b="1" i="1"/>
                      <m:t>−</m:t>
                    </m:r>
                    <m:r>
                      <a:rPr lang="en-US" sz="3200" b="1" i="1"/>
                      <m:t>𝟑</m:t>
                    </m:r>
                    <m:r>
                      <a:rPr lang="en-US" sz="3200" b="1" i="1"/>
                      <m:t>(</m:t>
                    </m:r>
                    <m:r>
                      <a:rPr lang="en-US" sz="3200" b="1" i="1"/>
                      <m:t>𝒏</m:t>
                    </m:r>
                    <m:r>
                      <a:rPr lang="en-US" sz="3200" b="1" i="1"/>
                      <m:t>+</m:t>
                    </m:r>
                    <m:r>
                      <a:rPr lang="en-US" sz="3200" b="1" i="1"/>
                      <m:t>𝟏</m:t>
                    </m:r>
                    <m:r>
                      <a:rPr lang="en-US" sz="3200" b="1" i="1"/>
                      <m:t>)</m:t>
                    </m:r>
                  </m:oMath>
                </a14:m>
                <a:endParaRPr lang="en-US" sz="3200" b="1" dirty="0"/>
              </a:p>
              <a:p>
                <a:pPr lvl="0" algn="ctr" rtl="1"/>
                <a:r>
                  <a:rPr lang="ar-IQ" sz="3200" b="1" dirty="0"/>
                  <a:t>أمثلة محلولة </a:t>
                </a:r>
                <a:endParaRPr lang="en-US" sz="32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5" y="1293223"/>
                <a:ext cx="11025051" cy="4007059"/>
              </a:xfrm>
              <a:prstGeom prst="rect">
                <a:avLst/>
              </a:prstGeom>
              <a:blipFill>
                <a:blip r:embed="rId2"/>
                <a:stretch>
                  <a:fillRect t="-1979" b="-4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24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20</cp:revision>
  <dcterms:created xsi:type="dcterms:W3CDTF">2019-01-25T19:41:21Z</dcterms:created>
  <dcterms:modified xsi:type="dcterms:W3CDTF">2019-01-25T20:03:54Z</dcterms:modified>
</cp:coreProperties>
</file>