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1074" y="535577"/>
                <a:ext cx="11025051" cy="34056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800" b="1" dirty="0"/>
                  <a:t>المحاضرة السابعة</a:t>
                </a:r>
                <a:endParaRPr lang="en-US" sz="2800" b="1" dirty="0"/>
              </a:p>
              <a:p>
                <a:pPr algn="ctr" rtl="1"/>
                <a:r>
                  <a:rPr lang="ar-IQ" sz="2800" b="1" dirty="0"/>
                  <a:t>تكملة الفصل السابع : اختبارات الاستقلالية وحسن المطابقة</a:t>
                </a:r>
                <a:endParaRPr lang="en-US" sz="2800" b="1" dirty="0"/>
              </a:p>
              <a:p>
                <a:pPr algn="ctr" rtl="1"/>
                <a:r>
                  <a:rPr lang="ar-IQ" sz="2800" b="1" dirty="0"/>
                  <a:t>7-2  اختبار حسن المطابقة (جودة التوفيق)</a:t>
                </a:r>
                <a:endParaRPr lang="en-US" sz="2800" b="1" dirty="0"/>
              </a:p>
              <a:p>
                <a:pPr lvl="0" algn="ctr" rtl="1"/>
                <a:r>
                  <a:rPr lang="ar-IQ" sz="2800" b="1" dirty="0"/>
                  <a:t>مقدمة</a:t>
                </a:r>
                <a:endParaRPr lang="en-US" sz="2800" b="1" dirty="0"/>
              </a:p>
              <a:p>
                <a:pPr lvl="0" algn="ctr" rtl="1"/>
                <a:r>
                  <a:rPr lang="ar-IQ" sz="2800" b="1" dirty="0"/>
                  <a:t>معيار الاختبار</a:t>
                </a:r>
                <a:endParaRPr lang="en-US" sz="2800" b="1" dirty="0"/>
              </a:p>
              <a:p>
                <a:pPr algn="ctr"/>
                <a:r>
                  <a:rPr lang="en-US" sz="2800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/>
                        </m:ctrlPr>
                      </m:sSupPr>
                      <m:e>
                        <m:r>
                          <a:rPr lang="en-US" sz="2800" b="1" i="1"/>
                          <m:t>𝒙</m:t>
                        </m:r>
                      </m:e>
                      <m:sup>
                        <m:r>
                          <a:rPr lang="en-US" sz="2800" b="1" i="1"/>
                          <m:t>𝟐</m:t>
                        </m:r>
                      </m:sup>
                    </m:sSup>
                    <m:r>
                      <a:rPr lang="en-US" sz="2800" b="1" i="1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US" sz="2800" b="1" i="1"/>
                        </m:ctrlPr>
                      </m:naryPr>
                      <m:sub>
                        <m:r>
                          <a:rPr lang="en-US" sz="2800" b="1" i="1"/>
                          <m:t>𝒊</m:t>
                        </m:r>
                        <m:r>
                          <a:rPr lang="en-US" sz="2800" b="1" i="1"/>
                          <m:t>=</m:t>
                        </m:r>
                        <m:r>
                          <a:rPr lang="en-US" sz="2800" b="1" i="1"/>
                          <m:t>𝟏</m:t>
                        </m:r>
                      </m:sub>
                      <m:sup>
                        <m:r>
                          <a:rPr lang="en-US" sz="2800" b="1" i="1"/>
                          <m:t>𝒌</m:t>
                        </m:r>
                      </m:sup>
                      <m:e>
                        <m:f>
                          <m:fPr>
                            <m:ctrlPr>
                              <a:rPr lang="en-US" sz="2800" b="1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/>
                                </m:ctrlPr>
                              </m:sSupPr>
                              <m:e>
                                <m:r>
                                  <a:rPr lang="en-US" sz="2800" b="1" i="1"/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800" b="1" i="1"/>
                                    </m:ctrlPr>
                                  </m:sSubPr>
                                  <m:e>
                                    <m:r>
                                      <a:rPr lang="en-US" sz="2800" b="1" i="1"/>
                                      <m:t>𝑶</m:t>
                                    </m:r>
                                  </m:e>
                                  <m:sub>
                                    <m:r>
                                      <a:rPr lang="en-US" sz="2800" b="1" i="1"/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800" b="1" i="1"/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1" i="1"/>
                                    </m:ctrlPr>
                                  </m:sSubPr>
                                  <m:e>
                                    <m:r>
                                      <a:rPr lang="en-US" sz="2800" b="1" i="1"/>
                                      <m:t>𝑬</m:t>
                                    </m:r>
                                  </m:e>
                                  <m:sub>
                                    <m:r>
                                      <a:rPr lang="en-US" sz="2800" b="1" i="1"/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800" b="1" i="1"/>
                                  <m:t>)</m:t>
                                </m:r>
                              </m:e>
                              <m:sup>
                                <m:r>
                                  <a:rPr lang="en-US" sz="2800" b="1" i="1"/>
                                  <m:t>𝟐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800" b="1" i="1"/>
                                </m:ctrlPr>
                              </m:sSubPr>
                              <m:e>
                                <m:r>
                                  <a:rPr lang="en-US" sz="2800" b="1" i="1"/>
                                  <m:t>𝑬</m:t>
                                </m:r>
                              </m:e>
                              <m:sub>
                                <m:r>
                                  <a:rPr lang="en-US" sz="2800" b="1" i="1"/>
                                  <m:t>𝒊</m:t>
                                </m:r>
                              </m:sub>
                            </m:sSub>
                          </m:den>
                        </m:f>
                        <m:r>
                          <a:rPr lang="en-US" sz="2800" b="1" i="1"/>
                          <m:t>~</m:t>
                        </m:r>
                        <m:sSubSup>
                          <m:sSubSupPr>
                            <m:ctrlPr>
                              <a:rPr lang="en-US" sz="2800" b="1" i="1"/>
                            </m:ctrlPr>
                          </m:sSubSupPr>
                          <m:e>
                            <m:r>
                              <a:rPr lang="en-US" sz="2800" b="1" i="1"/>
                              <m:t>𝒙</m:t>
                            </m:r>
                          </m:e>
                          <m:sub>
                            <m:r>
                              <a:rPr lang="en-US" sz="2800" b="1" i="1"/>
                              <m:t>(</m:t>
                            </m:r>
                            <m:r>
                              <a:rPr lang="en-US" sz="2800" b="1" i="1"/>
                              <m:t>𝒌</m:t>
                            </m:r>
                            <m:r>
                              <a:rPr lang="en-US" sz="2800" b="1" i="1"/>
                              <m:t>−</m:t>
                            </m:r>
                            <m:r>
                              <a:rPr lang="en-US" sz="2800" b="1" i="1"/>
                              <m:t>𝟏</m:t>
                            </m:r>
                            <m:r>
                              <a:rPr lang="en-US" sz="2800" b="1" i="1"/>
                              <m:t>)</m:t>
                            </m:r>
                          </m:sub>
                          <m:sup>
                            <m:r>
                              <a:rPr lang="en-US" sz="2800" b="1" i="1"/>
                              <m:t>𝟐</m:t>
                            </m:r>
                          </m:sup>
                        </m:sSubSup>
                      </m:e>
                    </m:nary>
                  </m:oMath>
                </a14:m>
                <a:endParaRPr lang="en-US" sz="2800" b="1" dirty="0"/>
              </a:p>
              <a:p>
                <a:pPr lvl="0" algn="ctr" rtl="1"/>
                <a:r>
                  <a:rPr lang="ar-IQ" sz="2800" b="1" dirty="0"/>
                  <a:t>أمثلة محلولة </a:t>
                </a:r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" y="535577"/>
                <a:ext cx="11025051" cy="3405676"/>
              </a:xfrm>
              <a:prstGeom prst="rect">
                <a:avLst/>
              </a:prstGeom>
              <a:blipFill>
                <a:blip r:embed="rId2"/>
                <a:stretch>
                  <a:fillRect t="-2147" b="-4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</TotalTime>
  <Words>22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18</cp:revision>
  <dcterms:created xsi:type="dcterms:W3CDTF">2019-01-25T19:41:21Z</dcterms:created>
  <dcterms:modified xsi:type="dcterms:W3CDTF">2019-01-25T20:03:08Z</dcterms:modified>
</cp:coreProperties>
</file>