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431074" y="535577"/>
                <a:ext cx="11025051" cy="53222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rtl="1"/>
                <a:r>
                  <a:rPr lang="ar-IQ" sz="2400" b="1" dirty="0"/>
                  <a:t>المحاضرة الرابعة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تكملة الفصل السادس : اختبارات معاملات الارتباط والانحدار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6-7  اختبار معنوية معامل الانحدار</a:t>
                </a:r>
                <a:endParaRPr lang="en-US" sz="2400" b="1" dirty="0"/>
              </a:p>
              <a:p>
                <a:pPr lvl="0" algn="ctr" rtl="1"/>
                <a:r>
                  <a:rPr lang="ar-IQ" sz="2400" b="1" dirty="0"/>
                  <a:t>مقدمة</a:t>
                </a:r>
                <a:endParaRPr lang="en-US" sz="2400" b="1" dirty="0"/>
              </a:p>
              <a:p>
                <a:pPr lvl="0" algn="ctr" rtl="1"/>
                <a:r>
                  <a:rPr lang="ar-IQ" sz="2400" b="1" dirty="0"/>
                  <a:t>معيار الاختبار</a:t>
                </a:r>
                <a:endParaRPr lang="en-US" sz="2400" b="1" dirty="0"/>
              </a:p>
              <a:p>
                <a:pPr algn="ctr"/>
                <a:r>
                  <a:rPr lang="en-US" sz="2400" b="1" dirty="0"/>
                  <a:t>          </a:t>
                </a:r>
                <a14:m>
                  <m:oMath xmlns:m="http://schemas.openxmlformats.org/officeDocument/2006/math">
                    <m:r>
                      <a:rPr lang="en-US" sz="2400" b="1" i="1"/>
                      <m:t>𝒕</m:t>
                    </m:r>
                    <m:r>
                      <a:rPr lang="en-US" sz="2400" b="1" i="1"/>
                      <m:t>=</m:t>
                    </m:r>
                    <m:f>
                      <m:fPr>
                        <m:ctrlPr>
                          <a:rPr lang="en-US" sz="2400" b="1" i="1"/>
                        </m:ctrlPr>
                      </m:fPr>
                      <m:num>
                        <m:acc>
                          <m:accPr>
                            <m:chr m:val="̂"/>
                            <m:ctrlPr>
                              <a:rPr lang="en-US" sz="2400" b="1" i="1"/>
                            </m:ctrlPr>
                          </m:accPr>
                          <m:e>
                            <m:r>
                              <a:rPr lang="en-US" sz="2400" b="1" i="1"/>
                              <m:t>𝒃</m:t>
                            </m:r>
                          </m:e>
                        </m:acc>
                      </m:num>
                      <m:den>
                        <m:r>
                          <a:rPr lang="en-US" sz="2400" b="1" i="1"/>
                          <m:t>𝑺</m:t>
                        </m:r>
                        <m:r>
                          <a:rPr lang="en-US" sz="2400" b="1" i="1"/>
                          <m:t>.</m:t>
                        </m:r>
                        <m:r>
                          <a:rPr lang="en-US" sz="2400" b="1" i="1"/>
                          <m:t>𝑬</m:t>
                        </m:r>
                        <m:r>
                          <a:rPr lang="en-US" sz="2400" b="1" i="1"/>
                          <m:t>(</m:t>
                        </m:r>
                        <m:acc>
                          <m:accPr>
                            <m:chr m:val="̂"/>
                            <m:ctrlPr>
                              <a:rPr lang="en-US" sz="2400" b="1" i="1"/>
                            </m:ctrlPr>
                          </m:accPr>
                          <m:e>
                            <m:r>
                              <a:rPr lang="en-US" sz="2400" b="1" i="1"/>
                              <m:t>𝒃</m:t>
                            </m:r>
                          </m:e>
                        </m:acc>
                        <m:r>
                          <a:rPr lang="en-US" sz="2400" b="1" i="1"/>
                          <m:t>)</m:t>
                        </m:r>
                      </m:den>
                    </m:f>
                    <m:r>
                      <a:rPr lang="en-US" sz="2400" b="1" i="1"/>
                      <m:t>~</m:t>
                    </m:r>
                    <m:sSub>
                      <m:sSubPr>
                        <m:ctrlPr>
                          <a:rPr lang="en-US" sz="2400" b="1" i="1"/>
                        </m:ctrlPr>
                      </m:sSubPr>
                      <m:e>
                        <m:r>
                          <a:rPr lang="en-US" sz="2400" b="1" i="1"/>
                          <m:t>𝒕</m:t>
                        </m:r>
                      </m:e>
                      <m:sub>
                        <m:r>
                          <a:rPr lang="en-US" sz="2400" b="1" i="1"/>
                          <m:t>(</m:t>
                        </m:r>
                        <m:r>
                          <a:rPr lang="en-US" sz="2400" b="1" i="1"/>
                          <m:t>𝒏</m:t>
                        </m:r>
                        <m:r>
                          <a:rPr lang="en-US" sz="2400" b="1" i="1"/>
                          <m:t>−</m:t>
                        </m:r>
                        <m:r>
                          <a:rPr lang="en-US" sz="2400" b="1" i="1"/>
                          <m:t>𝟐</m:t>
                        </m:r>
                        <m:r>
                          <a:rPr lang="en-US" sz="2400" b="1" i="1"/>
                          <m:t>)</m:t>
                        </m:r>
                      </m:sub>
                    </m:sSub>
                  </m:oMath>
                </a14:m>
                <a:endParaRPr lang="en-US" sz="2400" b="1" dirty="0"/>
              </a:p>
              <a:p>
                <a:pPr algn="ctr"/>
                <a:r>
                  <a:rPr lang="en-US" sz="2400" b="1" dirty="0"/>
                  <a:t>         </a:t>
                </a:r>
                <a14:m>
                  <m:oMath xmlns:m="http://schemas.openxmlformats.org/officeDocument/2006/math">
                    <m:r>
                      <a:rPr lang="en-US" sz="2400" b="1" i="1"/>
                      <m:t>𝑺</m:t>
                    </m:r>
                    <m:r>
                      <a:rPr lang="en-US" sz="2400" b="1" i="1"/>
                      <m:t>.</m:t>
                    </m:r>
                    <m:r>
                      <a:rPr lang="en-US" sz="2400" b="1" i="1"/>
                      <m:t>𝑬</m:t>
                    </m:r>
                    <m:d>
                      <m:dPr>
                        <m:ctrlPr>
                          <a:rPr lang="en-US" sz="2400" b="1" i="1"/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en-US" sz="2400" b="1" i="1"/>
                            </m:ctrlPr>
                          </m:accPr>
                          <m:e>
                            <m:r>
                              <a:rPr lang="en-US" sz="2400" b="1" i="1"/>
                              <m:t>𝒃</m:t>
                            </m:r>
                          </m:e>
                        </m:acc>
                      </m:e>
                    </m:d>
                    <m:r>
                      <a:rPr lang="en-US" sz="2400" b="1" i="1"/>
                      <m:t>=</m:t>
                    </m:r>
                    <m:sSup>
                      <m:sSupPr>
                        <m:ctrlPr>
                          <a:rPr lang="en-US" sz="2400" b="1" i="1"/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400" b="1" i="1"/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b="1" i="1"/>
                                </m:ctrlPr>
                              </m:fPr>
                              <m:num>
                                <m:sSubSup>
                                  <m:sSubSupPr>
                                    <m:ctrlPr>
                                      <a:rPr lang="en-US" sz="2400" b="1" i="1"/>
                                    </m:ctrlPr>
                                  </m:sSubSupPr>
                                  <m:e>
                                    <m:nary>
                                      <m:naryPr>
                                        <m:chr m:val="∑"/>
                                        <m:limLoc m:val="undOvr"/>
                                        <m:ctrlPr>
                                          <a:rPr lang="en-US" sz="2400" b="1" i="1"/>
                                        </m:ctrlPr>
                                      </m:naryPr>
                                      <m:sub>
                                        <m:r>
                                          <a:rPr lang="en-US" sz="2400" b="1" i="1"/>
                                          <m:t>𝒊</m:t>
                                        </m:r>
                                        <m:r>
                                          <a:rPr lang="en-US" sz="2400" b="1" i="1"/>
                                          <m:t>=</m:t>
                                        </m:r>
                                        <m:r>
                                          <a:rPr lang="en-US" sz="2400" b="1" i="1"/>
                                          <m:t>𝟏</m:t>
                                        </m:r>
                                      </m:sub>
                                      <m:sup>
                                        <m:r>
                                          <a:rPr lang="en-US" sz="2400" b="1" i="1"/>
                                          <m:t>𝒏</m:t>
                                        </m:r>
                                      </m:sup>
                                      <m:e>
                                        <m:r>
                                          <a:rPr lang="en-US" sz="2400" b="1" i="1"/>
                                          <m:t>𝒆</m:t>
                                        </m:r>
                                      </m:e>
                                    </m:nary>
                                  </m:e>
                                  <m:sub>
                                    <m:r>
                                      <a:rPr lang="en-US" sz="2400" b="1" i="1"/>
                                      <m:t>𝒊</m:t>
                                    </m:r>
                                  </m:sub>
                                  <m:sup>
                                    <m:r>
                                      <a:rPr lang="en-US" sz="2400" b="1" i="1"/>
                                      <m:t>𝟐</m:t>
                                    </m:r>
                                  </m:sup>
                                </m:sSubSup>
                              </m:num>
                              <m:den>
                                <m:r>
                                  <a:rPr lang="en-US" sz="2400" b="1" i="1"/>
                                  <m:t>(</m:t>
                                </m:r>
                                <m:r>
                                  <a:rPr lang="en-US" sz="2400" b="1" i="1"/>
                                  <m:t>𝒏</m:t>
                                </m:r>
                                <m:r>
                                  <a:rPr lang="en-US" sz="2400" b="1" i="1"/>
                                  <m:t>−</m:t>
                                </m:r>
                                <m:r>
                                  <a:rPr lang="en-US" sz="2400" b="1" i="1"/>
                                  <m:t>𝟐</m:t>
                                </m:r>
                                <m:r>
                                  <a:rPr lang="en-US" sz="2400" b="1" i="1"/>
                                  <m:t>)</m:t>
                                </m:r>
                                <m:nary>
                                  <m:naryPr>
                                    <m:chr m:val="∑"/>
                                    <m:limLoc m:val="undOvr"/>
                                    <m:ctrlPr>
                                      <a:rPr lang="en-US" sz="2400" b="1" i="1"/>
                                    </m:ctrlPr>
                                  </m:naryPr>
                                  <m:sub>
                                    <m:r>
                                      <a:rPr lang="en-US" sz="2400" b="1" i="1"/>
                                      <m:t>𝒊</m:t>
                                    </m:r>
                                    <m:r>
                                      <a:rPr lang="en-US" sz="2400" b="1" i="1"/>
                                      <m:t>=</m:t>
                                    </m:r>
                                    <m:r>
                                      <a:rPr lang="en-US" sz="2400" b="1" i="1"/>
                                      <m:t>𝟏</m:t>
                                    </m:r>
                                  </m:sub>
                                  <m:sup>
                                    <m:r>
                                      <a:rPr lang="en-US" sz="2400" b="1" i="1"/>
                                      <m:t>𝒏</m:t>
                                    </m:r>
                                  </m:sup>
                                  <m:e>
                                    <m:sSup>
                                      <m:sSupPr>
                                        <m:ctrlPr>
                                          <a:rPr lang="en-US" sz="2400" b="1" i="1"/>
                                        </m:ctrlPr>
                                      </m:sSupPr>
                                      <m:e>
                                        <m:r>
                                          <a:rPr lang="en-US" sz="2400" b="1" i="1"/>
                                          <m:t>(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2400" b="1" i="1"/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400" b="1" i="1"/>
                                              <m:t>𝒙</m:t>
                                            </m:r>
                                          </m:e>
                                          <m:sub>
                                            <m:r>
                                              <a:rPr lang="en-US" sz="2400" b="1" i="1"/>
                                              <m:t>𝒊</m:t>
                                            </m:r>
                                          </m:sub>
                                        </m:sSub>
                                        <m:r>
                                          <a:rPr lang="en-US" sz="2400" b="1" i="1"/>
                                          <m:t>−</m:t>
                                        </m:r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en-US" sz="2400" b="1" i="1"/>
                                            </m:ctrlPr>
                                          </m:accPr>
                                          <m:e>
                                            <m:r>
                                              <a:rPr lang="en-US" sz="2400" b="1" i="1"/>
                                              <m:t>𝒙</m:t>
                                            </m:r>
                                          </m:e>
                                        </m:acc>
                                        <m:r>
                                          <a:rPr lang="en-US" sz="2400" b="1" i="1"/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en-US" sz="2400" b="1" i="1"/>
                                          <m:t>𝟐</m:t>
                                        </m:r>
                                      </m:sup>
                                    </m:sSup>
                                  </m:e>
                                </m:nary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400" b="1" i="1"/>
                          <m:t>𝟏</m:t>
                        </m:r>
                        <m:r>
                          <a:rPr lang="en-US" sz="2400" b="1" i="1"/>
                          <m:t>/</m:t>
                        </m:r>
                        <m:r>
                          <a:rPr lang="en-US" sz="2400" b="1" i="1"/>
                          <m:t>𝟐</m:t>
                        </m:r>
                      </m:sup>
                    </m:sSup>
                  </m:oMath>
                </a14:m>
                <a:endParaRPr lang="en-US" sz="2400" b="1" dirty="0"/>
              </a:p>
              <a:p>
                <a:pPr algn="ctr"/>
                <a:r>
                  <a:rPr lang="en-US" sz="2400" b="1" dirty="0"/>
                  <a:t>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/>
                        </m:ctrlPr>
                      </m:sSubPr>
                      <m:e>
                        <m:r>
                          <a:rPr lang="en-US" sz="2400" b="1" i="1"/>
                          <m:t>𝒆</m:t>
                        </m:r>
                      </m:e>
                      <m:sub>
                        <m:r>
                          <a:rPr lang="en-US" sz="2400" b="1" i="1"/>
                          <m:t>𝒊</m:t>
                        </m:r>
                      </m:sub>
                    </m:sSub>
                    <m:r>
                      <a:rPr lang="en-US" sz="2400" b="1" i="1"/>
                      <m:t>=</m:t>
                    </m:r>
                    <m:sSub>
                      <m:sSubPr>
                        <m:ctrlPr>
                          <a:rPr lang="en-US" sz="2400" b="1" i="1"/>
                        </m:ctrlPr>
                      </m:sSubPr>
                      <m:e>
                        <m:r>
                          <a:rPr lang="en-US" sz="2400" b="1" i="1"/>
                          <m:t>𝒚</m:t>
                        </m:r>
                      </m:e>
                      <m:sub>
                        <m:r>
                          <a:rPr lang="en-US" sz="2400" b="1" i="1"/>
                          <m:t>𝒊</m:t>
                        </m:r>
                      </m:sub>
                    </m:sSub>
                    <m:r>
                      <a:rPr lang="en-US" sz="2400" b="1" i="1"/>
                      <m:t>−</m:t>
                    </m:r>
                    <m:acc>
                      <m:accPr>
                        <m:chr m:val="̂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𝒚</m:t>
                        </m:r>
                      </m:e>
                    </m:acc>
                  </m:oMath>
                </a14:m>
                <a:endParaRPr lang="en-US" sz="2400" b="1" dirty="0"/>
              </a:p>
              <a:p>
                <a:pPr lvl="0" algn="ctr" rtl="1"/>
                <a:r>
                  <a:rPr lang="ar-IQ" sz="2400" b="1" dirty="0"/>
                  <a:t>أمثلة محلولة</a:t>
                </a:r>
                <a:endParaRPr lang="en-US" sz="2400" b="1" dirty="0"/>
              </a:p>
              <a:p>
                <a:pPr algn="ctr" rtl="1"/>
                <a:r>
                  <a:rPr lang="en-US" sz="2400" b="1" dirty="0"/>
                  <a:t> </a:t>
                </a:r>
              </a:p>
              <a:p>
                <a:pPr algn="ctr" rtl="1"/>
                <a:r>
                  <a:rPr lang="en-US" sz="2400" b="1" dirty="0"/>
                  <a:t> </a:t>
                </a:r>
              </a:p>
              <a:p>
                <a:pPr algn="ctr" rtl="1"/>
                <a:r>
                  <a:rPr lang="ar-IQ" sz="2400" b="1" dirty="0"/>
                  <a:t>	 </a:t>
                </a:r>
                <a:endParaRPr lang="en-US" sz="2400" b="1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74" y="535577"/>
                <a:ext cx="11025051" cy="5322291"/>
              </a:xfrm>
              <a:prstGeom prst="rect">
                <a:avLst/>
              </a:prstGeom>
              <a:blipFill>
                <a:blip r:embed="rId2"/>
                <a:stretch>
                  <a:fillRect t="-1031" b="-17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709817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20</TotalTime>
  <Words>22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Century Gothic</vt:lpstr>
      <vt:lpstr>Tahoma</vt:lpstr>
      <vt:lpstr>Wingdings 3</vt:lpstr>
      <vt:lpstr>Slice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10</dc:creator>
  <cp:lastModifiedBy>win 10</cp:lastModifiedBy>
  <cp:revision>17</cp:revision>
  <dcterms:created xsi:type="dcterms:W3CDTF">2019-01-25T19:41:21Z</dcterms:created>
  <dcterms:modified xsi:type="dcterms:W3CDTF">2019-01-25T20:01:30Z</dcterms:modified>
</cp:coreProperties>
</file>