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91885" y="0"/>
                <a:ext cx="11025051" cy="6210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000" b="1" dirty="0"/>
                  <a:t>المحاضرة الثانية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تكملة الفصل السادس : اختبارات معاملات الارتباط والانحدار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6-3  اختبار الفرق بين معاملي ارتباط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مقدمة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معيار الاختبار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𝒁</m:t>
                    </m:r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𝒛</m:t>
                            </m:r>
                          </m:e>
                          <m:sub>
                            <m:r>
                              <a:rPr lang="en-US" sz="2000" b="1" i="1"/>
                              <m:t>𝟏</m:t>
                            </m:r>
                          </m:sub>
                        </m:sSub>
                        <m:r>
                          <a:rPr lang="en-US" sz="2000" b="1" i="1"/>
                          <m:t>−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𝒛</m:t>
                            </m:r>
                          </m:e>
                          <m:sub>
                            <m:r>
                              <a:rPr lang="en-US" sz="2000" b="1" i="1"/>
                              <m:t>𝟐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1" i="1"/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000" b="1" i="1"/>
                                </m:ctrlPr>
                              </m:fPr>
                              <m:num>
                                <m:r>
                                  <a:rPr lang="en-US" sz="2000" b="1" i="1"/>
                                  <m:t>𝟏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b="1" i="1"/>
                                    </m:ctrlPr>
                                  </m:sSubPr>
                                  <m:e>
                                    <m:r>
                                      <a:rPr lang="en-US" sz="2000" b="1" i="1"/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b="1" i="1"/>
                                      <m:t>𝟏</m:t>
                                    </m:r>
                                    <m:r>
                                      <a:rPr lang="en-US" sz="2000" b="1" i="1"/>
                                      <m:t>−</m:t>
                                    </m:r>
                                    <m:r>
                                      <a:rPr lang="en-US" sz="2000" b="1" i="1"/>
                                      <m:t>𝟑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b="1" i="1"/>
                              <m:t>+</m:t>
                            </m:r>
                            <m:f>
                              <m:fPr>
                                <m:ctrlPr>
                                  <a:rPr lang="en-US" sz="2000" b="1" i="1"/>
                                </m:ctrlPr>
                              </m:fPr>
                              <m:num>
                                <m:r>
                                  <a:rPr lang="en-US" sz="2000" b="1" i="1"/>
                                  <m:t>𝟏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b="1" i="1"/>
                                    </m:ctrlPr>
                                  </m:sSubPr>
                                  <m:e>
                                    <m:r>
                                      <a:rPr lang="en-US" sz="2000" b="1" i="1"/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b="1" i="1"/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2000" b="1" i="1"/>
                                  <m:t>−</m:t>
                                </m:r>
                                <m:r>
                                  <a:rPr lang="en-US" sz="2000" b="1" i="1"/>
                                  <m:t>𝟑</m:t>
                                </m:r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sz="2000" b="1" dirty="0"/>
              </a:p>
              <a:p>
                <a:pPr algn="ctr"/>
                <a:r>
                  <a:rPr lang="en-US" sz="2000" b="1" dirty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/>
                        </m:ctrlPr>
                      </m:sSubPr>
                      <m:e>
                        <m:r>
                          <a:rPr lang="en-US" sz="2000" b="1" i="1"/>
                          <m:t>𝒁</m:t>
                        </m:r>
                      </m:e>
                      <m:sub>
                        <m:r>
                          <a:rPr lang="en-US" sz="2000" b="1" i="1"/>
                          <m:t>𝟏</m:t>
                        </m:r>
                      </m:sub>
                    </m:sSub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𝟏</m:t>
                        </m:r>
                      </m:num>
                      <m:den>
                        <m:r>
                          <a:rPr lang="en-US" sz="2000" b="1" i="1"/>
                          <m:t>𝟐</m:t>
                        </m:r>
                      </m:den>
                    </m:f>
                    <m:r>
                      <a:rPr lang="en-US" sz="2000" b="1" i="1"/>
                      <m:t>𝒍𝒐𝒈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𝟏</m:t>
                        </m:r>
                        <m:r>
                          <a:rPr lang="en-US" sz="2000" b="1" i="1"/>
                          <m:t>+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𝒓</m:t>
                            </m:r>
                          </m:e>
                          <m:sub>
                            <m:r>
                              <a:rPr lang="en-US" sz="2000" b="1" i="1"/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2000" b="1" i="1"/>
                          <m:t>𝟏</m:t>
                        </m:r>
                        <m:r>
                          <a:rPr lang="en-US" sz="2000" b="1" i="1"/>
                          <m:t>−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𝒓</m:t>
                            </m:r>
                          </m:e>
                          <m:sub>
                            <m:r>
                              <a:rPr lang="en-US" sz="2000" b="1" i="1"/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n-US" sz="2000" b="1" dirty="0"/>
              </a:p>
              <a:p>
                <a:pPr algn="ctr"/>
                <a:r>
                  <a:rPr lang="en-US" sz="2000" b="1" dirty="0"/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/>
                        </m:ctrlPr>
                      </m:sSubPr>
                      <m:e>
                        <m:r>
                          <a:rPr lang="en-US" sz="2000" b="1" i="1"/>
                          <m:t>𝒁</m:t>
                        </m:r>
                      </m:e>
                      <m:sub>
                        <m:r>
                          <a:rPr lang="en-US" sz="2000" b="1" i="1"/>
                          <m:t>𝟐</m:t>
                        </m:r>
                      </m:sub>
                    </m:sSub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𝟏</m:t>
                        </m:r>
                      </m:num>
                      <m:den>
                        <m:r>
                          <a:rPr lang="en-US" sz="2000" b="1" i="1"/>
                          <m:t>𝟐</m:t>
                        </m:r>
                      </m:den>
                    </m:f>
                    <m:r>
                      <a:rPr lang="en-US" sz="2000" b="1" i="1"/>
                      <m:t>𝒍𝒐𝒈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𝟏</m:t>
                        </m:r>
                        <m:r>
                          <a:rPr lang="en-US" sz="2000" b="1" i="1"/>
                          <m:t>+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𝒓</m:t>
                            </m:r>
                          </m:e>
                          <m:sub>
                            <m:r>
                              <a:rPr lang="en-US" sz="2000" b="1" i="1"/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2000" b="1" i="1"/>
                          <m:t>𝟏</m:t>
                        </m:r>
                        <m:r>
                          <a:rPr lang="en-US" sz="2000" b="1" i="1"/>
                          <m:t>−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𝒓</m:t>
                            </m:r>
                          </m:e>
                          <m:sub>
                            <m:r>
                              <a:rPr lang="en-US" sz="2000" b="1" i="1"/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000" b="1" dirty="0"/>
              </a:p>
              <a:p>
                <a:pPr lvl="0" algn="ctr" rtl="1"/>
                <a:r>
                  <a:rPr lang="ar-IQ" sz="2000" b="1" dirty="0"/>
                  <a:t>أمثلة محلولة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6-4  اختبار تجانس عدة معاملات ارتباط بسيطة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 مقدمة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معيار الاختبار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/>
                        </m:ctrlPr>
                      </m:sSupPr>
                      <m:e>
                        <m:r>
                          <a:rPr lang="en-US" sz="2000" b="1" i="1"/>
                          <m:t>𝒙</m:t>
                        </m:r>
                      </m:e>
                      <m:sup>
                        <m:r>
                          <a:rPr lang="en-US" sz="2000" b="1" i="1"/>
                          <m:t>𝟐</m:t>
                        </m:r>
                      </m:sup>
                    </m:sSup>
                    <m:r>
                      <a:rPr lang="en-US" sz="2000" b="1" i="1"/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en-US" sz="2000" b="1" i="1"/>
                        </m:ctrlPr>
                      </m:naryPr>
                      <m:sub>
                        <m:r>
                          <a:rPr lang="en-US" sz="2000" b="1" i="1"/>
                          <m:t>𝒊</m:t>
                        </m:r>
                      </m:sub>
                      <m:sup>
                        <m:r>
                          <a:rPr lang="en-US" sz="2000" b="1" i="1"/>
                          <m:t>𝒌</m:t>
                        </m:r>
                      </m:sup>
                      <m:e>
                        <m:r>
                          <a:rPr lang="en-US" sz="2000" b="1" i="1"/>
                          <m:t>(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𝒏</m:t>
                            </m:r>
                          </m:e>
                          <m:sub>
                            <m:r>
                              <a:rPr lang="en-US" sz="2000" b="1" i="1"/>
                              <m:t>𝒊</m:t>
                            </m:r>
                          </m:sub>
                        </m:sSub>
                        <m:r>
                          <a:rPr lang="en-US" sz="2000" b="1" i="1"/>
                          <m:t>−</m:t>
                        </m:r>
                        <m:r>
                          <a:rPr lang="en-US" sz="2000" b="1" i="1"/>
                          <m:t>𝟑</m:t>
                        </m:r>
                        <m:r>
                          <a:rPr lang="en-US" sz="2000" b="1" i="1"/>
                          <m:t>)</m:t>
                        </m:r>
                        <m:sSup>
                          <m:sSupPr>
                            <m:ctrlPr>
                              <a:rPr lang="en-US" sz="2000" b="1" i="1"/>
                            </m:ctrlPr>
                          </m:sSupPr>
                          <m:e>
                            <m:r>
                              <a:rPr lang="en-US" sz="2000" b="1" i="1"/>
                              <m:t>(</m:t>
                            </m:r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𝒛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  <m:r>
                              <a:rPr lang="en-US" sz="2000" b="1" i="1"/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sz="2000" b="1" i="1"/>
                                </m:ctrlPr>
                              </m:accPr>
                              <m:e>
                                <m:r>
                                  <a:rPr lang="en-US" sz="2000" b="1" i="1"/>
                                  <m:t>𝒛</m:t>
                                </m:r>
                                <m:r>
                                  <a:rPr lang="en-US" sz="2000" b="1" i="1"/>
                                  <m:t>)</m:t>
                                </m:r>
                              </m:e>
                            </m:acc>
                          </m:e>
                          <m:sup>
                            <m:r>
                              <a:rPr lang="en-US" sz="2000" b="1" i="1"/>
                              <m:t>𝟐</m:t>
                            </m:r>
                          </m:sup>
                        </m:sSup>
                        <m:r>
                          <a:rPr lang="en-US" sz="2000" b="1" i="1"/>
                          <m:t>~</m:t>
                        </m:r>
                        <m:sSubSup>
                          <m:sSubSupPr>
                            <m:ctrlPr>
                              <a:rPr lang="en-US" sz="2000" b="1" i="1"/>
                            </m:ctrlPr>
                          </m:sSubSupPr>
                          <m:e>
                            <m:r>
                              <a:rPr lang="en-US" sz="2000" b="1" i="1"/>
                              <m:t>𝒙</m:t>
                            </m:r>
                          </m:e>
                          <m:sub>
                            <m:r>
                              <a:rPr lang="en-US" sz="2000" b="1" i="1"/>
                              <m:t>(</m:t>
                            </m:r>
                            <m:r>
                              <a:rPr lang="en-US" sz="2000" b="1" i="1"/>
                              <m:t>𝒌</m:t>
                            </m:r>
                            <m:r>
                              <a:rPr lang="en-US" sz="2000" b="1" i="1"/>
                              <m:t>−</m:t>
                            </m:r>
                            <m:r>
                              <a:rPr lang="en-US" sz="2000" b="1" i="1"/>
                              <m:t>𝟏</m:t>
                            </m:r>
                            <m:r>
                              <a:rPr lang="en-US" sz="2000" b="1" i="1"/>
                              <m:t>)</m:t>
                            </m:r>
                          </m:sub>
                          <m:sup>
                            <m:r>
                              <a:rPr lang="en-US" sz="2000" b="1" i="1"/>
                              <m:t>𝟐</m:t>
                            </m:r>
                          </m:sup>
                        </m:sSubSup>
                      </m:e>
                    </m:nary>
                  </m:oMath>
                </a14:m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/>
                        </m:ctrlPr>
                      </m:sSubPr>
                      <m:e>
                        <m:r>
                          <a:rPr lang="en-US" sz="2000" b="1" i="1"/>
                          <m:t>𝒁</m:t>
                        </m:r>
                      </m:e>
                      <m:sub>
                        <m:r>
                          <a:rPr lang="en-US" sz="2000" b="1" i="1"/>
                          <m:t>𝒊</m:t>
                        </m:r>
                      </m:sub>
                    </m:sSub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𝟏</m:t>
                        </m:r>
                      </m:num>
                      <m:den>
                        <m:r>
                          <a:rPr lang="en-US" sz="2000" b="1" i="1"/>
                          <m:t>𝟐</m:t>
                        </m:r>
                      </m:den>
                    </m:f>
                    <m:r>
                      <a:rPr lang="en-US" sz="2000" b="1" i="1"/>
                      <m:t>𝒍𝒐𝒈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𝟏</m:t>
                        </m:r>
                        <m:r>
                          <a:rPr lang="en-US" sz="2000" b="1" i="1"/>
                          <m:t>+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𝒓</m:t>
                            </m:r>
                          </m:e>
                          <m:sub>
                            <m:r>
                              <a:rPr lang="en-US" sz="2000" b="1" i="1"/>
                              <m:t>𝒊</m:t>
                            </m:r>
                          </m:sub>
                        </m:sSub>
                      </m:num>
                      <m:den>
                        <m:r>
                          <a:rPr lang="en-US" sz="2000" b="1" i="1"/>
                          <m:t>𝟏</m:t>
                        </m:r>
                        <m:r>
                          <a:rPr lang="en-US" sz="2000" b="1" i="1"/>
                          <m:t>−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𝒓</m:t>
                            </m:r>
                          </m:e>
                          <m:sub>
                            <m:r>
                              <a:rPr lang="en-US" sz="2000" b="1" i="1"/>
                              <m:t>𝒊</m:t>
                            </m:r>
                          </m:sub>
                        </m:sSub>
                      </m:den>
                    </m:f>
                  </m:oMath>
                </a14:m>
                <a:endParaRPr lang="en-US" sz="2000" b="1" dirty="0"/>
              </a:p>
              <a:p>
                <a:pPr algn="ctr"/>
                <a:r>
                  <a:rPr lang="en-US" sz="2000" b="1" dirty="0"/>
                  <a:t>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b="1" i="1"/>
                        </m:ctrlPr>
                      </m:accPr>
                      <m:e>
                        <m:r>
                          <a:rPr lang="en-US" sz="2000" b="1" i="1"/>
                          <m:t>𝒁</m:t>
                        </m:r>
                      </m:e>
                    </m:acc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2000" b="1" i="1"/>
                            </m:ctrlPr>
                          </m:naryPr>
                          <m:sub>
                            <m:r>
                              <a:rPr lang="en-US" sz="2000" b="1" i="1"/>
                              <m:t>𝒊</m:t>
                            </m:r>
                            <m:r>
                              <a:rPr lang="en-US" sz="2000" b="1" i="1"/>
                              <m:t>=</m:t>
                            </m:r>
                            <m:r>
                              <a:rPr lang="en-US" sz="2000" b="1" i="1"/>
                              <m:t>𝟏</m:t>
                            </m:r>
                          </m:sub>
                          <m:sup>
                            <m:r>
                              <a:rPr lang="en-US" sz="2000" b="1" i="1"/>
                              <m:t>𝒌</m:t>
                            </m:r>
                          </m:sup>
                          <m:e>
                            <m:r>
                              <a:rPr lang="en-US" sz="2000" b="1" i="1"/>
                              <m:t>(</m:t>
                            </m:r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  <m:r>
                              <a:rPr lang="en-US" sz="2000" b="1" i="1"/>
                              <m:t>−</m:t>
                            </m:r>
                            <m:r>
                              <a:rPr lang="en-US" sz="2000" b="1" i="1"/>
                              <m:t>𝟑</m:t>
                            </m:r>
                            <m:r>
                              <a:rPr lang="en-US" sz="2000" b="1" i="1"/>
                              <m:t>)</m:t>
                            </m:r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𝒛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n-US" sz="2000" b="1" i="1"/>
                            </m:ctrlPr>
                          </m:naryPr>
                          <m:sub>
                            <m:r>
                              <a:rPr lang="en-US" sz="2000" b="1" i="1"/>
                              <m:t>𝒊</m:t>
                            </m:r>
                            <m:r>
                              <a:rPr lang="en-US" sz="2000" b="1" i="1"/>
                              <m:t>=</m:t>
                            </m:r>
                            <m:r>
                              <a:rPr lang="en-US" sz="2000" b="1" i="1"/>
                              <m:t>𝟏</m:t>
                            </m:r>
                          </m:sub>
                          <m:sup>
                            <m:r>
                              <a:rPr lang="en-US" sz="2000" b="1" i="1"/>
                              <m:t>𝒌</m:t>
                            </m:r>
                          </m:sup>
                          <m:e>
                            <m:r>
                              <a:rPr lang="en-US" sz="2000" b="1" i="1"/>
                              <m:t>(</m:t>
                            </m:r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  <m:r>
                              <a:rPr lang="en-US" sz="2000" b="1" i="1"/>
                              <m:t>−</m:t>
                            </m:r>
                            <m:r>
                              <a:rPr lang="en-US" sz="2000" b="1" i="1"/>
                              <m:t>𝟑</m:t>
                            </m:r>
                            <m:r>
                              <a:rPr lang="en-US" sz="2000" b="1" i="1"/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en-US" sz="2000" b="1" dirty="0"/>
              </a:p>
              <a:p>
                <a:pPr lvl="0" algn="ctr" rtl="1"/>
                <a:r>
                  <a:rPr lang="ar-IQ" sz="2000" b="1" dirty="0"/>
                  <a:t>أمثلة محلولة</a:t>
                </a:r>
                <a:endParaRPr lang="en-US" sz="20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" y="0"/>
                <a:ext cx="11025051" cy="6210098"/>
              </a:xfrm>
              <a:prstGeom prst="rect">
                <a:avLst/>
              </a:prstGeom>
              <a:blipFill>
                <a:blip r:embed="rId2"/>
                <a:stretch>
                  <a:fillRect t="-491" b="-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</TotalTime>
  <Words>23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15</cp:revision>
  <dcterms:created xsi:type="dcterms:W3CDTF">2019-01-25T19:41:21Z</dcterms:created>
  <dcterms:modified xsi:type="dcterms:W3CDTF">2019-01-25T20:00:33Z</dcterms:modified>
</cp:coreProperties>
</file>