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26571" y="114403"/>
                <a:ext cx="11025051" cy="66847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IQ" sz="2400" b="1" dirty="0"/>
                  <a:t>المحاضرة التاسعة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الفصل الثالث : اختبارات تتعلق بالوسط الحسابي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3-1 اختبار متوسط عينة عشوائية من مجتمع طبيعي 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     أولاَ : إذا كان تباين المجتمع (</a:t>
                </a:r>
                <a:r>
                  <a:rPr lang="en-US" sz="2400" b="1" dirty="0"/>
                  <a:t>(σ</a:t>
                </a:r>
                <a:r>
                  <a:rPr lang="en-US" sz="2400" b="1" baseline="30000" dirty="0"/>
                  <a:t>2</a:t>
                </a:r>
                <a:r>
                  <a:rPr lang="ar-IQ" sz="2400" b="1" dirty="0"/>
                  <a:t> معلوماَ 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    معيار الاختبار الملائم  : </a:t>
                </a:r>
                <a14:m>
                  <m:oMath xmlns:m="http://schemas.openxmlformats.org/officeDocument/2006/math">
                    <m:r>
                      <a:rPr lang="en-US" sz="2400" b="1" i="1"/>
                      <m:t>𝒁</m:t>
                    </m:r>
                    <m:r>
                      <a:rPr lang="en-US" sz="2400" b="1" i="1"/>
                      <m:t>=</m:t>
                    </m:r>
                    <m:f>
                      <m:fPr>
                        <m:ctrlPr>
                          <a:rPr lang="en-US" sz="2400" b="1" i="1"/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sz="2400" b="1" i="1"/>
                            </m:ctrlPr>
                          </m:accPr>
                          <m:e>
                            <m:r>
                              <a:rPr lang="en-US" sz="2400" b="1" i="1"/>
                              <m:t>𝑿</m:t>
                            </m:r>
                          </m:e>
                        </m:acc>
                        <m:r>
                          <a:rPr lang="en-US" sz="2400" b="1" i="1"/>
                          <m:t>−</m:t>
                        </m:r>
                        <m:sSub>
                          <m:sSubPr>
                            <m:ctrlPr>
                              <a:rPr lang="en-US" sz="2400" b="1" i="1"/>
                            </m:ctrlPr>
                          </m:sSubPr>
                          <m:e>
                            <m:r>
                              <a:rPr lang="en-US" sz="2400" b="1" i="1"/>
                              <m:t>𝝁</m:t>
                            </m:r>
                          </m:e>
                          <m:sub>
                            <m:r>
                              <a:rPr lang="en-US" sz="2400" b="1" i="1"/>
                              <m:t>𝟎</m:t>
                            </m:r>
                          </m:sub>
                        </m:sSub>
                      </m:num>
                      <m:den>
                        <m:f>
                          <m:fPr>
                            <m:type m:val="lin"/>
                            <m:ctrlPr>
                              <a:rPr lang="en-US" sz="2400" b="1" i="1"/>
                            </m:ctrlPr>
                          </m:fPr>
                          <m:num>
                            <m:r>
                              <a:rPr lang="en-US" sz="2400" b="1" i="1"/>
                              <m:t>𝝈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b="1" i="1"/>
                                </m:ctrlPr>
                              </m:radPr>
                              <m:deg/>
                              <m:e>
                                <m:r>
                                  <a:rPr lang="en-US" sz="2400" b="1" i="1"/>
                                  <m:t>𝒏</m:t>
                                </m:r>
                              </m:e>
                            </m:rad>
                          </m:den>
                        </m:f>
                      </m:den>
                    </m:f>
                  </m:oMath>
                </a14:m>
                <a:r>
                  <a:rPr lang="en-US" sz="2400" b="1" dirty="0"/>
                  <a:t>      </a:t>
                </a:r>
              </a:p>
              <a:p>
                <a:pPr algn="ctr" rtl="1"/>
                <a:r>
                  <a:rPr lang="ar-IQ" sz="2400" b="1" dirty="0"/>
                  <a:t>     تانياَ  : إذا كان تباين المجتمع (</a:t>
                </a:r>
                <a:r>
                  <a:rPr lang="en-US" sz="2400" b="1" dirty="0"/>
                  <a:t>(σ</a:t>
                </a:r>
                <a:r>
                  <a:rPr lang="en-US" sz="2400" b="1" baseline="30000" dirty="0"/>
                  <a:t>2</a:t>
                </a:r>
                <a:r>
                  <a:rPr lang="ar-IQ" sz="2400" b="1" dirty="0"/>
                  <a:t> غير معلوماَ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     معيار الاختبار الملائم :     </a:t>
                </a:r>
                <a14:m>
                  <m:oMath xmlns:m="http://schemas.openxmlformats.org/officeDocument/2006/math">
                    <m:r>
                      <a:rPr lang="en-US" sz="2400" b="1" i="1"/>
                      <m:t>𝒁</m:t>
                    </m:r>
                    <m:r>
                      <a:rPr lang="en-US" sz="2400" b="1" i="1"/>
                      <m:t>=</m:t>
                    </m:r>
                    <m:f>
                      <m:fPr>
                        <m:ctrlPr>
                          <a:rPr lang="en-US" sz="2400" b="1" i="1"/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sz="2400" b="1" i="1"/>
                            </m:ctrlPr>
                          </m:accPr>
                          <m:e>
                            <m:r>
                              <a:rPr lang="en-US" sz="2400" b="1" i="1"/>
                              <m:t>𝑿</m:t>
                            </m:r>
                          </m:e>
                        </m:acc>
                        <m:r>
                          <a:rPr lang="en-US" sz="2400" b="1" i="1"/>
                          <m:t>−</m:t>
                        </m:r>
                        <m:sSub>
                          <m:sSubPr>
                            <m:ctrlPr>
                              <a:rPr lang="en-US" sz="2400" b="1" i="1"/>
                            </m:ctrlPr>
                          </m:sSubPr>
                          <m:e>
                            <m:r>
                              <a:rPr lang="en-US" sz="2400" b="1" i="1"/>
                              <m:t>𝝁</m:t>
                            </m:r>
                          </m:e>
                          <m:sub>
                            <m:r>
                              <a:rPr lang="en-US" sz="2400" b="1" i="1"/>
                              <m:t>𝟎</m:t>
                            </m:r>
                          </m:sub>
                        </m:sSub>
                      </m:num>
                      <m:den>
                        <m:f>
                          <m:fPr>
                            <m:type m:val="lin"/>
                            <m:ctrlPr>
                              <a:rPr lang="en-US" sz="2400" b="1" i="1"/>
                            </m:ctrlPr>
                          </m:fPr>
                          <m:num>
                            <m:r>
                              <a:rPr lang="en-US" sz="2400" b="1" i="1"/>
                              <m:t>𝑺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b="1" i="1"/>
                                </m:ctrlPr>
                              </m:radPr>
                              <m:deg/>
                              <m:e>
                                <m:r>
                                  <a:rPr lang="en-US" sz="2400" b="1" i="1"/>
                                  <m:t>𝒏</m:t>
                                </m:r>
                              </m:e>
                            </m:rad>
                          </m:den>
                        </m:f>
                      </m:den>
                    </m:f>
                  </m:oMath>
                </a14:m>
                <a:endParaRPr lang="en-US" sz="2400" b="1" dirty="0"/>
              </a:p>
              <a:p>
                <a:pPr lvl="0" algn="ctr" rtl="1"/>
                <a:r>
                  <a:rPr lang="ar-IQ" sz="2400" b="1" dirty="0"/>
                  <a:t> أمثلة محلولة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وهناك حالة أخرى وهي عندما يكون حجم العينة صغير (أي أقل من 30 مفردة) فأن معيار الاختبار الملائم هنا هو :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                              </a:t>
                </a:r>
                <a14:m>
                  <m:oMath xmlns:m="http://schemas.openxmlformats.org/officeDocument/2006/math">
                    <m:r>
                      <a:rPr lang="en-US" sz="2400" b="1" i="1"/>
                      <m:t>𝒕</m:t>
                    </m:r>
                    <m:r>
                      <a:rPr lang="en-US" sz="2400" b="1" i="1"/>
                      <m:t>=</m:t>
                    </m:r>
                    <m:f>
                      <m:fPr>
                        <m:ctrlPr>
                          <a:rPr lang="en-US" sz="2400" b="1" i="1"/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sz="2400" b="1" i="1"/>
                            </m:ctrlPr>
                          </m:accPr>
                          <m:e>
                            <m:r>
                              <a:rPr lang="en-US" sz="2400" b="1" i="1"/>
                              <m:t>𝑿</m:t>
                            </m:r>
                          </m:e>
                        </m:acc>
                        <m:r>
                          <a:rPr lang="en-US" sz="2400" b="1" i="1"/>
                          <m:t>−</m:t>
                        </m:r>
                        <m:sSub>
                          <m:sSubPr>
                            <m:ctrlPr>
                              <a:rPr lang="en-US" sz="2400" b="1" i="1"/>
                            </m:ctrlPr>
                          </m:sSubPr>
                          <m:e>
                            <m:r>
                              <a:rPr lang="en-US" sz="2400" b="1" i="1"/>
                              <m:t>𝝁</m:t>
                            </m:r>
                          </m:e>
                          <m:sub>
                            <m:r>
                              <a:rPr lang="en-US" sz="2400" b="1" i="1"/>
                              <m:t>𝟎</m:t>
                            </m:r>
                          </m:sub>
                        </m:sSub>
                      </m:num>
                      <m:den>
                        <m:f>
                          <m:fPr>
                            <m:type m:val="lin"/>
                            <m:ctrlPr>
                              <a:rPr lang="en-US" sz="2400" b="1" i="1"/>
                            </m:ctrlPr>
                          </m:fPr>
                          <m:num>
                            <m:r>
                              <a:rPr lang="en-US" sz="2400" b="1" i="1"/>
                              <m:t>𝑺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b="1" i="1"/>
                                </m:ctrlPr>
                              </m:radPr>
                              <m:deg/>
                              <m:e>
                                <m:r>
                                  <a:rPr lang="en-US" sz="2400" b="1" i="1"/>
                                  <m:t>𝒏</m:t>
                                </m:r>
                              </m:e>
                            </m:rad>
                          </m:den>
                        </m:f>
                      </m:den>
                    </m:f>
                  </m:oMath>
                </a14:m>
                <a:endParaRPr lang="en-US" sz="2400" b="1" dirty="0"/>
              </a:p>
              <a:p>
                <a:pPr algn="ctr" rtl="1"/>
                <a:r>
                  <a:rPr lang="ar-IQ" sz="2400" b="1" dirty="0"/>
                  <a:t> 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المصدر : كتاب " اختبار الفرضيات الاحصائية "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المؤلفان : كمال علوان خلف المشهداني و عماد حازم عبودي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       جامعة بغداد / كلية الادارة والاقتصاد / قسم الاحصاء </a:t>
                </a:r>
                <a:endParaRPr lang="en-US" sz="2400" b="1" dirty="0"/>
              </a:p>
              <a:p>
                <a:pPr algn="ctr" rtl="1"/>
                <a:r>
                  <a:rPr lang="ar-IQ" sz="2400" b="1" dirty="0"/>
                  <a:t> </a:t>
                </a:r>
                <a:endParaRPr lang="en-US" sz="2400" b="1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71" y="114403"/>
                <a:ext cx="11025051" cy="6684715"/>
              </a:xfrm>
              <a:prstGeom prst="rect">
                <a:avLst/>
              </a:prstGeom>
              <a:blipFill>
                <a:blip r:embed="rId2"/>
                <a:stretch>
                  <a:fillRect l="-1217" t="-821" r="-387" b="-1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</TotalTime>
  <Words>36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9</cp:revision>
  <dcterms:created xsi:type="dcterms:W3CDTF">2019-01-25T19:41:21Z</dcterms:created>
  <dcterms:modified xsi:type="dcterms:W3CDTF">2019-01-25T19:54:07Z</dcterms:modified>
</cp:coreProperties>
</file>