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26571" y="114403"/>
                <a:ext cx="11025051" cy="6521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000" b="1" dirty="0"/>
                  <a:t>المحاضرة الثامنة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تكملة الفصل الثاني : بعض التوزيعات الاحتمالية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2-4 بعض التوزيعات النظرية المستمرة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2-4-3 توزيع ستودنت- </a:t>
                </a:r>
                <a:r>
                  <a:rPr lang="en-US" sz="2000" b="1" dirty="0"/>
                  <a:t>t</a:t>
                </a:r>
              </a:p>
              <a:p>
                <a:pPr lvl="0" algn="ctr" rtl="1"/>
                <a:r>
                  <a:rPr lang="ar-IQ" sz="2000" b="1" dirty="0"/>
                  <a:t>مقدمة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     المتغير العشوائي </a:t>
                </a:r>
                <a:r>
                  <a:rPr lang="en-US" sz="2000" b="1" dirty="0"/>
                  <a:t>(t)</a:t>
                </a:r>
                <a:r>
                  <a:rPr lang="ar-IQ" sz="2000" b="1" dirty="0"/>
                  <a:t>  يعرف بالشكل التالي :      </a:t>
                </a:r>
                <a14:m>
                  <m:oMath xmlns:m="http://schemas.openxmlformats.org/officeDocument/2006/math">
                    <m:r>
                      <a:rPr lang="en-US" sz="2000" b="1" i="1"/>
                      <m:t>𝒕</m:t>
                    </m:r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𝒛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1" i="1"/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000" b="1" i="1"/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000" b="1" i="1"/>
                                    </m:ctrlPr>
                                  </m:sSupPr>
                                  <m:e>
                                    <m:r>
                                      <a:rPr lang="en-US" sz="2000" b="1" i="1"/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2000" b="1" i="1"/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b="1" i="1"/>
                                  <m:t>𝒏</m:t>
                                </m:r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sz="2000" b="1" dirty="0"/>
              </a:p>
              <a:p>
                <a:pPr lvl="0" algn="ctr" rtl="1"/>
                <a:r>
                  <a:rPr lang="ar-IQ" sz="2000" b="1" dirty="0"/>
                  <a:t>الدالة الاحتمالية للتوزيع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خصائص التوزيع 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أمثلة محلولة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2-4-4 توزيع </a:t>
                </a:r>
                <a:r>
                  <a:rPr lang="en-US" sz="2000" b="1" dirty="0"/>
                  <a:t>F </a:t>
                </a:r>
              </a:p>
              <a:p>
                <a:pPr lvl="0" algn="ctr" rtl="1"/>
                <a:r>
                  <a:rPr lang="ar-IQ" sz="2000" b="1" dirty="0"/>
                  <a:t>مقدمة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      توزيع </a:t>
                </a:r>
                <a:r>
                  <a:rPr lang="en-US" sz="2000" b="1" dirty="0"/>
                  <a:t>F</a:t>
                </a:r>
                <a:r>
                  <a:rPr lang="ar-IQ" sz="2000" b="1" dirty="0"/>
                  <a:t>  يعبر عنه بالشكل التالي  :     </a:t>
                </a:r>
                <a14:m>
                  <m:oMath xmlns:m="http://schemas.openxmlformats.org/officeDocument/2006/math">
                    <m:r>
                      <a:rPr lang="en-US" sz="2000" b="1" i="1"/>
                      <m:t>𝑭</m:t>
                    </m:r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en-US" sz="2000" b="1" i="1"/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2000" b="1" i="1"/>
                                </m:ctrlPr>
                              </m:sSubSupPr>
                              <m:e>
                                <m:r>
                                  <a:rPr lang="en-US" sz="2000" b="1" i="1"/>
                                  <m:t>𝒙</m:t>
                                </m:r>
                              </m:e>
                              <m:sub>
                                <m:r>
                                  <a:rPr lang="en-US" sz="2000" b="1" i="1"/>
                                  <m:t>𝟏</m:t>
                                </m:r>
                              </m:sub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𝟏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type m:val="lin"/>
                            <m:ctrlPr>
                              <a:rPr lang="en-US" sz="2000" b="1" i="1"/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2000" b="1" i="1"/>
                                </m:ctrlPr>
                              </m:sSubSupPr>
                              <m:e>
                                <m:r>
                                  <a:rPr lang="en-US" sz="2000" b="1" i="1"/>
                                  <m:t>𝒙</m:t>
                                </m:r>
                              </m:e>
                              <m:sub>
                                <m:r>
                                  <a:rPr lang="en-US" sz="2000" b="1" i="1"/>
                                  <m:t>𝟐</m:t>
                                </m:r>
                              </m:sub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𝟐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en-US" sz="2000" b="1" dirty="0"/>
              </a:p>
              <a:p>
                <a:pPr lvl="0" algn="ctr" rtl="1"/>
                <a:r>
                  <a:rPr lang="ar-IQ" sz="2000" b="1" dirty="0"/>
                  <a:t>الدالة الاحتمالية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خصائص التوزيع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أمثلة محلولة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 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المصدر : كتاب " اختبار الفرضيات الاحصائية "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المؤلفان : كمال علوان خلف المشهداني و عماد حازم عبودي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       جامعة بغداد / كلية الادارة والاقتصاد / قسم الاحصاء </a:t>
                </a:r>
                <a:endParaRPr lang="en-US" sz="20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71" y="114403"/>
                <a:ext cx="11025051" cy="6521529"/>
              </a:xfrm>
              <a:prstGeom prst="rect">
                <a:avLst/>
              </a:prstGeom>
              <a:blipFill>
                <a:blip r:embed="rId2"/>
                <a:stretch>
                  <a:fillRect t="-561" b="-1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33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8</cp:revision>
  <dcterms:created xsi:type="dcterms:W3CDTF">2019-01-25T19:41:21Z</dcterms:created>
  <dcterms:modified xsi:type="dcterms:W3CDTF">2019-01-25T19:53:35Z</dcterms:modified>
</cp:coreProperties>
</file>