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70262" y="379564"/>
                <a:ext cx="11025051" cy="5715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400" b="1" dirty="0"/>
                  <a:t>المحاضرة السابعة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تكملة الفصل الثاني : بعض التوزيعات الاحتمالية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2-4 بعض التوزيعات النظرية المستمرة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2-4-2 توزيع مربع كاي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مقدمة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الدالة الاحتمالية التي تصف أو تحدد هذا المنحنى هي :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𝒇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sSup>
                          <m:sSupPr>
                            <m:ctrlPr>
                              <a:rPr lang="en-US" sz="2400" b="1" i="1"/>
                            </m:ctrlPr>
                          </m:sSupPr>
                          <m:e>
                            <m:r>
                              <a:rPr lang="en-US" sz="2400" b="1" i="1"/>
                              <m:t>𝒙</m:t>
                            </m:r>
                          </m:e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r>
                          <a:rPr lang="en-US" sz="2400" b="1" i="1"/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en-US" sz="2400" b="1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1" i="1"/>
                                </m:ctrlPr>
                              </m:fPr>
                              <m:num>
                                <m:r>
                                  <a:rPr lang="en-US" sz="2400" b="1" i="1"/>
                                  <m:t>𝒏</m:t>
                                </m:r>
                              </m:num>
                              <m:den>
                                <m:r>
                                  <a:rPr lang="en-US" sz="2400" b="1" i="1"/>
                                  <m:t>𝟐</m:t>
                                </m:r>
                              </m:den>
                            </m:f>
                            <m:r>
                              <a:rPr lang="en-US" sz="2400" b="1" i="1"/>
                              <m:t>−</m:t>
                            </m:r>
                            <m:r>
                              <a:rPr lang="en-US" sz="2400" b="1" i="1"/>
                              <m:t>𝟏</m:t>
                            </m:r>
                          </m:e>
                        </m:d>
                        <m:r>
                          <a:rPr lang="en-US" sz="2400" b="1" i="1"/>
                          <m:t>!</m:t>
                        </m:r>
                        <m:sSup>
                          <m:sSupPr>
                            <m:ctrlPr>
                              <a:rPr lang="en-US" sz="2400" b="1" i="1"/>
                            </m:ctrlPr>
                          </m:sSupPr>
                          <m:e>
                            <m:r>
                              <a:rPr lang="en-US" sz="2400" b="1" i="1"/>
                              <m:t>𝟐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400" b="1" i="1"/>
                                </m:ctrlPr>
                              </m:fPr>
                              <m:num>
                                <m:r>
                                  <a:rPr lang="en-US" sz="2400" b="1" i="1"/>
                                  <m:t>𝒏</m:t>
                                </m:r>
                              </m:num>
                              <m:den>
                                <m:r>
                                  <a:rPr lang="en-US" sz="2400" b="1" i="1"/>
                                  <m:t>𝟐</m:t>
                                </m:r>
                              </m:den>
                            </m:f>
                          </m:sup>
                        </m:sSup>
                      </m:den>
                    </m:f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𝒆</m:t>
                        </m:r>
                      </m:e>
                      <m:sup>
                        <m:r>
                          <a:rPr lang="en-US" sz="2400" b="1" i="1"/>
                          <m:t>−</m:t>
                        </m:r>
                        <m:f>
                          <m:fPr>
                            <m:ctrlPr>
                              <a:rPr lang="en-US" sz="2400" b="1" i="1"/>
                            </m:ctrlPr>
                          </m:fPr>
                          <m:num>
                            <m:r>
                              <a:rPr lang="en-US" sz="2400" b="1" i="1"/>
                              <m:t>𝟏</m:t>
                            </m:r>
                          </m:num>
                          <m:den>
                            <m:r>
                              <a:rPr lang="en-US" sz="2400" b="1" i="1"/>
                              <m:t>𝟐</m:t>
                            </m:r>
                          </m:den>
                        </m:f>
                        <m:d>
                          <m:dPr>
                            <m:ctrlPr>
                              <a:rPr lang="en-US" sz="2400" b="1" i="1"/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1" i="1"/>
                                </m:ctrlPr>
                              </m:sSupPr>
                              <m:e>
                                <m:r>
                                  <a:rPr lang="en-US" sz="2400" b="1" i="1"/>
                                  <m:t>𝒙</m:t>
                                </m:r>
                              </m:e>
                              <m:sup>
                                <m:r>
                                  <a:rPr lang="en-US" sz="2400" b="1" i="1"/>
                                  <m:t>𝟐</m:t>
                                </m:r>
                              </m:sup>
                            </m:sSup>
                          </m:e>
                        </m:d>
                      </m:sup>
                    </m:sSup>
                    <m:r>
                      <a:rPr lang="en-US" sz="2400" b="1" i="1"/>
                      <m:t>(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𝒙</m:t>
                        </m:r>
                      </m:e>
                      <m:sup>
                        <m:r>
                          <a:rPr lang="en-US" sz="2400" b="1" i="1"/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2400" b="1" i="1"/>
                            </m:ctrlPr>
                          </m:fPr>
                          <m:num>
                            <m:r>
                              <a:rPr lang="en-US" sz="2400" b="1" i="1"/>
                              <m:t>𝒏</m:t>
                            </m:r>
                          </m:num>
                          <m:den>
                            <m:r>
                              <a:rPr lang="en-US" sz="2400" b="1" i="1"/>
                              <m:t>𝟐</m:t>
                            </m:r>
                          </m:den>
                        </m:f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𝟏</m:t>
                        </m:r>
                      </m:sup>
                    </m:sSup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خواص التوزيع 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أمثلة محلولة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 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 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المصدر : كتاب " اختبار الفرضيات الاحصائية "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المؤلفان : كمال علوان خلف المشهداني و عماد حازم عبودي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 جامعة بغداد / كلية الادارة والاقتصاد / قسم الاحصاء </a:t>
                </a:r>
                <a:endParaRPr lang="en-US" sz="24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2" y="379564"/>
                <a:ext cx="11025051" cy="5715154"/>
              </a:xfrm>
              <a:prstGeom prst="rect">
                <a:avLst/>
              </a:prstGeom>
              <a:blipFill>
                <a:blip r:embed="rId2"/>
                <a:stretch>
                  <a:fillRect t="-959"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31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7</cp:revision>
  <dcterms:created xsi:type="dcterms:W3CDTF">2019-01-25T19:41:21Z</dcterms:created>
  <dcterms:modified xsi:type="dcterms:W3CDTF">2019-01-25T19:52:49Z</dcterms:modified>
</cp:coreProperties>
</file>