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470262" y="379564"/>
                <a:ext cx="11025051" cy="58783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rtl="1"/>
                <a:r>
                  <a:rPr lang="ar-IQ" sz="2000" b="1" dirty="0"/>
                  <a:t>المحاضرة السادسة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تكملة الفصل الثاني : بعض التوزيعات الاحتمالية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2-4 بعض التوزيعات النظرية المستمرة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2-4-1 التوزيع الطبيعي والتوزيع الطبيعي القياسي</a:t>
                </a:r>
                <a:endParaRPr lang="en-US" sz="2000" b="1" dirty="0"/>
              </a:p>
              <a:p>
                <a:pPr lvl="0" algn="ctr" rtl="1"/>
                <a:r>
                  <a:rPr lang="ar-IQ" sz="2000" b="1" dirty="0"/>
                  <a:t>مقدمة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دالة الكثافة الاحتمالية للتوزيع الطبيعي</a:t>
                </a:r>
                <a:endParaRPr lang="en-US" sz="2000" b="1" dirty="0"/>
              </a:p>
              <a:p>
                <a:pPr algn="ctr"/>
                <a:r>
                  <a:rPr lang="en-US" sz="2000" b="1" dirty="0"/>
                  <a:t>          </a:t>
                </a:r>
                <a14:m>
                  <m:oMath xmlns:m="http://schemas.openxmlformats.org/officeDocument/2006/math">
                    <m:r>
                      <a:rPr lang="en-US" sz="2000" b="1" i="1"/>
                      <m:t>𝒇</m:t>
                    </m:r>
                    <m:d>
                      <m:dPr>
                        <m:ctrlPr>
                          <a:rPr lang="en-US" sz="2000" b="1" i="1"/>
                        </m:ctrlPr>
                      </m:dPr>
                      <m:e>
                        <m:r>
                          <a:rPr lang="en-US" sz="2000" b="1" i="1"/>
                          <m:t>𝒙</m:t>
                        </m:r>
                      </m:e>
                    </m:d>
                    <m:r>
                      <a:rPr lang="en-US" sz="2000" b="1" i="1"/>
                      <m:t>=</m:t>
                    </m:r>
                    <m:f>
                      <m:fPr>
                        <m:ctrlPr>
                          <a:rPr lang="en-US" sz="2000" b="1" i="1"/>
                        </m:ctrlPr>
                      </m:fPr>
                      <m:num>
                        <m:r>
                          <a:rPr lang="en-US" sz="2000" b="1" i="1"/>
                          <m:t>𝟏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000" b="1" i="1"/>
                            </m:ctrlPr>
                          </m:radPr>
                          <m:deg/>
                          <m:e>
                            <m:r>
                              <a:rPr lang="en-US" sz="2000" b="1" i="1"/>
                              <m:t>𝟐</m:t>
                            </m:r>
                            <m:r>
                              <a:rPr lang="en-US" sz="2000" b="1" i="1"/>
                              <m:t>𝝅</m:t>
                            </m:r>
                            <m:sSup>
                              <m:sSupPr>
                                <m:ctrlPr>
                                  <a:rPr lang="en-US" sz="2000" b="1" i="1"/>
                                </m:ctrlPr>
                              </m:sSupPr>
                              <m:e>
                                <m:r>
                                  <a:rPr lang="en-US" sz="2000" b="1" i="1"/>
                                  <m:t>𝝈</m:t>
                                </m:r>
                              </m:e>
                              <m:sup>
                                <m:r>
                                  <a:rPr lang="en-US" sz="2000" b="1" i="1"/>
                                  <m:t>𝟐</m:t>
                                </m:r>
                              </m:sup>
                            </m:sSup>
                          </m:e>
                        </m:rad>
                      </m:den>
                    </m:f>
                    <m:sSup>
                      <m:sSupPr>
                        <m:ctrlPr>
                          <a:rPr lang="en-US" sz="2000" b="1" i="1"/>
                        </m:ctrlPr>
                      </m:sSupPr>
                      <m:e>
                        <m:r>
                          <a:rPr lang="en-US" sz="2000" b="1" i="1"/>
                          <m:t>𝒆</m:t>
                        </m:r>
                      </m:e>
                      <m:sup>
                        <m:r>
                          <a:rPr lang="en-US" sz="2000" b="1" i="1"/>
                          <m:t>−</m:t>
                        </m:r>
                        <m:f>
                          <m:fPr>
                            <m:ctrlPr>
                              <a:rPr lang="en-US" sz="2000" b="1" i="1"/>
                            </m:ctrlPr>
                          </m:fPr>
                          <m:num>
                            <m:r>
                              <a:rPr lang="en-US" sz="2000" b="1" i="1"/>
                              <m:t>𝟏</m:t>
                            </m:r>
                          </m:num>
                          <m:den>
                            <m:r>
                              <a:rPr lang="en-US" sz="2000" b="1" i="1"/>
                              <m:t>𝟐</m:t>
                            </m:r>
                          </m:den>
                        </m:f>
                        <m:f>
                          <m:fPr>
                            <m:ctrlPr>
                              <a:rPr lang="en-US" sz="2000" b="1" i="1"/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b="1" i="1"/>
                                </m:ctrlPr>
                              </m:sSupPr>
                              <m:e>
                                <m:r>
                                  <a:rPr lang="en-US" sz="2000" b="1" i="1"/>
                                  <m:t>(</m:t>
                                </m:r>
                                <m:r>
                                  <a:rPr lang="en-US" sz="2000" b="1" i="1"/>
                                  <m:t>𝒙</m:t>
                                </m:r>
                                <m:r>
                                  <a:rPr lang="en-US" sz="2000" b="1" i="1"/>
                                  <m:t>−</m:t>
                                </m:r>
                                <m:r>
                                  <a:rPr lang="en-US" sz="2000" b="1" i="1"/>
                                  <m:t>𝝁</m:t>
                                </m:r>
                                <m:r>
                                  <a:rPr lang="en-US" sz="2000" b="1" i="1"/>
                                  <m:t>)</m:t>
                                </m:r>
                              </m:e>
                              <m:sup>
                                <m:r>
                                  <a:rPr lang="en-US" sz="2000" b="1" i="1"/>
                                  <m:t>𝟐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US" sz="2000" b="1" i="1"/>
                                </m:ctrlPr>
                              </m:sSupPr>
                              <m:e>
                                <m:r>
                                  <a:rPr lang="en-US" sz="2000" b="1" i="1"/>
                                  <m:t>𝝈</m:t>
                                </m:r>
                              </m:e>
                              <m:sup>
                                <m:r>
                                  <a:rPr lang="en-US" sz="2000" b="1" i="1"/>
                                  <m:t>𝟐</m:t>
                                </m:r>
                              </m:sup>
                            </m:sSup>
                          </m:den>
                        </m:f>
                      </m:sup>
                    </m:sSup>
                  </m:oMath>
                </a14:m>
                <a:endParaRPr lang="en-US" sz="2000" b="1" dirty="0"/>
              </a:p>
              <a:p>
                <a:pPr algn="ctr" rtl="1"/>
                <a:r>
                  <a:rPr lang="ar-IQ" sz="2000" b="1" dirty="0"/>
                  <a:t>دالة الكثافة الاحتمالية للتوزيع الطبيعي القياسي</a:t>
                </a:r>
                <a:endParaRPr lang="en-US" sz="2000" b="1" dirty="0"/>
              </a:p>
              <a:p>
                <a:pPr algn="ctr"/>
                <a:r>
                  <a:rPr lang="en-US" sz="2000" b="1" dirty="0"/>
                  <a:t>         </a:t>
                </a:r>
                <a14:m>
                  <m:oMath xmlns:m="http://schemas.openxmlformats.org/officeDocument/2006/math">
                    <m:r>
                      <a:rPr lang="en-US" sz="2000" b="1" i="1"/>
                      <m:t>𝒇</m:t>
                    </m:r>
                    <m:d>
                      <m:dPr>
                        <m:ctrlPr>
                          <a:rPr lang="en-US" sz="2000" b="1" i="1"/>
                        </m:ctrlPr>
                      </m:dPr>
                      <m:e>
                        <m:r>
                          <a:rPr lang="en-US" sz="2000" b="1" i="1"/>
                          <m:t>𝒛</m:t>
                        </m:r>
                      </m:e>
                    </m:d>
                    <m:r>
                      <a:rPr lang="en-US" sz="2000" b="1" i="1"/>
                      <m:t>=</m:t>
                    </m:r>
                    <m:f>
                      <m:fPr>
                        <m:ctrlPr>
                          <a:rPr lang="en-US" sz="2000" b="1" i="1"/>
                        </m:ctrlPr>
                      </m:fPr>
                      <m:num>
                        <m:r>
                          <a:rPr lang="en-US" sz="2000" b="1" i="1"/>
                          <m:t>𝟏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000" b="1" i="1"/>
                            </m:ctrlPr>
                          </m:radPr>
                          <m:deg/>
                          <m:e>
                            <m:r>
                              <a:rPr lang="en-US" sz="2000" b="1" i="1"/>
                              <m:t>𝟐</m:t>
                            </m:r>
                            <m:r>
                              <a:rPr lang="en-US" sz="2000" b="1" i="1"/>
                              <m:t>𝝅</m:t>
                            </m:r>
                          </m:e>
                        </m:rad>
                      </m:den>
                    </m:f>
                    <m:sSup>
                      <m:sSupPr>
                        <m:ctrlPr>
                          <a:rPr lang="en-US" sz="2000" b="1" i="1"/>
                        </m:ctrlPr>
                      </m:sSupPr>
                      <m:e>
                        <m:r>
                          <a:rPr lang="en-US" sz="2000" b="1" i="1"/>
                          <m:t>𝒆</m:t>
                        </m:r>
                      </m:e>
                      <m:sup>
                        <m:r>
                          <a:rPr lang="en-US" sz="2000" b="1" i="1"/>
                          <m:t>−</m:t>
                        </m:r>
                        <m:f>
                          <m:fPr>
                            <m:ctrlPr>
                              <a:rPr lang="en-US" sz="2000" b="1" i="1"/>
                            </m:ctrlPr>
                          </m:fPr>
                          <m:num>
                            <m:r>
                              <a:rPr lang="en-US" sz="2000" b="1" i="1"/>
                              <m:t>𝟏</m:t>
                            </m:r>
                          </m:num>
                          <m:den>
                            <m:r>
                              <a:rPr lang="en-US" sz="2000" b="1" i="1"/>
                              <m:t>𝟐</m:t>
                            </m:r>
                          </m:den>
                        </m:f>
                        <m:sSup>
                          <m:sSupPr>
                            <m:ctrlPr>
                              <a:rPr lang="en-US" sz="2000" b="1" i="1"/>
                            </m:ctrlPr>
                          </m:sSupPr>
                          <m:e>
                            <m:r>
                              <a:rPr lang="en-US" sz="2000" b="1" i="1"/>
                              <m:t>𝒛</m:t>
                            </m:r>
                          </m:e>
                          <m:sup>
                            <m:r>
                              <a:rPr lang="en-US" sz="2000" b="1" i="1"/>
                              <m:t>𝟐</m:t>
                            </m:r>
                          </m:sup>
                        </m:sSup>
                      </m:sup>
                    </m:sSup>
                  </m:oMath>
                </a14:m>
                <a:endParaRPr lang="en-US" sz="2000" b="1" dirty="0"/>
              </a:p>
              <a:p>
                <a:pPr lvl="0" algn="ctr" rtl="1"/>
                <a:r>
                  <a:rPr lang="ar-IQ" sz="2000" b="1" dirty="0"/>
                  <a:t>خواص التوزيع الطبيعي</a:t>
                </a:r>
                <a:endParaRPr lang="en-US" sz="2000" b="1" dirty="0"/>
              </a:p>
              <a:p>
                <a:pPr lvl="0" algn="ctr" rtl="1"/>
                <a:r>
                  <a:rPr lang="ar-IQ" sz="2000" b="1" dirty="0"/>
                  <a:t>التوزيع الطبيعي القياسي</a:t>
                </a:r>
                <a:endParaRPr lang="en-US" sz="2000" b="1" dirty="0"/>
              </a:p>
              <a:p>
                <a:pPr lvl="0" algn="ctr" rtl="1"/>
                <a:r>
                  <a:rPr lang="ar-IQ" sz="2000" b="1" dirty="0"/>
                  <a:t>أمثلة محلولة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 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 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المصدر : كتاب " اختبار الفرضيات الاحصائية "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المؤلفان : كمال علوان خلف المشهداني و عماد حازم عبودي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       جامعة بغداد / كلية الادارة والاقتصاد / قسم الاحصاء </a:t>
                </a:r>
                <a:endParaRPr lang="en-US" sz="2000" b="1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262" y="379564"/>
                <a:ext cx="11025051" cy="5878340"/>
              </a:xfrm>
              <a:prstGeom prst="rect">
                <a:avLst/>
              </a:prstGeom>
              <a:blipFill>
                <a:blip r:embed="rId2"/>
                <a:stretch>
                  <a:fillRect t="-518" b="-8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709817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</TotalTime>
  <Words>28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Century Gothic</vt:lpstr>
      <vt:lpstr>Tahoma</vt:lpstr>
      <vt:lpstr>Wingdings 3</vt:lpstr>
      <vt:lpstr>Slice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10</dc:creator>
  <cp:lastModifiedBy>win 10</cp:lastModifiedBy>
  <cp:revision>6</cp:revision>
  <dcterms:created xsi:type="dcterms:W3CDTF">2019-01-25T19:41:21Z</dcterms:created>
  <dcterms:modified xsi:type="dcterms:W3CDTF">2019-01-25T19:48:02Z</dcterms:modified>
</cp:coreProperties>
</file>