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83325" y="235872"/>
                <a:ext cx="11025051" cy="64604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000" b="1" dirty="0"/>
                  <a:t>المحاضرة الخامسة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تكملة الفصل الثاني : بعض التوزيعات الاحتمالية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2-3 بعض التوزيعات النظرية المتقطعة 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2-3-1 توزيع بواسون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      -  مقدمة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      -  دالة الكتلة الاحتمالية لهذا التوزيع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𝒑</m:t>
                    </m:r>
                    <m:d>
                      <m:dPr>
                        <m:ctrlPr>
                          <a:rPr lang="en-US" sz="2000" b="1" i="1"/>
                        </m:ctrlPr>
                      </m:dPr>
                      <m:e>
                        <m:r>
                          <a:rPr lang="en-US" sz="2000" b="1" i="1"/>
                          <m:t>𝒙</m:t>
                        </m:r>
                      </m:e>
                    </m:d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sSup>
                          <m:sSupPr>
                            <m:ctrlPr>
                              <a:rPr lang="en-US" sz="2000" b="1" i="1"/>
                            </m:ctrlPr>
                          </m:sSupPr>
                          <m:e>
                            <m:r>
                              <a:rPr lang="en-US" sz="2000" b="1" i="1"/>
                              <m:t>𝝀</m:t>
                            </m:r>
                          </m:e>
                          <m:sup>
                            <m:r>
                              <a:rPr lang="en-US" sz="2000" b="1" i="1"/>
                              <m:t>𝒙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b="1" i="1"/>
                            </m:ctrlPr>
                          </m:sSupPr>
                          <m:e>
                            <m:r>
                              <a:rPr lang="en-US" sz="2000" b="1" i="1"/>
                              <m:t>𝒆</m:t>
                            </m:r>
                          </m:e>
                          <m:sup>
                            <m:r>
                              <a:rPr lang="en-US" sz="2000" b="1" i="1"/>
                              <m:t>−</m:t>
                            </m:r>
                            <m:r>
                              <a:rPr lang="en-US" sz="2000" b="1" i="1"/>
                              <m:t>𝝀</m:t>
                            </m:r>
                          </m:sup>
                        </m:sSup>
                      </m:num>
                      <m:den>
                        <m:r>
                          <a:rPr lang="en-US" sz="2000" b="1" i="1"/>
                          <m:t>𝒙</m:t>
                        </m:r>
                        <m:r>
                          <a:rPr lang="en-US" sz="2000" b="1" i="1"/>
                          <m:t>!</m:t>
                        </m:r>
                      </m:den>
                    </m:f>
                  </m:oMath>
                </a14:m>
                <a:r>
                  <a:rPr lang="en-US" sz="2000" b="1" dirty="0"/>
                  <a:t>        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𝒙</m:t>
                    </m:r>
                    <m:r>
                      <a:rPr lang="en-US" sz="2000" b="1" i="1"/>
                      <m:t>=</m:t>
                    </m:r>
                    <m:r>
                      <a:rPr lang="en-US" sz="2000" b="1" i="1"/>
                      <m:t>𝟎</m:t>
                    </m:r>
                    <m:r>
                      <a:rPr lang="en-US" sz="2000" b="1" i="1"/>
                      <m:t>,</m:t>
                    </m:r>
                    <m:r>
                      <a:rPr lang="en-US" sz="2000" b="1" i="1"/>
                      <m:t>𝟏</m:t>
                    </m:r>
                    <m:r>
                      <a:rPr lang="en-US" sz="2000" b="1" i="1"/>
                      <m:t>,</m:t>
                    </m:r>
                    <m:r>
                      <a:rPr lang="en-US" sz="2000" b="1" i="1"/>
                      <m:t>𝟐</m:t>
                    </m:r>
                    <m:r>
                      <a:rPr lang="en-US" sz="2000" b="1" i="1"/>
                      <m:t>,…..</m:t>
                    </m:r>
                  </m:oMath>
                </a14:m>
                <a:r>
                  <a:rPr lang="en-US" sz="2000" b="1" dirty="0"/>
                  <a:t>   </a:t>
                </a:r>
              </a:p>
              <a:p>
                <a:pPr algn="ctr"/>
                <a:r>
                  <a:rPr lang="en-US" sz="2000" b="1" dirty="0"/>
                  <a:t>                                   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𝝀</m:t>
                    </m:r>
                    <m:r>
                      <a:rPr lang="en-US" sz="2000" b="1" i="1"/>
                      <m:t>&gt;</m:t>
                    </m:r>
                  </m:oMath>
                </a14:m>
                <a:r>
                  <a:rPr lang="en-US" sz="2000" b="1" dirty="0"/>
                  <a:t>0   ,    e=2.71828</a:t>
                </a:r>
              </a:p>
              <a:p>
                <a:r>
                  <a:rPr lang="en-US" sz="2000" b="1" dirty="0"/>
                  <a:t>            </a:t>
                </a:r>
                <a:endParaRPr lang="ar-SA" sz="2000" b="1" dirty="0" smtClean="0"/>
              </a:p>
              <a:p>
                <a:endParaRPr lang="en-US" sz="2000" b="1" dirty="0"/>
              </a:p>
              <a:p>
                <a:r>
                  <a:rPr lang="en-US" sz="2000" b="1" dirty="0"/>
                  <a:t> </a:t>
                </a:r>
              </a:p>
              <a:p>
                <a:pPr algn="ctr" rtl="1"/>
                <a:r>
                  <a:rPr lang="ar-IQ" sz="2000" b="1" dirty="0"/>
                  <a:t>     -  بعض المقاييس الخاصة بهذا التوزيع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    -  أمثلة محلولة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 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 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المصدر : كتاب " اختبار الفرضيات الاحصائية "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المؤلفان : كمال علوان خلف المشهداني و عماد حازم عبودي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       جامعة بغداد / كلية الادارة والاقتصاد / قسم الاحصاء </a:t>
                </a:r>
                <a:endParaRPr lang="en-US" sz="2000" b="1" dirty="0"/>
              </a:p>
              <a:p>
                <a:pPr algn="ctr" rtl="1"/>
                <a:r>
                  <a:rPr lang="en-US" sz="2000" b="1" dirty="0"/>
                  <a:t> </a:t>
                </a:r>
              </a:p>
              <a:p>
                <a:pPr algn="ctr" rtl="1">
                  <a:lnSpc>
                    <a:spcPct val="115000"/>
                  </a:lnSpc>
                  <a:spcAft>
                    <a:spcPts val="1000"/>
                  </a:spcAft>
                </a:pPr>
                <a:endParaRPr lang="en-US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" y="235872"/>
                <a:ext cx="11025051" cy="6460423"/>
              </a:xfrm>
              <a:prstGeom prst="rect">
                <a:avLst/>
              </a:prstGeom>
              <a:blipFill>
                <a:blip r:embed="rId2"/>
                <a:stretch>
                  <a:fillRect t="-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</TotalTime>
  <Words>29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5</cp:revision>
  <dcterms:created xsi:type="dcterms:W3CDTF">2019-01-25T19:41:21Z</dcterms:created>
  <dcterms:modified xsi:type="dcterms:W3CDTF">2019-01-25T19:47:17Z</dcterms:modified>
</cp:coreProperties>
</file>