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22515" y="318127"/>
                <a:ext cx="10842171" cy="63872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الرابعة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تكملة الفصل الثاني : بعض التوزيعات الاحتمالية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2-3 بعض التوزيعات النظرية المتقطعة 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2-3-1 توزيع ثنائي الحدين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-  مقدمة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-  دالة الكتلة الاحتمالية لهذا التوزيع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𝒑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𝒙</m:t>
                        </m:r>
                      </m:e>
                    </m:d>
                    <m:r>
                      <a:rPr lang="en-US" sz="2400" b="1" i="1"/>
                      <m:t>=</m:t>
                    </m:r>
                    <m:sSubSup>
                      <m:sSubSupPr>
                        <m:ctrlPr>
                          <a:rPr lang="en-US" sz="2400" b="1" i="1"/>
                        </m:ctrlPr>
                      </m:sSubSupPr>
                      <m:e>
                        <m:r>
                          <a:rPr lang="en-US" sz="2400" b="1" i="1"/>
                          <m:t>𝑪</m:t>
                        </m:r>
                      </m:e>
                      <m:sub>
                        <m:r>
                          <a:rPr lang="en-US" sz="2400" b="1" i="1"/>
                          <m:t>𝒙</m:t>
                        </m:r>
                      </m:sub>
                      <m:sup>
                        <m:r>
                          <a:rPr lang="en-US" sz="2400" b="1" i="1"/>
                          <m:t>𝒏</m:t>
                        </m:r>
                      </m:sup>
                    </m:sSubSup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𝒑</m:t>
                        </m:r>
                      </m:e>
                      <m:sup>
                        <m:r>
                          <a:rPr lang="en-US" sz="2400" b="1" i="1"/>
                          <m:t>𝒙</m:t>
                        </m:r>
                      </m:sup>
                    </m:sSup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𝒒</m:t>
                        </m:r>
                      </m:e>
                      <m:sup>
                        <m:r>
                          <a:rPr lang="en-US" sz="2400" b="1" i="1"/>
                          <m:t>𝒏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𝒙</m:t>
                        </m:r>
                      </m:sup>
                    </m:sSup>
                  </m:oMath>
                </a14:m>
                <a:r>
                  <a:rPr lang="en-US" sz="2400" b="1" dirty="0"/>
                  <a:t>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𝒙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𝟎</m:t>
                    </m:r>
                    <m:r>
                      <a:rPr lang="en-US" sz="2400" b="1" i="1"/>
                      <m:t>,</m:t>
                    </m:r>
                    <m:r>
                      <a:rPr lang="en-US" sz="2400" b="1" i="1"/>
                      <m:t>𝟏</m:t>
                    </m:r>
                    <m:r>
                      <a:rPr lang="en-US" sz="2400" b="1" i="1"/>
                      <m:t>,</m:t>
                    </m:r>
                    <m:r>
                      <a:rPr lang="en-US" sz="2400" b="1" i="1"/>
                      <m:t>𝟐</m:t>
                    </m:r>
                    <m:r>
                      <a:rPr lang="en-US" sz="2400" b="1" i="1"/>
                      <m:t>,…,</m:t>
                    </m:r>
                    <m:r>
                      <a:rPr lang="en-US" sz="2400" b="1" i="1"/>
                      <m:t>𝒏</m:t>
                    </m:r>
                  </m:oMath>
                </a14:m>
                <a:endParaRPr lang="en-US" sz="2400" b="1" dirty="0"/>
              </a:p>
              <a:p>
                <a:pPr algn="ctr"/>
                <a:r>
                  <a:rPr lang="en-US" sz="2400" b="1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𝟎</m:t>
                    </m:r>
                    <m:r>
                      <a:rPr lang="en-US" sz="2400" b="1" i="1"/>
                      <m:t>&lt;</m:t>
                    </m:r>
                    <m:r>
                      <a:rPr lang="en-US" sz="2400" b="1" i="1"/>
                      <m:t>𝒑</m:t>
                    </m:r>
                    <m:r>
                      <a:rPr lang="en-US" sz="2400" b="1" i="1"/>
                      <m:t>&lt;</m:t>
                    </m:r>
                    <m:r>
                      <a:rPr lang="en-US" sz="2400" b="1" i="1"/>
                      <m:t>𝟏</m:t>
                    </m:r>
                  </m:oMath>
                </a14:m>
                <a:r>
                  <a:rPr lang="en-US" sz="2400" b="1" dirty="0"/>
                  <a:t>    </a:t>
                </a:r>
              </a:p>
              <a:p>
                <a:pPr algn="ctr"/>
                <a:r>
                  <a:rPr lang="en-US" sz="2400" b="1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𝒒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𝟏</m:t>
                    </m:r>
                    <m:r>
                      <a:rPr lang="en-US" sz="2400" b="1" i="1"/>
                      <m:t>−</m:t>
                    </m:r>
                    <m:r>
                      <a:rPr lang="en-US" sz="2400" b="1" i="1"/>
                      <m:t>𝒑</m:t>
                    </m:r>
                  </m:oMath>
                </a14:m>
                <a:r>
                  <a:rPr lang="en-US" sz="2400" b="1" dirty="0"/>
                  <a:t>  </a:t>
                </a:r>
              </a:p>
              <a:p>
                <a:pPr algn="ctr"/>
                <a:r>
                  <a:rPr lang="en-US" sz="2400" b="1" dirty="0"/>
                  <a:t>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𝒙</m:t>
                    </m:r>
                    <m:r>
                      <a:rPr lang="en-US" sz="2400" b="1" i="1"/>
                      <m:t>~</m:t>
                    </m:r>
                    <m:r>
                      <a:rPr lang="en-US" sz="2400" b="1" i="1"/>
                      <m:t>𝒃</m:t>
                    </m:r>
                    <m:r>
                      <a:rPr lang="en-US" sz="2400" b="1" i="1"/>
                      <m:t>(</m:t>
                    </m:r>
                    <m:r>
                      <a:rPr lang="en-US" sz="2400" b="1" i="1"/>
                      <m:t>𝒏</m:t>
                    </m:r>
                    <m:r>
                      <a:rPr lang="en-US" sz="2400" b="1" i="1"/>
                      <m:t>,</m:t>
                    </m:r>
                    <m:r>
                      <a:rPr lang="en-US" sz="2400" b="1" i="1"/>
                      <m:t>𝒑</m:t>
                    </m:r>
                    <m:r>
                      <a:rPr lang="en-US" sz="2400" b="1" i="1"/>
                      <m:t>)</m:t>
                    </m:r>
                  </m:oMath>
                </a14:m>
                <a:r>
                  <a:rPr lang="en-US" sz="2400" b="1" dirty="0"/>
                  <a:t>              </a:t>
                </a:r>
              </a:p>
              <a:p>
                <a:pPr algn="ctr" rtl="1"/>
                <a:r>
                  <a:rPr lang="ar-IQ" sz="2400" b="1" dirty="0"/>
                  <a:t>     -  بعض المقاييس الخاصة بهذا التوزيع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-  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 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المصدر : كتاب " اختبار الفرضيات الاحصائية "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المؤلفان : كمال علوان خلف المشهداني و عماد حازم عبودي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 جامعة بغداد / كلية الادارة والاقتصاد / قسم الاحصاء </a:t>
                </a:r>
                <a:endParaRPr lang="en-US" sz="2400" b="1" dirty="0"/>
              </a:p>
              <a:p>
                <a:pPr algn="ctr" rtl="1">
                  <a:lnSpc>
                    <a:spcPct val="115000"/>
                  </a:lnSpc>
                  <a:spcAft>
                    <a:spcPts val="1000"/>
                  </a:spcAft>
                </a:pPr>
                <a:endParaRPr lang="en-US" sz="2400" b="1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5" y="318127"/>
                <a:ext cx="10842171" cy="6387261"/>
              </a:xfrm>
              <a:prstGeom prst="rect">
                <a:avLst/>
              </a:prstGeom>
              <a:blipFill>
                <a:blip r:embed="rId2"/>
                <a:stretch>
                  <a:fillRect t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30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4</cp:revision>
  <dcterms:created xsi:type="dcterms:W3CDTF">2019-01-25T19:41:21Z</dcterms:created>
  <dcterms:modified xsi:type="dcterms:W3CDTF">2019-01-25T19:45:01Z</dcterms:modified>
</cp:coreProperties>
</file>