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
  </p:notes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FE138D-27A3-4BD5-BB89-1E9CFD4838DB}" type="datetimeFigureOut">
              <a:rPr lang="en-US" smtClean="0"/>
              <a:t>1/25/2019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EF7F3C-B069-4CF0-8A5F-44718F0F8D64}" type="slidenum">
              <a:rPr lang="en-US" smtClean="0"/>
              <a:t>‹#›</a:t>
            </a:fld>
            <a:endParaRPr lang="en-US"/>
          </a:p>
        </p:txBody>
      </p:sp>
    </p:spTree>
    <p:extLst>
      <p:ext uri="{BB962C8B-B14F-4D97-AF65-F5344CB8AC3E}">
        <p14:creationId xmlns:p14="http://schemas.microsoft.com/office/powerpoint/2010/main" val="2190102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28C25399-207E-4280-B6C9-DD630E83D778}" type="slidenum">
              <a:rPr lang="ar-IQ" smtClean="0"/>
              <a:pPr/>
              <a:t>1</a:t>
            </a:fld>
            <a:endParaRPr lang="ar-IQ"/>
          </a:p>
        </p:txBody>
      </p:sp>
    </p:spTree>
    <p:extLst>
      <p:ext uri="{BB962C8B-B14F-4D97-AF65-F5344CB8AC3E}">
        <p14:creationId xmlns:p14="http://schemas.microsoft.com/office/powerpoint/2010/main" val="1707193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28C25399-207E-4280-B6C9-DD630E83D778}" type="slidenum">
              <a:rPr lang="ar-IQ" smtClean="0"/>
              <a:pPr/>
              <a:t>2</a:t>
            </a:fld>
            <a:endParaRPr lang="ar-IQ"/>
          </a:p>
        </p:txBody>
      </p:sp>
    </p:spTree>
    <p:extLst>
      <p:ext uri="{BB962C8B-B14F-4D97-AF65-F5344CB8AC3E}">
        <p14:creationId xmlns:p14="http://schemas.microsoft.com/office/powerpoint/2010/main" val="3094005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1/25/2019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94709" y="721100"/>
            <a:ext cx="6400800" cy="689689"/>
          </a:xfrm>
        </p:spPr>
        <p:txBody>
          <a:bodyPr/>
          <a:lstStyle/>
          <a:p>
            <a:pPr algn="ctr"/>
            <a:r>
              <a:rPr lang="ar-IQ" b="1" dirty="0" smtClean="0">
                <a:solidFill>
                  <a:schemeClr val="bg1"/>
                </a:solidFill>
              </a:rPr>
              <a:t>الاحصاء السكاني والديمغرافيا</a:t>
            </a:r>
            <a:endParaRPr lang="ar-IQ" b="1" dirty="0">
              <a:solidFill>
                <a:schemeClr val="bg1"/>
              </a:solidFill>
            </a:endParaRPr>
          </a:p>
        </p:txBody>
      </p:sp>
      <p:sp>
        <p:nvSpPr>
          <p:cNvPr id="68613" name="Line 5"/>
          <p:cNvSpPr>
            <a:spLocks noChangeShapeType="1"/>
          </p:cNvSpPr>
          <p:nvPr/>
        </p:nvSpPr>
        <p:spPr bwMode="auto">
          <a:xfrm>
            <a:off x="2209800" y="631825"/>
            <a:ext cx="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ar-IQ"/>
          </a:p>
        </p:txBody>
      </p:sp>
      <p:sp>
        <p:nvSpPr>
          <p:cNvPr id="68618" name="Rectangle 10"/>
          <p:cNvSpPr>
            <a:spLocks noChangeArrowheads="1"/>
          </p:cNvSpPr>
          <p:nvPr/>
        </p:nvSpPr>
        <p:spPr bwMode="auto">
          <a:xfrm>
            <a:off x="1524001" y="1048436"/>
            <a:ext cx="248851"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defTabSz="914400" rtl="1" fontAlgn="base">
              <a:spcBef>
                <a:spcPct val="0"/>
              </a:spcBef>
              <a:spcAft>
                <a:spcPct val="0"/>
              </a:spcAft>
            </a:pPr>
            <a:endParaRPr lang="en-US">
              <a:latin typeface="Arial" pitchFamily="34" charset="0"/>
              <a:cs typeface="Arial" pitchFamily="34" charset="0"/>
            </a:endParaRPr>
          </a:p>
          <a:p>
            <a:pPr defTabSz="914400" eaLnBrk="0" fontAlgn="base" hangingPunct="0">
              <a:spcBef>
                <a:spcPct val="0"/>
              </a:spcBef>
              <a:spcAft>
                <a:spcPct val="0"/>
              </a:spcAft>
            </a:pPr>
            <a:endParaRPr lang="en-US">
              <a:latin typeface="Arial" pitchFamily="34" charset="0"/>
              <a:cs typeface="Arial" pitchFamily="34" charset="0"/>
            </a:endParaRPr>
          </a:p>
        </p:txBody>
      </p:sp>
      <p:sp>
        <p:nvSpPr>
          <p:cNvPr id="70657" name="Rectangle 1"/>
          <p:cNvSpPr>
            <a:spLocks noChangeArrowheads="1"/>
          </p:cNvSpPr>
          <p:nvPr/>
        </p:nvSpPr>
        <p:spPr bwMode="auto">
          <a:xfrm flipH="1">
            <a:off x="1422823" y="1694767"/>
            <a:ext cx="864096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defTabSz="914400" rtl="1" fontAlgn="base">
              <a:spcBef>
                <a:spcPct val="0"/>
              </a:spcBef>
              <a:spcAft>
                <a:spcPct val="0"/>
              </a:spcAft>
            </a:pPr>
            <a:r>
              <a:rPr lang="ar-IQ" sz="2800" b="1" dirty="0">
                <a:latin typeface="Arial" pitchFamily="34" charset="0"/>
                <a:ea typeface="Times New Roman" pitchFamily="18" charset="0"/>
                <a:cs typeface="Arial" pitchFamily="34" charset="0"/>
              </a:rPr>
              <a:t>ومن بيانات جداول الحياة يمكن رسم منحنيات البقاء وذلك بوضع البيانات من العمود </a:t>
            </a:r>
            <a:r>
              <a:rPr lang="en-US" sz="2800" b="1" dirty="0">
                <a:latin typeface="Arial" pitchFamily="34" charset="0"/>
                <a:ea typeface="Times New Roman" pitchFamily="18" charset="0"/>
                <a:cs typeface="Arial" pitchFamily="34" charset="0"/>
              </a:rPr>
              <a:t>Ix</a:t>
            </a:r>
            <a:r>
              <a:rPr lang="ar-IQ" sz="2800" b="1" dirty="0">
                <a:latin typeface="Arial" pitchFamily="34" charset="0"/>
                <a:ea typeface="Times New Roman" pitchFamily="18" charset="0"/>
                <a:cs typeface="Arial" pitchFamily="34" charset="0"/>
              </a:rPr>
              <a:t> على المحور العمودي والمدد الزمنية على المحور الافقي ومنحنيات البقاء تختلف باختلاف الكائنات وهي تكون بثلاثة انواع </a:t>
            </a:r>
            <a:endParaRPr lang="en-US" sz="1400" dirty="0">
              <a:latin typeface="Arial" pitchFamily="34" charset="0"/>
              <a:cs typeface="Arial" pitchFamily="34" charset="0"/>
            </a:endParaRPr>
          </a:p>
          <a:p>
            <a:pPr algn="justLow" defTabSz="914400" rtl="1" eaLnBrk="0" fontAlgn="base" hangingPunct="0">
              <a:spcBef>
                <a:spcPct val="0"/>
              </a:spcBef>
              <a:spcAft>
                <a:spcPct val="0"/>
              </a:spcAft>
            </a:pPr>
            <a:r>
              <a:rPr lang="ar-IQ" sz="2800" b="1" dirty="0">
                <a:latin typeface="Arial" pitchFamily="34" charset="0"/>
                <a:ea typeface="Times New Roman" pitchFamily="18" charset="0"/>
                <a:cs typeface="Arial" pitchFamily="34" charset="0"/>
              </a:rPr>
              <a:t>فالمنحنى (أ) الشديد التحدب يكون صفة مميزة لانواع مثل غنم الجبل الذي يكون فيه معدل هلاك السكان واطئا حتى نهاية طول العمر ، والانسان كذلك يظهر هذا النوع من البقاء . اما المنحنى (جـ ) الشديد التقعر والذي يمثل الوفيات العالية في المراحل الاولى من دورة الحياة كما في انواع المحار وبعض الحيوانات اللافقارية اما المنحنى (ب) فيكون لافيه معدل الوفيات خلال فترة الحياة متقاربة كما هو عليه الحال في الطيور .</a:t>
            </a:r>
            <a:endParaRPr lang="ar-IQ" sz="4000" dirty="0">
              <a:latin typeface="Arial" pitchFamily="34" charset="0"/>
              <a:cs typeface="Arial" pitchFamily="34" charset="0"/>
            </a:endParaRPr>
          </a:p>
        </p:txBody>
      </p:sp>
    </p:spTree>
    <p:extLst>
      <p:ext uri="{BB962C8B-B14F-4D97-AF65-F5344CB8AC3E}">
        <p14:creationId xmlns:p14="http://schemas.microsoft.com/office/powerpoint/2010/main" val="22813758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56704" y="335151"/>
            <a:ext cx="6400800" cy="713285"/>
          </a:xfrm>
        </p:spPr>
        <p:txBody>
          <a:bodyPr/>
          <a:lstStyle/>
          <a:p>
            <a:pPr algn="ctr"/>
            <a:r>
              <a:rPr lang="ar-IQ" b="1" dirty="0" smtClean="0">
                <a:solidFill>
                  <a:schemeClr val="bg1"/>
                </a:solidFill>
              </a:rPr>
              <a:t>الاحصاء السكاني والديمغرافيا</a:t>
            </a:r>
            <a:endParaRPr lang="ar-IQ" b="1" dirty="0">
              <a:solidFill>
                <a:schemeClr val="bg1"/>
              </a:solidFill>
            </a:endParaRPr>
          </a:p>
        </p:txBody>
      </p:sp>
      <p:sp>
        <p:nvSpPr>
          <p:cNvPr id="68613" name="Line 5"/>
          <p:cNvSpPr>
            <a:spLocks noChangeShapeType="1"/>
          </p:cNvSpPr>
          <p:nvPr/>
        </p:nvSpPr>
        <p:spPr bwMode="auto">
          <a:xfrm>
            <a:off x="2209800" y="631825"/>
            <a:ext cx="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ar-IQ"/>
          </a:p>
        </p:txBody>
      </p:sp>
      <p:sp>
        <p:nvSpPr>
          <p:cNvPr id="68618" name="Rectangle 10"/>
          <p:cNvSpPr>
            <a:spLocks noChangeArrowheads="1"/>
          </p:cNvSpPr>
          <p:nvPr/>
        </p:nvSpPr>
        <p:spPr bwMode="auto">
          <a:xfrm>
            <a:off x="1524001" y="1048436"/>
            <a:ext cx="248851"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defTabSz="914400" rtl="1" fontAlgn="base">
              <a:spcBef>
                <a:spcPct val="0"/>
              </a:spcBef>
              <a:spcAft>
                <a:spcPct val="0"/>
              </a:spcAft>
            </a:pPr>
            <a:endParaRPr lang="en-US">
              <a:latin typeface="Arial" pitchFamily="34" charset="0"/>
              <a:cs typeface="Arial" pitchFamily="34" charset="0"/>
            </a:endParaRPr>
          </a:p>
          <a:p>
            <a:pPr defTabSz="914400" eaLnBrk="0" fontAlgn="base" hangingPunct="0">
              <a:spcBef>
                <a:spcPct val="0"/>
              </a:spcBef>
              <a:spcAft>
                <a:spcPct val="0"/>
              </a:spcAft>
            </a:pPr>
            <a:endParaRPr lang="en-US">
              <a:latin typeface="Arial" pitchFamily="34" charset="0"/>
              <a:cs typeface="Arial" pitchFamily="34" charset="0"/>
            </a:endParaRPr>
          </a:p>
        </p:txBody>
      </p:sp>
      <p:sp>
        <p:nvSpPr>
          <p:cNvPr id="72705" name="Rectangle 1"/>
          <p:cNvSpPr>
            <a:spLocks noChangeArrowheads="1"/>
          </p:cNvSpPr>
          <p:nvPr/>
        </p:nvSpPr>
        <p:spPr bwMode="auto">
          <a:xfrm>
            <a:off x="1446868" y="1277499"/>
            <a:ext cx="882047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defTabSz="914400" rtl="1" fontAlgn="base">
              <a:spcBef>
                <a:spcPct val="0"/>
              </a:spcBef>
              <a:spcAft>
                <a:spcPct val="0"/>
              </a:spcAft>
            </a:pPr>
            <a:r>
              <a:rPr lang="ar-IQ" sz="2400" b="1" dirty="0">
                <a:latin typeface="Arial" pitchFamily="34" charset="0"/>
                <a:ea typeface="Times New Roman" pitchFamily="18" charset="0"/>
                <a:cs typeface="Arial" pitchFamily="34" charset="0"/>
              </a:rPr>
              <a:t>ولاجل فهم الصيغ الرياضية لنمو السكان في الموضوعات المقبلة من دراسة السكان فهناك نوع اخر من جداول الحياة التي تتضمن بيانات عن الولادة فضلا عن البيانات الواردة في جدول الحياة السابق التي وردت تحت الرموز </a:t>
            </a:r>
            <a:r>
              <a:rPr lang="en-US" sz="2400" b="1" dirty="0" err="1">
                <a:latin typeface="Arial" pitchFamily="34" charset="0"/>
                <a:ea typeface="Times New Roman" pitchFamily="18" charset="0"/>
                <a:cs typeface="Arial" pitchFamily="34" charset="0"/>
              </a:rPr>
              <a:t>dx</a:t>
            </a:r>
            <a:r>
              <a:rPr lang="en-US" sz="2400" b="1" dirty="0">
                <a:latin typeface="Arial" pitchFamily="34" charset="0"/>
                <a:ea typeface="Times New Roman" pitchFamily="18" charset="0"/>
                <a:cs typeface="Arial" pitchFamily="34" charset="0"/>
              </a:rPr>
              <a:t> –X</a:t>
            </a:r>
            <a:r>
              <a:rPr lang="ar-IQ" sz="2400" b="1" dirty="0">
                <a:latin typeface="Arial" pitchFamily="34" charset="0"/>
                <a:ea typeface="Times New Roman" pitchFamily="18" charset="0"/>
                <a:cs typeface="Arial" pitchFamily="34" charset="0"/>
              </a:rPr>
              <a:t> ، </a:t>
            </a:r>
            <a:r>
              <a:rPr lang="en-US" sz="2400" b="1" dirty="0">
                <a:latin typeface="Arial" pitchFamily="34" charset="0"/>
                <a:ea typeface="Times New Roman" pitchFamily="18" charset="0"/>
                <a:cs typeface="Arial" pitchFamily="34" charset="0"/>
              </a:rPr>
              <a:t>Ix</a:t>
            </a:r>
            <a:r>
              <a:rPr lang="ar-IQ" sz="2400" b="1" dirty="0">
                <a:latin typeface="Arial" pitchFamily="34" charset="0"/>
                <a:ea typeface="Times New Roman" pitchFamily="18" charset="0"/>
                <a:cs typeface="Arial" pitchFamily="34" charset="0"/>
              </a:rPr>
              <a:t> فهناك الرمز </a:t>
            </a:r>
            <a:r>
              <a:rPr lang="en-US" sz="2400" b="1" dirty="0" err="1">
                <a:latin typeface="Arial" pitchFamily="34" charset="0"/>
                <a:ea typeface="Times New Roman" pitchFamily="18" charset="0"/>
                <a:cs typeface="Arial" pitchFamily="34" charset="0"/>
              </a:rPr>
              <a:t>mx</a:t>
            </a:r>
            <a:r>
              <a:rPr lang="ar-IQ" sz="2400" b="1" dirty="0">
                <a:latin typeface="Arial" pitchFamily="34" charset="0"/>
                <a:ea typeface="Times New Roman" pitchFamily="18" charset="0"/>
                <a:cs typeface="Arial" pitchFamily="34" charset="0"/>
              </a:rPr>
              <a:t> والذي يدل على اعداد النسل للانثى والمنتجة في وحدة زمن واذا ضربنا </a:t>
            </a:r>
            <a:r>
              <a:rPr lang="en-US" sz="2400" b="1" dirty="0">
                <a:latin typeface="Arial" pitchFamily="34" charset="0"/>
                <a:ea typeface="Times New Roman" pitchFamily="18" charset="0"/>
                <a:cs typeface="Arial" pitchFamily="34" charset="0"/>
              </a:rPr>
              <a:t>Ix</a:t>
            </a:r>
            <a:r>
              <a:rPr lang="ar-IQ" sz="2400" b="1" dirty="0">
                <a:latin typeface="Arial" pitchFamily="34" charset="0"/>
                <a:ea typeface="Times New Roman" pitchFamily="18" charset="0"/>
                <a:cs typeface="Arial" pitchFamily="34" charset="0"/>
              </a:rPr>
              <a:t> و </a:t>
            </a:r>
            <a:r>
              <a:rPr lang="en-US" sz="2400" b="1" dirty="0" err="1">
                <a:latin typeface="Arial" pitchFamily="34" charset="0"/>
                <a:ea typeface="Times New Roman" pitchFamily="18" charset="0"/>
                <a:cs typeface="Arial" pitchFamily="34" charset="0"/>
              </a:rPr>
              <a:t>mx</a:t>
            </a:r>
            <a:r>
              <a:rPr lang="ar-IQ" sz="2400" b="1" dirty="0">
                <a:latin typeface="Arial" pitchFamily="34" charset="0"/>
                <a:ea typeface="Times New Roman" pitchFamily="18" charset="0"/>
                <a:cs typeface="Arial" pitchFamily="34" charset="0"/>
              </a:rPr>
              <a:t> حصلنا على مجموع القيم لمختلف مراتب العمر فاننا نحصل على ماقد يسمى بمعدل الانتاج او التكاثر الصافي </a:t>
            </a:r>
            <a:r>
              <a:rPr lang="en-US" sz="2400" b="1" dirty="0">
                <a:latin typeface="Arial" pitchFamily="34" charset="0"/>
                <a:ea typeface="Times New Roman" pitchFamily="18" charset="0"/>
                <a:cs typeface="Arial" pitchFamily="34" charset="0"/>
              </a:rPr>
              <a:t>Ro</a:t>
            </a:r>
            <a:r>
              <a:rPr lang="ar-IQ" sz="2400" b="1" dirty="0">
                <a:latin typeface="Arial" pitchFamily="34" charset="0"/>
                <a:ea typeface="Times New Roman" pitchFamily="18" charset="0"/>
                <a:cs typeface="Arial" pitchFamily="34" charset="0"/>
              </a:rPr>
              <a:t> وفي هذه الحالة </a:t>
            </a:r>
            <a:r>
              <a:rPr lang="en-US" sz="2400" b="1" dirty="0">
                <a:latin typeface="Arial" pitchFamily="34" charset="0"/>
                <a:ea typeface="Times New Roman" pitchFamily="18" charset="0"/>
                <a:cs typeface="Arial" pitchFamily="34" charset="0"/>
              </a:rPr>
              <a:t>Ix </a:t>
            </a:r>
            <a:r>
              <a:rPr lang="ar-IQ" sz="2400" b="1" dirty="0">
                <a:latin typeface="Arial" pitchFamily="34" charset="0"/>
                <a:ea typeface="Times New Roman" pitchFamily="18" charset="0"/>
                <a:cs typeface="Arial" pitchFamily="34" charset="0"/>
              </a:rPr>
              <a:t>تشير الى عدد الاناث فقط ، وبطبيعة الحال فان برنامج التكاثر يؤثر بدرجة كبيرة على نمو السكان وصفات السكان الاخرى .</a:t>
            </a:r>
            <a:endParaRPr lang="en-US" sz="1200" dirty="0">
              <a:latin typeface="Arial" pitchFamily="34" charset="0"/>
              <a:cs typeface="Arial" pitchFamily="34" charset="0"/>
            </a:endParaRPr>
          </a:p>
          <a:p>
            <a:pPr algn="justLow" defTabSz="914400" rtl="1" eaLnBrk="0" fontAlgn="base" hangingPunct="0">
              <a:spcBef>
                <a:spcPct val="0"/>
              </a:spcBef>
              <a:spcAft>
                <a:spcPct val="0"/>
              </a:spcAft>
            </a:pPr>
            <a:r>
              <a:rPr lang="ar-IQ" sz="2400" b="1" dirty="0">
                <a:latin typeface="Arial" pitchFamily="34" charset="0"/>
                <a:ea typeface="Times New Roman" pitchFamily="18" charset="0"/>
                <a:cs typeface="Arial" pitchFamily="34" charset="0"/>
              </a:rPr>
              <a:t>ان استنتاج جداول الحياة بات امرا يعتمد عليه للتخطيط المستقبلي من قبل المسؤولين السياسيين للدول المختلفة لمعرفة النمو والتوزيع السكاني كما حدث في دول اوربا الغربية كالسويد والمانيا وبريطانيا ويتطلع علماء البيئة في الوطن العربي الى اعتماد المسؤولين في بلدانهم على جداول الحياة والتخطيط لتهيأتها بغية الاعتماد عليها في تنفيذ الخطط الاجتماعية والصحية لسكانهم .</a:t>
            </a:r>
            <a:endParaRPr lang="ar-IQ" sz="3600" dirty="0">
              <a:latin typeface="Arial" pitchFamily="34" charset="0"/>
              <a:cs typeface="Arial" pitchFamily="34" charset="0"/>
            </a:endParaRPr>
          </a:p>
        </p:txBody>
      </p:sp>
    </p:spTree>
    <p:extLst>
      <p:ext uri="{BB962C8B-B14F-4D97-AF65-F5344CB8AC3E}">
        <p14:creationId xmlns:p14="http://schemas.microsoft.com/office/powerpoint/2010/main" val="2556521485"/>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4</TotalTime>
  <Words>272</Words>
  <Application>Microsoft Office PowerPoint</Application>
  <PresentationFormat>Widescreen</PresentationFormat>
  <Paragraphs>8</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Century Gothic</vt:lpstr>
      <vt:lpstr>Tahoma</vt:lpstr>
      <vt:lpstr>Times New Roman</vt:lpstr>
      <vt:lpstr>Wingdings 3</vt:lpstr>
      <vt:lpstr>Slice</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 10</dc:creator>
  <cp:lastModifiedBy>win 10</cp:lastModifiedBy>
  <cp:revision>5</cp:revision>
  <dcterms:created xsi:type="dcterms:W3CDTF">2019-01-25T15:22:52Z</dcterms:created>
  <dcterms:modified xsi:type="dcterms:W3CDTF">2019-01-25T15:27:18Z</dcterms:modified>
</cp:coreProperties>
</file>