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3"/>
  </p:notesMasterIdLst>
  <p:sldIdLst>
    <p:sldId id="258" r:id="rId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1FE138D-27A3-4BD5-BB89-1E9CFD4838DB}" type="datetimeFigureOut">
              <a:rPr lang="en-US" smtClean="0"/>
              <a:t>1/25/2019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9EF7F3C-B069-4CF0-8A5F-44718F0F8D64}" type="slidenum">
              <a:rPr lang="en-US" smtClean="0"/>
              <a:t>‹#›</a:t>
            </a:fld>
            <a:endParaRPr lang="en-US"/>
          </a:p>
        </p:txBody>
      </p:sp>
    </p:spTree>
    <p:extLst>
      <p:ext uri="{BB962C8B-B14F-4D97-AF65-F5344CB8AC3E}">
        <p14:creationId xmlns:p14="http://schemas.microsoft.com/office/powerpoint/2010/main" val="21901020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IQ" dirty="0"/>
          </a:p>
        </p:txBody>
      </p:sp>
      <p:sp>
        <p:nvSpPr>
          <p:cNvPr id="4" name="Slide Number Placeholder 3"/>
          <p:cNvSpPr>
            <a:spLocks noGrp="1"/>
          </p:cNvSpPr>
          <p:nvPr>
            <p:ph type="sldNum" sz="quarter" idx="10"/>
          </p:nvPr>
        </p:nvSpPr>
        <p:spPr/>
        <p:txBody>
          <a:bodyPr/>
          <a:lstStyle/>
          <a:p>
            <a:fld id="{28C25399-207E-4280-B6C9-DD630E83D778}" type="slidenum">
              <a:rPr lang="ar-IQ" smtClean="0"/>
              <a:pPr/>
              <a:t>1</a:t>
            </a:fld>
            <a:endParaRPr lang="ar-IQ"/>
          </a:p>
        </p:txBody>
      </p:sp>
    </p:spTree>
    <p:extLst>
      <p:ext uri="{BB962C8B-B14F-4D97-AF65-F5344CB8AC3E}">
        <p14:creationId xmlns:p14="http://schemas.microsoft.com/office/powerpoint/2010/main" val="32179613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Date Placeholder 2"/>
          <p:cNvSpPr>
            <a:spLocks noGrp="1"/>
          </p:cNvSpPr>
          <p:nvPr>
            <p:ph type="dt" sz="half" idx="10"/>
          </p:nvPr>
        </p:nvSpPr>
        <p:spPr/>
        <p:txBody>
          <a:bodyPr/>
          <a:lstStyle/>
          <a:p>
            <a:fld id="{B61BEF0D-F0BB-DE4B-95CE-6DB70DBA9567}" type="datetimeFigureOut">
              <a:rPr lang="en-US" dirty="0"/>
              <a:pPr/>
              <a:t>1/25/2019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1/25/2019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1/25/2019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1/25/2019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1/25/2019</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722017" y="268052"/>
            <a:ext cx="6400800" cy="649756"/>
          </a:xfrm>
        </p:spPr>
        <p:txBody>
          <a:bodyPr/>
          <a:lstStyle/>
          <a:p>
            <a:pPr algn="ctr"/>
            <a:r>
              <a:rPr lang="ar-IQ" b="1" dirty="0" smtClean="0">
                <a:solidFill>
                  <a:schemeClr val="bg1"/>
                </a:solidFill>
              </a:rPr>
              <a:t>الاحصاء السكاني والديمغرافيا</a:t>
            </a:r>
            <a:endParaRPr lang="ar-IQ" b="1" dirty="0">
              <a:solidFill>
                <a:schemeClr val="bg1"/>
              </a:solidFill>
            </a:endParaRPr>
          </a:p>
        </p:txBody>
      </p:sp>
      <p:sp>
        <p:nvSpPr>
          <p:cNvPr id="68613" name="Line 5"/>
          <p:cNvSpPr>
            <a:spLocks noChangeShapeType="1"/>
          </p:cNvSpPr>
          <p:nvPr/>
        </p:nvSpPr>
        <p:spPr bwMode="auto">
          <a:xfrm>
            <a:off x="2209800" y="631825"/>
            <a:ext cx="0"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ar-IQ"/>
          </a:p>
        </p:txBody>
      </p:sp>
      <p:sp>
        <p:nvSpPr>
          <p:cNvPr id="68618" name="Rectangle 10"/>
          <p:cNvSpPr>
            <a:spLocks noChangeArrowheads="1"/>
          </p:cNvSpPr>
          <p:nvPr/>
        </p:nvSpPr>
        <p:spPr bwMode="auto">
          <a:xfrm>
            <a:off x="1524001" y="1048436"/>
            <a:ext cx="248851" cy="646331"/>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defTabSz="914400" rtl="1" fontAlgn="base">
              <a:spcBef>
                <a:spcPct val="0"/>
              </a:spcBef>
              <a:spcAft>
                <a:spcPct val="0"/>
              </a:spcAft>
            </a:pPr>
            <a:endParaRPr lang="en-US">
              <a:latin typeface="Arial" pitchFamily="34" charset="0"/>
              <a:cs typeface="Arial" pitchFamily="34" charset="0"/>
            </a:endParaRPr>
          </a:p>
          <a:p>
            <a:pPr defTabSz="914400" eaLnBrk="0" fontAlgn="base" hangingPunct="0">
              <a:spcBef>
                <a:spcPct val="0"/>
              </a:spcBef>
              <a:spcAft>
                <a:spcPct val="0"/>
              </a:spcAft>
            </a:pPr>
            <a:endParaRPr lang="en-US">
              <a:latin typeface="Arial" pitchFamily="34" charset="0"/>
              <a:cs typeface="Arial" pitchFamily="34" charset="0"/>
            </a:endParaRPr>
          </a:p>
        </p:txBody>
      </p:sp>
      <p:sp>
        <p:nvSpPr>
          <p:cNvPr id="68620" name="Rectangle 12"/>
          <p:cNvSpPr>
            <a:spLocks noChangeArrowheads="1"/>
          </p:cNvSpPr>
          <p:nvPr/>
        </p:nvSpPr>
        <p:spPr bwMode="auto">
          <a:xfrm>
            <a:off x="1699418" y="1164134"/>
            <a:ext cx="9144000" cy="569386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Low" defTabSz="914400" rtl="1" fontAlgn="base">
              <a:spcBef>
                <a:spcPct val="0"/>
              </a:spcBef>
              <a:spcAft>
                <a:spcPct val="0"/>
              </a:spcAft>
            </a:pPr>
            <a:r>
              <a:rPr lang="ar-IQ" sz="2800" b="1" dirty="0">
                <a:latin typeface="Arial" pitchFamily="34" charset="0"/>
                <a:ea typeface="Times New Roman" pitchFamily="18" charset="0"/>
                <a:cs typeface="Arial" pitchFamily="34" charset="0"/>
              </a:rPr>
              <a:t>ان جداول الحياة تزود المهتمين بعلم البيئة بالمعلومات الاساسية لادارة الجماعات الحيوانية فهي تشير بدقة الى نماذج الوفيات وبذلك تدل على وقت حدوث الوفيات وعدد تلك الوفيات فاذا وجد المرء وفيات عالية بصورة غير اعتيادية بين الصغار والحيوانات الناضجة وحتى في البلوغ عندئذ يقترح اجراءات مناسبة معينة لتفادي هذه الوفيات فمثلا قد تكون وفيات الصغار المفرطة مصحوبة بغذاء غير كاف للحيوانات الصغار او غطاء غير كاف بواسطته يمكن تفادي الكائنات المفترسة او قد تكون هناك انماط غير سليمة للرعاية الابوية تعود الى اضطرابات سلوكية ضمن الجماعة البالغة وقد تدل الوفيات المفرطة في طور البلوغ على نقص في الامدادات الغذائية للكبار او على امراض معدية او اعباء طفيلية تصبح اكثر قسوة في طور البلوغ او من المحتمل وجود تزاحم زائد في اثناء فترة التكاثر وهكذا تمدنا جداول الحياة بمفاتيح مهمة لدراسة اكثر تفصيلا وهي لاتعطي الاجابات النهائية لكيفية ونوع الوفيات واسباب ذلك ولكنها تكون نقطة بداية للبحث في اسباب الوفيات .</a:t>
            </a:r>
            <a:endParaRPr lang="ar-IQ" sz="4000" dirty="0">
              <a:latin typeface="Arial" pitchFamily="34" charset="0"/>
              <a:cs typeface="Arial" pitchFamily="34" charset="0"/>
            </a:endParaRPr>
          </a:p>
        </p:txBody>
      </p:sp>
    </p:spTree>
    <p:extLst>
      <p:ext uri="{BB962C8B-B14F-4D97-AF65-F5344CB8AC3E}">
        <p14:creationId xmlns:p14="http://schemas.microsoft.com/office/powerpoint/2010/main" val="1441463731"/>
      </p:ext>
    </p:extLst>
  </p:cSld>
  <p:clrMapOvr>
    <a:masterClrMapping/>
  </p:clrMapOvr>
  <p:timing>
    <p:tnLst>
      <p:par>
        <p:cTn id="1" dur="indefinite" restart="never" nodeType="tmRoot"/>
      </p:par>
    </p:tnLst>
  </p:timing>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3</TotalTime>
  <Words>154</Words>
  <Application>Microsoft Office PowerPoint</Application>
  <PresentationFormat>Widescreen</PresentationFormat>
  <Paragraphs>3</Paragraphs>
  <Slides>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Calibri</vt:lpstr>
      <vt:lpstr>Century Gothic</vt:lpstr>
      <vt:lpstr>Tahoma</vt:lpstr>
      <vt:lpstr>Times New Roman</vt:lpstr>
      <vt:lpstr>Wingdings 3</vt:lpstr>
      <vt:lpstr>Slice</vt:lpstr>
      <vt:lpstr>PowerPoint Presentation</vt:lpstr>
    </vt:vector>
  </TitlesOfParts>
  <Company>Microsoft (C)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 10</dc:creator>
  <cp:lastModifiedBy>win 10</cp:lastModifiedBy>
  <cp:revision>4</cp:revision>
  <dcterms:created xsi:type="dcterms:W3CDTF">2019-01-25T15:22:52Z</dcterms:created>
  <dcterms:modified xsi:type="dcterms:W3CDTF">2019-01-25T15:26:29Z</dcterms:modified>
</cp:coreProperties>
</file>