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7B677-C356-4599-817A-BFDC134C414F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008E2-1099-4A38-B382-572839A9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8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883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1244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070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1559496" y="692696"/>
            <a:ext cx="8748464" cy="541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33400" indent="-533400" algn="r" rtl="1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>
                <a:solidFill>
                  <a:srgbClr val="BB4A2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حساب مقياس يدل على درجة ازدحام الدولة بالسكان وهو 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>
                <a:latin typeface="Arial" pitchFamily="34" charset="0"/>
                <a:cs typeface="Arial" pitchFamily="34" charset="0"/>
              </a:rPr>
              <a:t>   </a:t>
            </a:r>
            <a:r>
              <a:rPr lang="ar-SA" sz="28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كثافة السكان</a:t>
            </a:r>
            <a:r>
              <a:rPr lang="ar-SA" sz="2800">
                <a:latin typeface="Arial" pitchFamily="34" charset="0"/>
                <a:cs typeface="Arial" pitchFamily="34" charset="0"/>
              </a:rPr>
              <a:t> = </a:t>
            </a:r>
            <a:r>
              <a:rPr lang="ar-SA" sz="2800" u="sng">
                <a:latin typeface="Arial" pitchFamily="34" charset="0"/>
                <a:cs typeface="Arial" pitchFamily="34" charset="0"/>
              </a:rPr>
              <a:t>     عدد السكان في الدولة</a:t>
            </a:r>
            <a:r>
              <a:rPr lang="en-GB" sz="2800" u="sng">
                <a:latin typeface="Arial" pitchFamily="34" charset="0"/>
                <a:cs typeface="Arial" pitchFamily="34" charset="0"/>
              </a:rPr>
              <a:t>      </a:t>
            </a:r>
            <a:endParaRPr lang="ar-SA" sz="2800"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>
                <a:latin typeface="Arial" pitchFamily="34" charset="0"/>
                <a:cs typeface="Arial" pitchFamily="34" charset="0"/>
              </a:rPr>
              <a:t>                    مساحة الدولة بالكيلومتر  المربع</a:t>
            </a:r>
          </a:p>
          <a:p>
            <a:pPr marL="533400" indent="-533400" algn="r" rtl="1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>
                <a:solidFill>
                  <a:srgbClr val="BB4A2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حساب مقياس يوضح درجة الازدحام داخل المسكن وهو 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>
                <a:latin typeface="Arial" pitchFamily="34" charset="0"/>
                <a:cs typeface="Arial" pitchFamily="34" charset="0"/>
              </a:rPr>
              <a:t>   </a:t>
            </a:r>
            <a:r>
              <a:rPr lang="ar-SA" sz="28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كثافة السكن</a:t>
            </a:r>
            <a:r>
              <a:rPr lang="ar-SA" sz="2800">
                <a:latin typeface="Arial" pitchFamily="34" charset="0"/>
                <a:cs typeface="Arial" pitchFamily="34" charset="0"/>
              </a:rPr>
              <a:t> = </a:t>
            </a:r>
            <a:r>
              <a:rPr lang="ar-SA" sz="2800" u="sng">
                <a:latin typeface="Arial" pitchFamily="34" charset="0"/>
                <a:cs typeface="Arial" pitchFamily="34" charset="0"/>
              </a:rPr>
              <a:t>  عدد السكان في الدولة</a:t>
            </a:r>
            <a:r>
              <a:rPr lang="en-GB" sz="2800" u="sng">
                <a:latin typeface="Arial" pitchFamily="34" charset="0"/>
                <a:cs typeface="Arial" pitchFamily="34" charset="0"/>
              </a:rPr>
              <a:t>  </a:t>
            </a:r>
            <a:endParaRPr lang="en-GB" sz="2800"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GB" sz="2800">
                <a:latin typeface="Arial" pitchFamily="34" charset="0"/>
                <a:cs typeface="Arial" pitchFamily="34" charset="0"/>
              </a:rPr>
              <a:t>            </a:t>
            </a:r>
            <a:r>
              <a:rPr lang="ar-SA" sz="2800">
                <a:latin typeface="Arial" pitchFamily="34" charset="0"/>
                <a:cs typeface="Arial" pitchFamily="34" charset="0"/>
              </a:rPr>
              <a:t>       عدد حجرات المسكن</a:t>
            </a:r>
          </a:p>
          <a:p>
            <a:pPr marL="533400" indent="-533400" algn="r" rtl="1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>
                <a:solidFill>
                  <a:srgbClr val="BB4A2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حساب مقياس يساعد على تقدير عدد السكان في غير سنوات التعداد وذلك بحساب معدل زيادة السكان من تعداد لآخر </a:t>
            </a:r>
            <a:endParaRPr lang="ar-SA" sz="2800" b="1">
              <a:solidFill>
                <a:schemeClr val="folHlin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معدل الزيادة السنوية في عدد السكان</a:t>
            </a:r>
            <a:endParaRPr lang="ar-SA" sz="2800"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>
                <a:latin typeface="Arial" pitchFamily="34" charset="0"/>
                <a:cs typeface="Arial" pitchFamily="34" charset="0"/>
              </a:rPr>
              <a:t>  =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ar-SA" sz="2800" u="sng">
                <a:latin typeface="Arial" pitchFamily="34" charset="0"/>
                <a:cs typeface="Arial" pitchFamily="34" charset="0"/>
              </a:rPr>
              <a:t>عدد السكان في سنة المقارنة – عدد السكان في سنة الأساس</a:t>
            </a:r>
            <a:r>
              <a:rPr lang="ar-SA" sz="2800">
                <a:latin typeface="Arial" pitchFamily="34" charset="0"/>
                <a:cs typeface="Arial" pitchFamily="34" charset="0"/>
              </a:rPr>
              <a:t>   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80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ar-SA" sz="2800">
                <a:latin typeface="Arial" pitchFamily="34" charset="0"/>
                <a:cs typeface="Arial" pitchFamily="34" charset="0"/>
              </a:rPr>
              <a:t>عدد السنوات</a:t>
            </a:r>
            <a:r>
              <a:rPr lang="en-US" sz="2800">
                <a:latin typeface="Arial" pitchFamily="34" charset="0"/>
                <a:cs typeface="Arial" pitchFamily="34" charset="0"/>
              </a:rPr>
              <a:t>      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800"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900"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en-US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79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1415480" y="404814"/>
            <a:ext cx="9108504" cy="584358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مثال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بفرض أن تعداد السكان في إحدى الدول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50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مليون نسمة في منتصف عام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1420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هـ وكانت مساحة هذه الدولة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4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مليون كم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وعدد حجرات المساكن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25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مليون حجرة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  <a:endParaRPr lang="ar-SA" sz="2400" dirty="0"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  أ- احسب كلاً من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كثافة السكان وكثافة السكن.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ب- بفرض أن تعداد السكان لهذه الدولة في منتصف عام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1425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هـ هو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60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مليون نسمة فما هو معدل الزيادة السنوية للسكان.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الحل: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أ-  </a:t>
            </a:r>
            <a:r>
              <a:rPr lang="ar-SA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كثافة السكان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              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شخص لكل كم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 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ar-SA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كثافة السكن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          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شخص لكل حجرة.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ب-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تسمى سنة  1420هـ بسنة الأساس وسنة 1425هـ بسنة المقارنة  وبالتالي فإن: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معدل الزيادة السنوية في عدد السكن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مليون نسمة.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4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418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AutoShape 3"/>
          <p:cNvSpPr txBox="1">
            <a:spLocks noChangeArrowheads="1"/>
          </p:cNvSpPr>
          <p:nvPr/>
        </p:nvSpPr>
        <p:spPr>
          <a:xfrm>
            <a:off x="1847528" y="116633"/>
            <a:ext cx="8532440" cy="5505475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مثال 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إذا كان عدد الأطفال المولودين أحياء في بلد معين خلال سنة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1428</a:t>
            </a: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هـ هو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(300,000) </a:t>
            </a: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طفل وكان عدد سكان ذلك البلد في منتصف السنة المذكورة هو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(6,000,000) </a:t>
            </a: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نسمة، أوجد معدل المواليد الخام لسنة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1428</a:t>
            </a: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هـ.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الحل: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معدل المواليد الخام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طفل في الألف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أي أن معدل عدد الأطفال المولودين أحياء في هذا البلد هو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50 </a:t>
            </a: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طفل لكل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1000 </a:t>
            </a:r>
            <a:r>
              <a:rPr lang="ar-S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نسمة ويعتبر هذا المعدل تقريبي ولا يمكن اعتماده لأغراض المقارنة بين الدول المختلفة وذلك لاختلاف التركيب العمري ونسبة الذكور والإناث من بلد لآخر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5375921" y="3366320"/>
          <a:ext cx="2618043" cy="710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1435100" imgH="393700" progId="">
                  <p:embed/>
                </p:oleObj>
              </mc:Choice>
              <mc:Fallback>
                <p:oleObj r:id="rId4" imgW="1435100" imgH="393700" progId="">
                  <p:embed/>
                  <p:pic>
                    <p:nvPicPr>
                      <p:cNvPr id="102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921" y="3366320"/>
                        <a:ext cx="2618043" cy="7107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82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288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13</cp:revision>
  <dcterms:created xsi:type="dcterms:W3CDTF">2019-01-25T15:13:51Z</dcterms:created>
  <dcterms:modified xsi:type="dcterms:W3CDTF">2019-01-25T15:22:03Z</dcterms:modified>
</cp:coreProperties>
</file>