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11499" y="1917105"/>
            <a:ext cx="7632700" cy="378565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0838" indent="-350838"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ar-EG" sz="2800"/>
              <a:t>  </a:t>
            </a:r>
            <a:r>
              <a:rPr lang="ar-EG" sz="3200" b="1"/>
              <a:t>يعتمد حجم الهجرة الخارجية ليس فقط على سياسة الدولة (مصر)، بل أيضا على سياسات الدول الاخرى التى يهاجر منها او اليها.</a:t>
            </a:r>
          </a:p>
          <a:p>
            <a:pPr marL="350838" indent="-350838"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ar-EG" sz="3200" b="1"/>
              <a:t> لذا تم إغفال تأثير عنصر الهجرة عند اعداد اسقاطات السكان ، واعتبار التغير فى تأثير الهجرة منعدما ، بمعنى استمرار ثبات العدد من المصريين بالخارج والأجانب بالداخل تقريبا.</a:t>
            </a:r>
            <a:endParaRPr lang="en-US" sz="3200" b="1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104112" y="548680"/>
            <a:ext cx="2952750" cy="641350"/>
          </a:xfrm>
          <a:prstGeom prst="rect">
            <a:avLst/>
          </a:prstGeom>
          <a:solidFill>
            <a:srgbClr val="FF9999"/>
          </a:solidFill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EG" sz="3600" b="1" dirty="0"/>
              <a:t>ج- تقدير الهجرة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1177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 bwMode="auto">
          <a:xfrm>
            <a:off x="1524000" y="-243408"/>
            <a:ext cx="8830990" cy="158417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algn="r" rtl="1">
              <a:spcBef>
                <a:spcPct val="0"/>
              </a:spcBef>
              <a:defRPr/>
            </a:pPr>
            <a:r>
              <a:rPr lang="ar-SA" sz="4000" cap="all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المعدلات المطلوبة </a:t>
            </a:r>
            <a:r>
              <a:rPr lang="ar-IQ" sz="4000" cap="all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في حساب الاحصاءات السكانية والديمغرافيا</a:t>
            </a:r>
            <a:endParaRPr lang="ar-SA" sz="4000" cap="all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1055440" y="1988840"/>
            <a:ext cx="9403010" cy="4583410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/>
          <a:p>
            <a:pPr marL="533400" indent="-533400" algn="r" rtl="1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BB4A2B"/>
                </a:solidFill>
                <a:latin typeface="Arial" pitchFamily="34" charset="0"/>
                <a:cs typeface="Arial" pitchFamily="34" charset="0"/>
              </a:rPr>
              <a:t>عدد السكان وتوزيعهم الجغرافي:</a:t>
            </a: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كثافة السكان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ar-SA" sz="24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عدد السكان في الدولة</a:t>
            </a:r>
            <a:r>
              <a:rPr lang="en-GB" sz="24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4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ar-SA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        مساحة الدولة بالكيلومتر  المربع</a:t>
            </a: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كثافة السكن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ar-SA" sz="24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عدد السكان في الدولة</a:t>
            </a:r>
            <a:r>
              <a:rPr lang="en-GB" sz="24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GB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GB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عدد حجرات المسكن</a:t>
            </a: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معدل الزيادة السنوية في عدد السكان</a:t>
            </a: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4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عدد السكان في سنة المقارنة-عدد السكان في سنة الأساس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algn="r" rtl="1">
              <a:buClr>
                <a:schemeClr val="accent2"/>
              </a:buClr>
              <a:buSzPct val="60000"/>
              <a:defRPr/>
            </a:pPr>
            <a:r>
              <a:rPr lang="en-US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عدد السنوات</a:t>
            </a:r>
          </a:p>
          <a:p>
            <a:pPr marL="533400" indent="-533400" algn="r" rtl="1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BB4A2B"/>
                </a:solidFill>
                <a:latin typeface="Arial" pitchFamily="34" charset="0"/>
                <a:cs typeface="Arial" pitchFamily="34" charset="0"/>
              </a:rPr>
              <a:t>معدلات خاصة بإحصاءات المواليد والخصوبة:</a:t>
            </a: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معدل المواليد الخام 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ar-SA" sz="24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عدد المواليد الأحياء خلال عام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1000</a:t>
            </a:r>
            <a:endParaRPr lang="ar-SA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                     عدد السكان منتصف العام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BB4A2B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معدل الخصوبة العام 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ar-SA" sz="24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عدد المواليد الأحياء خلال العام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1000</a:t>
            </a: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                               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                    عدد النساء في سن الحمل</a:t>
            </a:r>
          </a:p>
          <a:p>
            <a:pPr algn="r" rtl="1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400" dirty="0">
              <a:solidFill>
                <a:srgbClr val="BB4A2B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Clr>
                <a:schemeClr val="accent2"/>
              </a:buClr>
              <a:buSzPct val="60000"/>
              <a:defRPr/>
            </a:pPr>
            <a:endParaRPr lang="ar-SA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46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1199456" y="1772817"/>
            <a:ext cx="8964488" cy="4962525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معدل التوالد الخام 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ar-SA" sz="20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عدد المواليد الأحياء في بلد خلال العام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1000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          عدد النساء المتزوجات في  سن الحمل 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BB4A2B"/>
                </a:solidFill>
                <a:latin typeface="Arial" pitchFamily="34" charset="0"/>
                <a:cs typeface="Arial" pitchFamily="34" charset="0"/>
              </a:rPr>
              <a:t>معدلات خاصة بإحصاءات الوفيات: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معدل الوفيات الخام </a:t>
            </a:r>
            <a:r>
              <a:rPr lang="ar-SA" sz="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ar-SA" sz="20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عدد الوفيات خلال عام    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1000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                   عدد السكان منتصف العام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معدل الزيادة الطبيعية الخام 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 معدل المواليد الخام – معدل الوفيات الخام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معدل وفيات الأطفال الرضع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ar-SA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ar-SA" sz="20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عدد الوفيات للأطفال الذين تقل أعمارهم عن سنة واحدة 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1000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عدد الأطفال المولودين أحياء في نفس العام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معدل الوفيات لفئة عمرية معينة 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ar-SA" sz="2000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عدد الوفيات خلال السنة من تلك الفئة العمرية في الدولة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1000</a:t>
            </a: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            عدد السكان في منتصف السنة من تلك الفئة العمرية     </a:t>
            </a:r>
            <a:endParaRPr lang="en-US" sz="20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0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000" dirty="0">
              <a:solidFill>
                <a:srgbClr val="BB4A2B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ar-SA" sz="20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 bwMode="auto">
          <a:xfrm>
            <a:off x="2959100" y="142875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algn="r" rtl="1">
              <a:spcBef>
                <a:spcPct val="0"/>
              </a:spcBef>
              <a:defRPr/>
            </a:pPr>
            <a:r>
              <a:rPr lang="ar-SA" sz="4000" cap="all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المعدلات المطلوبة </a:t>
            </a:r>
          </a:p>
        </p:txBody>
      </p:sp>
    </p:spTree>
    <p:extLst>
      <p:ext uri="{BB962C8B-B14F-4D97-AF65-F5344CB8AC3E}">
        <p14:creationId xmlns:p14="http://schemas.microsoft.com/office/powerpoint/2010/main" val="38045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273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11</cp:revision>
  <dcterms:created xsi:type="dcterms:W3CDTF">2019-01-25T15:13:51Z</dcterms:created>
  <dcterms:modified xsi:type="dcterms:W3CDTF">2019-01-25T15:20:51Z</dcterms:modified>
</cp:coreProperties>
</file>