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3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3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3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9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5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6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1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9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8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4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703513" y="1771070"/>
            <a:ext cx="8748463" cy="3170099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7988" indent="-407988"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ar-EG" sz="3200" b="1" dirty="0"/>
              <a:t> </a:t>
            </a:r>
            <a:r>
              <a:rPr lang="ar-EG" sz="2800" b="1" dirty="0"/>
              <a:t>يتم تحديد مستوى الخصوبة واتجاه مقيسا بـــ </a:t>
            </a:r>
            <a:r>
              <a:rPr lang="en-US" sz="2800" b="1" dirty="0"/>
              <a:t>TFR</a:t>
            </a:r>
            <a:endParaRPr lang="ar-EG" sz="2800" b="1" dirty="0"/>
          </a:p>
          <a:p>
            <a:pPr marL="407988" indent="-407988"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ar-EG" sz="2800" b="1" dirty="0"/>
              <a:t>بناء على مستوى الخصوبة الذى تهدف الدولة لتحقيقه مع المستوى الحالى لها وعدد الابناء المرغوب فى انجابه وبالاستعانة ببعض النماذج الرياضية يتم وضع فروض الخصوبة مقيسة بــ </a:t>
            </a:r>
            <a:r>
              <a:rPr lang="en-US" sz="2800" b="1" dirty="0"/>
              <a:t>TFR</a:t>
            </a:r>
            <a:r>
              <a:rPr lang="ar-EG" sz="2800" b="1" dirty="0"/>
              <a:t>.</a:t>
            </a:r>
          </a:p>
          <a:p>
            <a:pPr marL="407988" indent="-407988" algn="r">
              <a:spcBef>
                <a:spcPct val="50000"/>
              </a:spcBef>
              <a:buFont typeface="Wingdings" pitchFamily="2" charset="2"/>
              <a:buChar char="Ø"/>
            </a:pPr>
            <a:r>
              <a:rPr lang="ar-EG" sz="2800" b="1" dirty="0"/>
              <a:t> يتم تقدير معدلات الخصوبة  العمرية </a:t>
            </a:r>
            <a:r>
              <a:rPr lang="en-US" sz="2800" b="1" dirty="0"/>
              <a:t>ASFR</a:t>
            </a:r>
            <a:r>
              <a:rPr lang="ar-EG" sz="2800" b="1" dirty="0"/>
              <a:t> المقابلة لـ </a:t>
            </a:r>
            <a:r>
              <a:rPr lang="en-US" sz="2800" b="1" dirty="0"/>
              <a:t>TFR </a:t>
            </a:r>
            <a:r>
              <a:rPr lang="ar-EG" sz="2800" b="1" dirty="0"/>
              <a:t>المقدر وذلك بالاستعانة بنماذج الخصوبة.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6528048" y="620688"/>
            <a:ext cx="3384550" cy="641350"/>
          </a:xfrm>
          <a:prstGeom prst="rect">
            <a:avLst/>
          </a:prstGeom>
          <a:solidFill>
            <a:srgbClr val="FF9999"/>
          </a:solidFill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EG" sz="3600" b="1" dirty="0"/>
              <a:t>ب- التنبؤ بالخصوبة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1798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07568" y="764705"/>
            <a:ext cx="8102600" cy="5794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07988" indent="-407988"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ar-EG" sz="3200" b="1" dirty="0"/>
              <a:t> تم وضع ثلاث فروض للخصوبة:</a:t>
            </a:r>
            <a:endParaRPr lang="en-US" sz="3200" b="1" dirty="0">
              <a:solidFill>
                <a:srgbClr val="0033CC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847528" y="1988840"/>
            <a:ext cx="8496944" cy="27749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buFont typeface="Wingdings" pitchFamily="2" charset="2"/>
              <a:buChar char="§"/>
            </a:pPr>
            <a:r>
              <a:rPr lang="ar-EG" sz="2800" dirty="0"/>
              <a:t>  </a:t>
            </a:r>
            <a:r>
              <a:rPr lang="ar-EG" sz="3200" b="1" dirty="0">
                <a:solidFill>
                  <a:srgbClr val="FF3300"/>
                </a:solidFill>
              </a:rPr>
              <a:t>فى الفرض المنخفض:</a:t>
            </a:r>
            <a:r>
              <a:rPr lang="ar-EG" sz="3200" b="1" dirty="0"/>
              <a:t> يصل حد الاحلال فى عام 2021.</a:t>
            </a:r>
          </a:p>
          <a:p>
            <a:pPr algn="r">
              <a:spcBef>
                <a:spcPct val="50000"/>
              </a:spcBef>
              <a:buFont typeface="Wingdings" pitchFamily="2" charset="2"/>
              <a:buChar char="§"/>
            </a:pPr>
            <a:r>
              <a:rPr lang="ar-EG" sz="3200" b="1" dirty="0"/>
              <a:t> </a:t>
            </a:r>
            <a:r>
              <a:rPr lang="ar-EG" sz="3200" b="1" dirty="0">
                <a:solidFill>
                  <a:srgbClr val="FF3300"/>
                </a:solidFill>
              </a:rPr>
              <a:t>فى الفرض المتوسط :</a:t>
            </a:r>
            <a:r>
              <a:rPr lang="ar-EG" sz="3200" b="1" dirty="0"/>
              <a:t> يصل حد الاحلال فى عام 2026.</a:t>
            </a:r>
          </a:p>
          <a:p>
            <a:pPr algn="r">
              <a:spcBef>
                <a:spcPct val="50000"/>
              </a:spcBef>
              <a:buFont typeface="Wingdings" pitchFamily="2" charset="2"/>
              <a:buChar char="§"/>
            </a:pPr>
            <a:r>
              <a:rPr lang="ar-EG" sz="3200" b="1" dirty="0"/>
              <a:t> </a:t>
            </a:r>
            <a:r>
              <a:rPr lang="ar-EG" sz="3200" b="1" dirty="0">
                <a:solidFill>
                  <a:srgbClr val="FF3300"/>
                </a:solidFill>
              </a:rPr>
              <a:t>فى الفرض المتوسط :</a:t>
            </a:r>
            <a:r>
              <a:rPr lang="ar-EG" sz="3200" b="1" dirty="0"/>
              <a:t> يصل حد الاحلال فى عام2031.</a:t>
            </a:r>
            <a:endParaRPr lang="en-US" sz="3200" b="1" dirty="0"/>
          </a:p>
          <a:p>
            <a:pPr algn="r">
              <a:spcBef>
                <a:spcPct val="50000"/>
              </a:spcBef>
              <a:buFont typeface="Wingdings" pitchFamily="2" charset="2"/>
              <a:buChar char="§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9415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105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الجامعة المستنصرية  كلية الادارة والاقتصاد/قسم الاحصاء</dc:title>
  <dc:creator>win 10</dc:creator>
  <cp:lastModifiedBy>win 10</cp:lastModifiedBy>
  <cp:revision>10</cp:revision>
  <dcterms:created xsi:type="dcterms:W3CDTF">2019-01-25T15:13:51Z</dcterms:created>
  <dcterms:modified xsi:type="dcterms:W3CDTF">2019-01-25T15:19:33Z</dcterms:modified>
</cp:coreProperties>
</file>