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60FA9-FA43-4F94-A5F7-0E8A853C1E24}" type="datetimeFigureOut">
              <a:rPr lang="en-US" smtClean="0"/>
              <a:t>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AE645-83F6-45D7-BF2F-D1D699D95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634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60FA9-FA43-4F94-A5F7-0E8A853C1E24}" type="datetimeFigureOut">
              <a:rPr lang="en-US" smtClean="0"/>
              <a:t>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AE645-83F6-45D7-BF2F-D1D699D95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631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60FA9-FA43-4F94-A5F7-0E8A853C1E24}" type="datetimeFigureOut">
              <a:rPr lang="en-US" smtClean="0"/>
              <a:t>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AE645-83F6-45D7-BF2F-D1D699D95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029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60FA9-FA43-4F94-A5F7-0E8A853C1E24}" type="datetimeFigureOut">
              <a:rPr lang="en-US" smtClean="0"/>
              <a:t>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AE645-83F6-45D7-BF2F-D1D699D95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039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60FA9-FA43-4F94-A5F7-0E8A853C1E24}" type="datetimeFigureOut">
              <a:rPr lang="en-US" smtClean="0"/>
              <a:t>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AE645-83F6-45D7-BF2F-D1D699D95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091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60FA9-FA43-4F94-A5F7-0E8A853C1E24}" type="datetimeFigureOut">
              <a:rPr lang="en-US" smtClean="0"/>
              <a:t>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AE645-83F6-45D7-BF2F-D1D699D95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559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60FA9-FA43-4F94-A5F7-0E8A853C1E24}" type="datetimeFigureOut">
              <a:rPr lang="en-US" smtClean="0"/>
              <a:t>1/25/2019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AE645-83F6-45D7-BF2F-D1D699D95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35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60FA9-FA43-4F94-A5F7-0E8A853C1E24}" type="datetimeFigureOut">
              <a:rPr lang="en-US" smtClean="0"/>
              <a:t>1/25/2019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AE645-83F6-45D7-BF2F-D1D699D95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961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60FA9-FA43-4F94-A5F7-0E8A853C1E24}" type="datetimeFigureOut">
              <a:rPr lang="en-US" smtClean="0"/>
              <a:t>1/25/2019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AE645-83F6-45D7-BF2F-D1D699D95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914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60FA9-FA43-4F94-A5F7-0E8A853C1E24}" type="datetimeFigureOut">
              <a:rPr lang="en-US" smtClean="0"/>
              <a:t>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AE645-83F6-45D7-BF2F-D1D699D95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498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60FA9-FA43-4F94-A5F7-0E8A853C1E24}" type="datetimeFigureOut">
              <a:rPr lang="en-US" smtClean="0"/>
              <a:t>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AE645-83F6-45D7-BF2F-D1D699D95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488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60FA9-FA43-4F94-A5F7-0E8A853C1E24}" type="datetimeFigureOut">
              <a:rPr lang="en-US" smtClean="0"/>
              <a:t>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AE645-83F6-45D7-BF2F-D1D699D95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441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ar-IQ" b="1" dirty="0" smtClean="0">
                <a:solidFill>
                  <a:schemeClr val="bg1"/>
                </a:solidFill>
              </a:rPr>
              <a:t>الاحصاء السكاني والديمغرافيا</a:t>
            </a:r>
            <a:endParaRPr lang="ar-IQ" b="1" dirty="0">
              <a:solidFill>
                <a:schemeClr val="bg1"/>
              </a:solidFill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919289" y="332657"/>
            <a:ext cx="8353425" cy="3001963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400" b="1" dirty="0"/>
              <a:t>                                 </a:t>
            </a:r>
            <a:r>
              <a:rPr lang="en-US" sz="2400" b="1" dirty="0">
                <a:solidFill>
                  <a:srgbClr val="0033CC"/>
                </a:solidFill>
              </a:rPr>
              <a:t>-t          </a:t>
            </a:r>
          </a:p>
          <a:p>
            <a:pPr algn="l" rtl="0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3200" b="1" dirty="0">
                <a:solidFill>
                  <a:srgbClr val="0033CC"/>
                </a:solidFill>
              </a:rPr>
              <a:t>m = A</a:t>
            </a:r>
            <a:r>
              <a:rPr lang="en-US" sz="2400" b="1" dirty="0">
                <a:solidFill>
                  <a:srgbClr val="0033CC"/>
                </a:solidFill>
              </a:rPr>
              <a:t>x</a:t>
            </a:r>
            <a:r>
              <a:rPr lang="en-US" sz="3200" b="1" dirty="0">
                <a:solidFill>
                  <a:srgbClr val="0033CC"/>
                </a:solidFill>
              </a:rPr>
              <a:t> + </a:t>
            </a:r>
            <a:r>
              <a:rPr lang="en-US" sz="3200" b="1" dirty="0" err="1">
                <a:solidFill>
                  <a:srgbClr val="0033CC"/>
                </a:solidFill>
              </a:rPr>
              <a:t>B</a:t>
            </a:r>
            <a:r>
              <a:rPr lang="en-US" sz="2400" b="1" dirty="0" err="1">
                <a:solidFill>
                  <a:srgbClr val="0033CC"/>
                </a:solidFill>
              </a:rPr>
              <a:t>x</a:t>
            </a:r>
            <a:r>
              <a:rPr lang="en-US" sz="3200" b="1" dirty="0">
                <a:solidFill>
                  <a:srgbClr val="0033CC"/>
                </a:solidFill>
              </a:rPr>
              <a:t> </a:t>
            </a:r>
            <a:r>
              <a:rPr lang="en-US" sz="3200" b="1" dirty="0" err="1">
                <a:solidFill>
                  <a:srgbClr val="0033CC"/>
                </a:solidFill>
              </a:rPr>
              <a:t>C</a:t>
            </a:r>
            <a:r>
              <a:rPr lang="en-US" sz="2400" b="1" dirty="0" err="1">
                <a:solidFill>
                  <a:srgbClr val="0033CC"/>
                </a:solidFill>
              </a:rPr>
              <a:t>x</a:t>
            </a:r>
            <a:endParaRPr lang="en-US" sz="2400" b="1" dirty="0">
              <a:solidFill>
                <a:srgbClr val="0033CC"/>
              </a:solidFill>
            </a:endParaRPr>
          </a:p>
          <a:p>
            <a:pPr algn="l" rtl="0">
              <a:lnSpc>
                <a:spcPct val="13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3200" b="1" dirty="0">
                <a:solidFill>
                  <a:srgbClr val="0033CC"/>
                </a:solidFill>
              </a:rPr>
              <a:t>Log (</a:t>
            </a:r>
            <a:r>
              <a:rPr lang="en-US" sz="4400" b="1" dirty="0" err="1">
                <a:solidFill>
                  <a:srgbClr val="0033CC"/>
                </a:solidFill>
              </a:rPr>
              <a:t>m</a:t>
            </a:r>
            <a:r>
              <a:rPr lang="en-US" sz="2000" b="1" dirty="0" err="1">
                <a:solidFill>
                  <a:srgbClr val="0033CC"/>
                </a:solidFill>
              </a:rPr>
              <a:t>x</a:t>
            </a:r>
            <a:r>
              <a:rPr lang="en-US" sz="3200" b="1" dirty="0">
                <a:solidFill>
                  <a:srgbClr val="0033CC"/>
                </a:solidFill>
              </a:rPr>
              <a:t>  - A</a:t>
            </a:r>
            <a:r>
              <a:rPr lang="en-US" b="1" dirty="0">
                <a:solidFill>
                  <a:srgbClr val="0033CC"/>
                </a:solidFill>
              </a:rPr>
              <a:t>x</a:t>
            </a:r>
            <a:r>
              <a:rPr lang="en-US" sz="3200" b="1" dirty="0">
                <a:solidFill>
                  <a:srgbClr val="0033CC"/>
                </a:solidFill>
              </a:rPr>
              <a:t>) = log </a:t>
            </a:r>
            <a:r>
              <a:rPr lang="en-US" sz="3200" b="1" dirty="0" err="1">
                <a:solidFill>
                  <a:srgbClr val="0033CC"/>
                </a:solidFill>
              </a:rPr>
              <a:t>B</a:t>
            </a:r>
            <a:r>
              <a:rPr lang="en-US" b="1" dirty="0" err="1">
                <a:solidFill>
                  <a:srgbClr val="0033CC"/>
                </a:solidFill>
              </a:rPr>
              <a:t>x</a:t>
            </a:r>
            <a:r>
              <a:rPr lang="en-US" sz="3200" b="1" dirty="0">
                <a:solidFill>
                  <a:srgbClr val="0033CC"/>
                </a:solidFill>
              </a:rPr>
              <a:t> – t log </a:t>
            </a:r>
            <a:r>
              <a:rPr lang="en-US" sz="3200" b="1" dirty="0" err="1">
                <a:solidFill>
                  <a:srgbClr val="0033CC"/>
                </a:solidFill>
              </a:rPr>
              <a:t>C</a:t>
            </a:r>
            <a:r>
              <a:rPr lang="en-US" b="1" dirty="0" err="1">
                <a:solidFill>
                  <a:srgbClr val="0033CC"/>
                </a:solidFill>
              </a:rPr>
              <a:t>x</a:t>
            </a:r>
            <a:r>
              <a:rPr lang="en-US" sz="3200" b="1" dirty="0">
                <a:solidFill>
                  <a:srgbClr val="0033CC"/>
                </a:solidFill>
              </a:rPr>
              <a:t> </a:t>
            </a:r>
          </a:p>
          <a:p>
            <a:pPr algn="l" rtl="0">
              <a:lnSpc>
                <a:spcPct val="13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3200" b="1" dirty="0">
                <a:solidFill>
                  <a:srgbClr val="0033CC"/>
                </a:solidFill>
              </a:rPr>
              <a:t>y= </a:t>
            </a:r>
            <a:r>
              <a:rPr lang="en-US" sz="3600" b="1" dirty="0">
                <a:solidFill>
                  <a:srgbClr val="0033CC"/>
                </a:solidFill>
              </a:rPr>
              <a:t>α</a:t>
            </a:r>
            <a:r>
              <a:rPr lang="en-US" sz="3200" b="1" dirty="0">
                <a:solidFill>
                  <a:srgbClr val="0033CC"/>
                </a:solidFill>
              </a:rPr>
              <a:t> - t B</a:t>
            </a:r>
            <a:r>
              <a:rPr lang="en-US" sz="3200" b="1" dirty="0"/>
              <a:t> 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415480" y="3717206"/>
            <a:ext cx="8964488" cy="24828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lnSpc>
                <a:spcPct val="115000"/>
              </a:lnSpc>
              <a:spcBef>
                <a:spcPct val="50000"/>
              </a:spcBef>
            </a:pPr>
            <a:r>
              <a:rPr lang="ar-EG" sz="2800" b="1" dirty="0">
                <a:latin typeface="Arial" pitchFamily="34" charset="0"/>
              </a:rPr>
              <a:t>بعد تحويل المعادلة الأسية الى لوغاريتمية تصبح معادلة من الدرجة الاولى ويمكن حلها باستخدام طريقة المربعات الصغرى لتقدير </a:t>
            </a:r>
            <a:r>
              <a:rPr lang="en-US" sz="2800" b="1" dirty="0">
                <a:latin typeface="Arial" pitchFamily="34" charset="0"/>
              </a:rPr>
              <a:t>IMR</a:t>
            </a:r>
          </a:p>
          <a:p>
            <a:pPr algn="r">
              <a:lnSpc>
                <a:spcPct val="115000"/>
              </a:lnSpc>
              <a:spcBef>
                <a:spcPct val="50000"/>
              </a:spcBef>
            </a:pPr>
            <a:r>
              <a:rPr lang="ar-EG" sz="2800" b="1" dirty="0">
                <a:latin typeface="Arial" pitchFamily="34" charset="0"/>
              </a:rPr>
              <a:t>حسب النوع فى فترات خمسية خلال فترة التقدير.</a:t>
            </a:r>
          </a:p>
          <a:p>
            <a:pPr algn="r">
              <a:lnSpc>
                <a:spcPct val="115000"/>
              </a:lnSpc>
              <a:spcBef>
                <a:spcPct val="50000"/>
              </a:spcBef>
            </a:pPr>
            <a:endParaRPr lang="en-US" sz="2800" b="1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3626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ar-IQ" b="1" dirty="0" smtClean="0">
                <a:solidFill>
                  <a:schemeClr val="bg1"/>
                </a:solidFill>
              </a:rPr>
              <a:t>الاحصاء السكاني والديمغرافيا</a:t>
            </a:r>
            <a:endParaRPr lang="ar-IQ" b="1" dirty="0">
              <a:solidFill>
                <a:schemeClr val="bg1"/>
              </a:solidFill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524001" y="260648"/>
            <a:ext cx="8964487" cy="2234458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45000"/>
              </a:lnSpc>
              <a:spcBef>
                <a:spcPct val="50000"/>
              </a:spcBef>
              <a:buFont typeface="Wingdings" pitchFamily="2" charset="2"/>
              <a:buChar char="§"/>
            </a:pPr>
            <a:r>
              <a:rPr lang="ar-EG" sz="2800" b="1" dirty="0"/>
              <a:t>  </a:t>
            </a:r>
            <a:r>
              <a:rPr lang="ar-EG" sz="3200" b="1" dirty="0"/>
              <a:t>بناء على </a:t>
            </a:r>
            <a:r>
              <a:rPr lang="en-US" sz="3200" b="1" dirty="0"/>
              <a:t>IMR</a:t>
            </a:r>
            <a:r>
              <a:rPr lang="ar-EG" sz="3200" b="1" dirty="0"/>
              <a:t> المقدر يتم تطبيق طريقة اللوجيت للحصول على تقدير باقى فئات السن بعد تحديد عائلة جداول الحياة النموذجية المناسبة لمصر0</a:t>
            </a:r>
            <a:endParaRPr lang="en-US" sz="3200" b="1" dirty="0"/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1524001" y="2800077"/>
            <a:ext cx="8748713" cy="121264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lnSpc>
                <a:spcPct val="130000"/>
              </a:lnSpc>
              <a:spcBef>
                <a:spcPct val="50000"/>
              </a:spcBef>
              <a:buFont typeface="Wingdings" pitchFamily="2" charset="2"/>
              <a:buChar char="§"/>
            </a:pPr>
            <a:r>
              <a:rPr lang="ar-EG" sz="2800" b="1" dirty="0"/>
              <a:t>  بعد الحصول على معدل الوفيات المقدر حسب السن والنوع تنشأ جداول حياة فى كل فترة من فترات التقدير ، وذلك للحصول على نسب البقاء حيث</a:t>
            </a:r>
            <a:endParaRPr lang="en-US" sz="3200" b="1" dirty="0"/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1524001" y="4023470"/>
            <a:ext cx="8522597" cy="70167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sz="2000" b="1" dirty="0">
                <a:solidFill>
                  <a:srgbClr val="0033CC"/>
                </a:solidFill>
              </a:rPr>
              <a:t>          </a:t>
            </a:r>
            <a:r>
              <a:rPr lang="en-US" sz="2000" b="1" dirty="0" err="1">
                <a:solidFill>
                  <a:srgbClr val="0033CC"/>
                </a:solidFill>
              </a:rPr>
              <a:t>n</a:t>
            </a:r>
            <a:r>
              <a:rPr lang="en-US" sz="4000" b="1" dirty="0" err="1">
                <a:solidFill>
                  <a:srgbClr val="0033CC"/>
                </a:solidFill>
              </a:rPr>
              <a:t>S</a:t>
            </a:r>
            <a:r>
              <a:rPr lang="en-US" b="1" dirty="0" err="1">
                <a:solidFill>
                  <a:srgbClr val="0033CC"/>
                </a:solidFill>
              </a:rPr>
              <a:t>x</a:t>
            </a:r>
            <a:r>
              <a:rPr lang="en-US" sz="3200" b="1" dirty="0">
                <a:solidFill>
                  <a:srgbClr val="0033CC"/>
                </a:solidFill>
              </a:rPr>
              <a:t>  =  </a:t>
            </a:r>
            <a:r>
              <a:rPr lang="en-US" sz="2000" b="1" dirty="0" err="1">
                <a:solidFill>
                  <a:srgbClr val="0033CC"/>
                </a:solidFill>
              </a:rPr>
              <a:t>n</a:t>
            </a:r>
            <a:r>
              <a:rPr lang="en-US" sz="4000" b="1" dirty="0" err="1">
                <a:solidFill>
                  <a:srgbClr val="0033CC"/>
                </a:solidFill>
              </a:rPr>
              <a:t>L</a:t>
            </a:r>
            <a:r>
              <a:rPr lang="en-US" sz="3200" b="1" dirty="0">
                <a:solidFill>
                  <a:srgbClr val="0033CC"/>
                </a:solidFill>
              </a:rPr>
              <a:t> </a:t>
            </a:r>
            <a:r>
              <a:rPr lang="en-US" sz="2000" b="1" dirty="0" err="1">
                <a:solidFill>
                  <a:srgbClr val="0033CC"/>
                </a:solidFill>
              </a:rPr>
              <a:t>x+n</a:t>
            </a:r>
            <a:r>
              <a:rPr lang="en-US" sz="2000" b="1" dirty="0">
                <a:solidFill>
                  <a:srgbClr val="0033CC"/>
                </a:solidFill>
              </a:rPr>
              <a:t>    </a:t>
            </a:r>
            <a:r>
              <a:rPr lang="en-US" sz="2800" b="1" dirty="0">
                <a:solidFill>
                  <a:srgbClr val="0033CC"/>
                </a:solidFill>
              </a:rPr>
              <a:t>/ 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2000" b="1" dirty="0" err="1">
                <a:solidFill>
                  <a:srgbClr val="0033CC"/>
                </a:solidFill>
              </a:rPr>
              <a:t>n</a:t>
            </a:r>
            <a:r>
              <a:rPr lang="en-US" sz="4000" b="1" dirty="0" err="1">
                <a:solidFill>
                  <a:srgbClr val="0033CC"/>
                </a:solidFill>
              </a:rPr>
              <a:t>L</a:t>
            </a:r>
            <a:r>
              <a:rPr lang="en-US" sz="2400" b="1" dirty="0" err="1">
                <a:solidFill>
                  <a:srgbClr val="0033CC"/>
                </a:solidFill>
              </a:rPr>
              <a:t>x</a:t>
            </a:r>
            <a:r>
              <a:rPr lang="en-US" sz="3600" b="1" dirty="0">
                <a:solidFill>
                  <a:srgbClr val="0033CC"/>
                </a:solidFill>
              </a:rPr>
              <a:t> </a:t>
            </a:r>
            <a:r>
              <a:rPr lang="en-US" sz="3200" b="1" dirty="0">
                <a:solidFill>
                  <a:srgbClr val="0033CC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7942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ar-IQ" b="1" dirty="0" smtClean="0">
                <a:solidFill>
                  <a:schemeClr val="bg1"/>
                </a:solidFill>
              </a:rPr>
              <a:t>الاحصاء السكاني والديمغرافيا</a:t>
            </a:r>
            <a:endParaRPr lang="ar-IQ" b="1" dirty="0">
              <a:solidFill>
                <a:schemeClr val="bg1"/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847529" y="188641"/>
            <a:ext cx="8353425" cy="3836987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92100" indent="-292100" algn="r">
              <a:lnSpc>
                <a:spcPct val="130000"/>
              </a:lnSpc>
              <a:spcBef>
                <a:spcPct val="50000"/>
              </a:spcBef>
              <a:buFont typeface="Wingdings" pitchFamily="2" charset="2"/>
              <a:buChar char="§"/>
            </a:pPr>
            <a:r>
              <a:rPr lang="ar-EG" sz="2800" b="1" dirty="0"/>
              <a:t> وقد أوضحت نتائج جداول الحياة المقدرة ان توقع البقاء على قيد الحياة عند الميلاد عام 2006: </a:t>
            </a:r>
          </a:p>
          <a:p>
            <a:pPr marL="292100" indent="-292100" algn="r">
              <a:lnSpc>
                <a:spcPct val="130000"/>
              </a:lnSpc>
              <a:spcBef>
                <a:spcPct val="50000"/>
              </a:spcBef>
            </a:pPr>
            <a:r>
              <a:rPr lang="ar-EG" sz="3200" b="1" dirty="0">
                <a:solidFill>
                  <a:srgbClr val="FF3300"/>
                </a:solidFill>
              </a:rPr>
              <a:t>      66.5عاما  للذكور  مقابل  69.1 عاما للاناث.</a:t>
            </a:r>
          </a:p>
          <a:p>
            <a:pPr marL="292100" indent="-292100" algn="r">
              <a:lnSpc>
                <a:spcPct val="130000"/>
              </a:lnSpc>
              <a:spcBef>
                <a:spcPct val="50000"/>
              </a:spcBef>
              <a:buFont typeface="Wingdings" pitchFamily="2" charset="2"/>
              <a:buChar char="§"/>
            </a:pPr>
            <a:r>
              <a:rPr lang="ar-EG" sz="3200" b="1" dirty="0"/>
              <a:t> ويتوقع ارتفاعها عام 2051 لتصل الى: </a:t>
            </a:r>
            <a:endParaRPr lang="ar-EG" sz="3200" b="1" dirty="0">
              <a:solidFill>
                <a:srgbClr val="6600CC"/>
              </a:solidFill>
            </a:endParaRPr>
          </a:p>
          <a:p>
            <a:pPr marL="292100" indent="-292100" algn="r">
              <a:lnSpc>
                <a:spcPct val="130000"/>
              </a:lnSpc>
              <a:spcBef>
                <a:spcPct val="50000"/>
              </a:spcBef>
            </a:pPr>
            <a:r>
              <a:rPr lang="ar-EG" sz="3200" dirty="0">
                <a:solidFill>
                  <a:srgbClr val="FF3300"/>
                </a:solidFill>
              </a:rPr>
              <a:t>      </a:t>
            </a:r>
            <a:r>
              <a:rPr lang="ar-EG" sz="3200" b="1" dirty="0">
                <a:solidFill>
                  <a:srgbClr val="FF3300"/>
                </a:solidFill>
              </a:rPr>
              <a:t>78.9عاما  للذكور  مقابل  80.4 عاما للاناث.</a:t>
            </a:r>
          </a:p>
        </p:txBody>
      </p:sp>
    </p:spTree>
    <p:extLst>
      <p:ext uri="{BB962C8B-B14F-4D97-AF65-F5344CB8AC3E}">
        <p14:creationId xmlns:p14="http://schemas.microsoft.com/office/powerpoint/2010/main" val="2376895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163</Words>
  <Application>Microsoft Office PowerPoint</Application>
  <PresentationFormat>Widescreen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</vt:vector>
  </TitlesOfParts>
  <Company>Microsoft (C)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الجامعة المستنصرية  كلية الادارة والاقتصاد/قسم الاحصاء</dc:title>
  <dc:creator>win 10</dc:creator>
  <cp:lastModifiedBy>win 10</cp:lastModifiedBy>
  <cp:revision>9</cp:revision>
  <dcterms:created xsi:type="dcterms:W3CDTF">2019-01-25T15:13:51Z</dcterms:created>
  <dcterms:modified xsi:type="dcterms:W3CDTF">2019-01-25T15:19:07Z</dcterms:modified>
</cp:coreProperties>
</file>