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03712" y="692696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أهم </a:t>
            </a:r>
            <a:r>
              <a:rPr lang="ar-IQ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طرائق </a:t>
            </a:r>
            <a:r>
              <a:rPr lang="ar-EG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التنبؤات السكانية</a:t>
            </a:r>
            <a:endParaRPr lang="ar-IQ" sz="2800" dirty="0">
              <a:solidFill>
                <a:srgbClr val="FFFF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847851" y="3140969"/>
            <a:ext cx="8569325" cy="2521645"/>
          </a:xfrm>
          <a:prstGeom prst="rect">
            <a:avLst/>
          </a:prstGeom>
          <a:noFill/>
        </p:spPr>
        <p:txBody>
          <a:bodyPr vert="horz">
            <a:normAutofit fontScale="92500" lnSpcReduction="20000"/>
          </a:bodyPr>
          <a:lstStyle/>
          <a:p>
            <a:pPr marL="457200" indent="-6350" algn="just" defTabSz="1165225" rtl="1">
              <a:spcBef>
                <a:spcPct val="0"/>
              </a:spcBef>
              <a:defRPr/>
            </a:pPr>
            <a:r>
              <a:rPr lang="ar-EG" sz="2900" b="1" dirty="0"/>
              <a:t>وهى أفضل طرق التنبؤ وتستخدم للتنبؤ بأعداد </a:t>
            </a:r>
          </a:p>
          <a:p>
            <a:pPr marL="457200" indent="-6350" algn="justLow" defTabSz="1165225" rtl="1">
              <a:spcBef>
                <a:spcPct val="0"/>
              </a:spcBef>
              <a:defRPr/>
            </a:pPr>
            <a:r>
              <a:rPr lang="ar-EG" sz="2900" b="1" dirty="0"/>
              <a:t>السكان فى فترات طويلة وحسب السن والنوع</a:t>
            </a:r>
          </a:p>
          <a:p>
            <a:pPr marL="457200" indent="-6350" algn="just" defTabSz="1165225" rtl="1">
              <a:spcBef>
                <a:spcPct val="0"/>
              </a:spcBef>
              <a:defRPr/>
            </a:pPr>
            <a:endParaRPr lang="ar-EG" sz="2900" b="1" dirty="0"/>
          </a:p>
          <a:p>
            <a:pPr marL="457200" indent="-6350" algn="just" defTabSz="1165225" rtl="1">
              <a:spcBef>
                <a:spcPct val="0"/>
              </a:spcBef>
              <a:defRPr/>
            </a:pPr>
            <a:r>
              <a:rPr lang="ar-EG" sz="2900" b="1" dirty="0"/>
              <a:t>يتم فى هذه الطريقة اعداد تنبؤات لكل عنصر </a:t>
            </a:r>
          </a:p>
          <a:p>
            <a:pPr marL="457200" indent="-6350" algn="just" defTabSz="1165225" rtl="1">
              <a:spcBef>
                <a:spcPct val="0"/>
              </a:spcBef>
              <a:defRPr/>
            </a:pPr>
            <a:r>
              <a:rPr lang="ar-EG" sz="2900" b="1" dirty="0"/>
              <a:t>من عناصر النمو السكانى على حده. </a:t>
            </a:r>
          </a:p>
          <a:p>
            <a:pPr marL="457200" indent="-6350" algn="just" defTabSz="1165225" rtl="1">
              <a:spcBef>
                <a:spcPct val="0"/>
              </a:spcBef>
              <a:defRPr/>
            </a:pPr>
            <a:endParaRPr lang="ar-EG" sz="2900" b="1" dirty="0"/>
          </a:p>
          <a:p>
            <a:pPr marL="457200" indent="-6350" algn="just" defTabSz="1165225" rtl="1">
              <a:spcBef>
                <a:spcPct val="0"/>
              </a:spcBef>
              <a:defRPr/>
            </a:pPr>
            <a:r>
              <a:rPr lang="ar-EG" sz="2900" b="1" dirty="0">
                <a:solidFill>
                  <a:srgbClr val="FF3300"/>
                </a:solidFill>
              </a:rPr>
              <a:t>وفكرتها كما يلى:</a:t>
            </a:r>
            <a:endParaRPr lang="en-US" sz="2900" b="1" dirty="0">
              <a:solidFill>
                <a:srgbClr val="FF33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456040" y="1484785"/>
            <a:ext cx="4211960" cy="908051"/>
          </a:xfrm>
          <a:prstGeom prst="rect">
            <a:avLst/>
          </a:prstGeom>
          <a:gradFill rotWithShape="1">
            <a:gsLst>
              <a:gs pos="0">
                <a:srgbClr val="003300"/>
              </a:gs>
              <a:gs pos="50000">
                <a:srgbClr val="990033"/>
              </a:gs>
              <a:gs pos="100000">
                <a:srgbClr val="0033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IQ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 </a:t>
            </a:r>
            <a:r>
              <a:rPr lang="ar-EG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الطريقة </a:t>
            </a:r>
            <a:r>
              <a:rPr lang="ar-EG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التركيبية</a:t>
            </a:r>
          </a:p>
        </p:txBody>
      </p:sp>
    </p:spTree>
    <p:extLst>
      <p:ext uri="{BB962C8B-B14F-4D97-AF65-F5344CB8AC3E}">
        <p14:creationId xmlns:p14="http://schemas.microsoft.com/office/powerpoint/2010/main" val="161673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Group 172"/>
          <p:cNvGraphicFramePr>
            <a:graphicFrameLocks noGrp="1"/>
          </p:cNvGraphicFramePr>
          <p:nvPr/>
        </p:nvGraphicFramePr>
        <p:xfrm>
          <a:off x="1847851" y="836614"/>
          <a:ext cx="8569325" cy="4972685"/>
        </p:xfrm>
        <a:graphic>
          <a:graphicData uri="http://schemas.openxmlformats.org/drawingml/2006/table">
            <a:tbl>
              <a:tblPr rtl="1"/>
              <a:tblGrid>
                <a:gridCol w="126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2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932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العمــــــر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عدد السكان 2006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نسبـــة البقـــاء</a:t>
                      </a: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x </a:t>
                      </a: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     </a:t>
                      </a: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تقــــدير 2011  بـــدون هجـــرة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الهجـرة الصافيـة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تقديــر 2011 بعد إضافة الهجرة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(1)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(2)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(3)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(4) = (2)* (3)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(5)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(6) = (4) + (5)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المواليد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….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0-4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......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5-9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......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.....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15-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.....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20-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....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Line 164"/>
          <p:cNvSpPr>
            <a:spLocks noChangeShapeType="1"/>
          </p:cNvSpPr>
          <p:nvPr/>
        </p:nvSpPr>
        <p:spPr bwMode="auto">
          <a:xfrm flipH="1">
            <a:off x="6383339" y="2563814"/>
            <a:ext cx="649287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IQ"/>
          </a:p>
        </p:txBody>
      </p:sp>
      <p:sp>
        <p:nvSpPr>
          <p:cNvPr id="9" name="Line 173"/>
          <p:cNvSpPr>
            <a:spLocks noChangeShapeType="1"/>
          </p:cNvSpPr>
          <p:nvPr/>
        </p:nvSpPr>
        <p:spPr bwMode="auto">
          <a:xfrm flipH="1">
            <a:off x="6383339" y="3068639"/>
            <a:ext cx="649287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IQ"/>
          </a:p>
        </p:txBody>
      </p:sp>
      <p:sp>
        <p:nvSpPr>
          <p:cNvPr id="10" name="Line 174"/>
          <p:cNvSpPr>
            <a:spLocks noChangeShapeType="1"/>
          </p:cNvSpPr>
          <p:nvPr/>
        </p:nvSpPr>
        <p:spPr bwMode="auto">
          <a:xfrm flipH="1">
            <a:off x="6383339" y="3571875"/>
            <a:ext cx="64928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IQ"/>
          </a:p>
        </p:txBody>
      </p:sp>
      <p:sp>
        <p:nvSpPr>
          <p:cNvPr id="11" name="Line 175"/>
          <p:cNvSpPr>
            <a:spLocks noChangeShapeType="1"/>
          </p:cNvSpPr>
          <p:nvPr/>
        </p:nvSpPr>
        <p:spPr bwMode="auto">
          <a:xfrm flipH="1">
            <a:off x="6383339" y="4075114"/>
            <a:ext cx="649287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IQ"/>
          </a:p>
        </p:txBody>
      </p:sp>
      <p:sp>
        <p:nvSpPr>
          <p:cNvPr id="12" name="Line 176"/>
          <p:cNvSpPr>
            <a:spLocks noChangeShapeType="1"/>
          </p:cNvSpPr>
          <p:nvPr/>
        </p:nvSpPr>
        <p:spPr bwMode="auto">
          <a:xfrm flipH="1">
            <a:off x="6383339" y="4651375"/>
            <a:ext cx="64928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IQ"/>
          </a:p>
        </p:txBody>
      </p:sp>
      <p:sp>
        <p:nvSpPr>
          <p:cNvPr id="13" name="Line 177"/>
          <p:cNvSpPr>
            <a:spLocks noChangeShapeType="1"/>
          </p:cNvSpPr>
          <p:nvPr/>
        </p:nvSpPr>
        <p:spPr bwMode="auto">
          <a:xfrm flipH="1">
            <a:off x="6383339" y="5156200"/>
            <a:ext cx="64928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6383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811660" y="1557314"/>
            <a:ext cx="8532813" cy="369024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just">
              <a:lnSpc>
                <a:spcPct val="105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ar-EG" sz="2400" b="1" dirty="0"/>
              <a:t> </a:t>
            </a:r>
            <a:r>
              <a:rPr lang="ar-EG" sz="2800" b="1" dirty="0"/>
              <a:t>تم باستخدام معادلة ميكهام لتقدير </a:t>
            </a:r>
            <a:r>
              <a:rPr lang="en-US" sz="2800" b="1" dirty="0"/>
              <a:t>IMR</a:t>
            </a:r>
            <a:r>
              <a:rPr lang="ar-EG" sz="2800" b="1" dirty="0"/>
              <a:t> وطريقة اللوجت لتقدير باقى فئات السن. لتطبيق معادلة ميكهام يجب توافر معدل وفيات الرضع حسب النوع لسلسلة زمنية.</a:t>
            </a:r>
          </a:p>
          <a:p>
            <a:pPr marL="287338" indent="-287338" algn="just">
              <a:lnSpc>
                <a:spcPct val="105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ar-EG" sz="2800" b="1" dirty="0"/>
              <a:t> ومن مميزات هذه المعادلة انه يمكن تطبيقها لمدة طويلة باستخدام الاتجاة المتناقص للوفيات مع عدم الوصول الى المستوى صفر.</a:t>
            </a:r>
          </a:p>
          <a:p>
            <a:pPr marL="287338" indent="-287338" algn="just">
              <a:lnSpc>
                <a:spcPct val="105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ar-EG" sz="2800" b="1" dirty="0"/>
              <a:t> ويلزم توافر الوضع النهائى المتوقع لـــ </a:t>
            </a:r>
            <a:r>
              <a:rPr lang="en-US" sz="2800" b="1" dirty="0"/>
              <a:t>IMR</a:t>
            </a:r>
            <a:r>
              <a:rPr lang="en-US" sz="2800" dirty="0"/>
              <a:t> </a:t>
            </a:r>
            <a:r>
              <a:rPr lang="ar-EG" sz="2800" dirty="0"/>
              <a:t> </a:t>
            </a:r>
            <a:r>
              <a:rPr lang="ar-EG" sz="2800" b="1" dirty="0"/>
              <a:t>حسب النوع الذى يمكن الحصول عليه من اقرب دولة متقدمة.</a:t>
            </a:r>
            <a:endParaRPr lang="en-US" sz="2800" b="1" dirty="0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7175501" y="620688"/>
            <a:ext cx="2881313" cy="641350"/>
          </a:xfrm>
          <a:prstGeom prst="rect">
            <a:avLst/>
          </a:prstGeom>
          <a:solidFill>
            <a:srgbClr val="FF9999"/>
          </a:soli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ar-EG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أ- التنبؤ بالوفيات</a:t>
            </a:r>
            <a:endParaRPr lang="en-US" sz="3600" b="1" dirty="0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1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191</Words>
  <Application>Microsoft Office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8</cp:revision>
  <dcterms:created xsi:type="dcterms:W3CDTF">2019-01-25T15:13:51Z</dcterms:created>
  <dcterms:modified xsi:type="dcterms:W3CDTF">2019-01-25T15:18:36Z</dcterms:modified>
</cp:coreProperties>
</file>