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08720"/>
            <a:ext cx="91440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2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0"/>
            <a:ext cx="9108504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84985"/>
            <a:ext cx="914400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7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2999657" y="404664"/>
            <a:ext cx="5857869" cy="9698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38"/>
              </a:avLst>
            </a:prstTxWarp>
          </a:bodyPr>
          <a:lstStyle/>
          <a:p>
            <a:r>
              <a:rPr lang="ar-IQ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1">
                      <a:srgbClr val="000040"/>
                    </a:gs>
                    <a:gs pos="25000">
                      <a:srgbClr val="400040"/>
                    </a:gs>
                    <a:gs pos="37500">
                      <a:srgbClr val="8F0040"/>
                    </a:gs>
                    <a:gs pos="45000">
                      <a:srgbClr val="F27300"/>
                    </a:gs>
                    <a:gs pos="50000">
                      <a:srgbClr val="FFBF00"/>
                    </a:gs>
                    <a:gs pos="55000">
                      <a:srgbClr val="F27300"/>
                    </a:gs>
                    <a:gs pos="62500">
                      <a:srgbClr val="8F0040"/>
                    </a:gs>
                    <a:gs pos="75000">
                      <a:srgbClr val="400040"/>
                    </a:gs>
                    <a:gs pos="89999">
                      <a:srgbClr val="000040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النمو السكانى والاسقاطات السكانية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95600" y="1484785"/>
            <a:ext cx="7993062" cy="100806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99003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أولا: التقدير بين تعدادين</a:t>
            </a:r>
            <a:endParaRPr lang="ar-EG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991545" y="2708920"/>
            <a:ext cx="8424937" cy="2880668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/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EG" sz="2600" b="1">
                <a:solidFill>
                  <a:srgbClr val="FFFFFF"/>
                </a:solidFill>
              </a:rPr>
              <a:t>1- طريقة التزايد المنتظم (المتوالية الهندسية)                               </a:t>
            </a:r>
          </a:p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b="1">
                <a:solidFill>
                  <a:srgbClr val="FFFFFF"/>
                </a:solidFill>
              </a:rPr>
              <a:t>                                               n</a:t>
            </a:r>
            <a:r>
              <a:rPr lang="ar-EG" sz="2000" b="1">
                <a:solidFill>
                  <a:srgbClr val="FFFFFF"/>
                </a:solidFill>
              </a:rPr>
              <a:t>                         </a:t>
            </a:r>
            <a:r>
              <a:rPr lang="en-US" sz="2000" b="1">
                <a:solidFill>
                  <a:srgbClr val="FFFFFF"/>
                </a:solidFill>
              </a:rPr>
              <a:t>    </a:t>
            </a:r>
            <a:r>
              <a:rPr lang="ar-EG" sz="2000" b="1">
                <a:solidFill>
                  <a:srgbClr val="FFFFFF"/>
                </a:solidFill>
              </a:rPr>
              <a:t> </a:t>
            </a:r>
            <a:r>
              <a:rPr lang="en-US" sz="2000" b="1">
                <a:solidFill>
                  <a:srgbClr val="FFFFFF"/>
                </a:solidFill>
              </a:rPr>
              <a:t>    </a:t>
            </a:r>
            <a:r>
              <a:rPr lang="ar-EG" sz="2000" b="1">
                <a:solidFill>
                  <a:srgbClr val="FFFFFF"/>
                </a:solidFill>
              </a:rPr>
              <a:t> </a:t>
            </a:r>
            <a:r>
              <a:rPr lang="en-US" sz="2000" b="1">
                <a:solidFill>
                  <a:srgbClr val="FFFFFF"/>
                </a:solidFill>
              </a:rPr>
              <a:t> </a:t>
            </a:r>
            <a:endParaRPr lang="ar-EG" sz="2000" b="1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600" b="1">
                <a:solidFill>
                  <a:srgbClr val="FFFFFF"/>
                </a:solidFill>
              </a:rPr>
              <a:t>             (1 + r ) =    </a:t>
            </a:r>
            <a:r>
              <a:rPr lang="en-US" sz="4000" b="1">
                <a:solidFill>
                  <a:srgbClr val="FFFFFF"/>
                </a:solidFill>
              </a:rPr>
              <a:t>P</a:t>
            </a:r>
            <a:r>
              <a:rPr lang="en-US" sz="2400" b="1">
                <a:solidFill>
                  <a:srgbClr val="FFFFFF"/>
                </a:solidFill>
              </a:rPr>
              <a:t>n</a:t>
            </a:r>
            <a:r>
              <a:rPr lang="en-US" sz="2600" b="1">
                <a:solidFill>
                  <a:srgbClr val="FFFFFF"/>
                </a:solidFill>
              </a:rPr>
              <a:t>/ </a:t>
            </a:r>
            <a:r>
              <a:rPr lang="en-US" sz="4000" b="1">
                <a:solidFill>
                  <a:srgbClr val="FFFFFF"/>
                </a:solidFill>
              </a:rPr>
              <a:t>P</a:t>
            </a:r>
            <a:r>
              <a:rPr lang="en-US" sz="2400" b="1">
                <a:solidFill>
                  <a:srgbClr val="FFFFFF"/>
                </a:solidFill>
              </a:rPr>
              <a:t>o</a:t>
            </a:r>
          </a:p>
          <a:p>
            <a:pPr marL="609600" indent="-60960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400" b="1">
              <a:solidFill>
                <a:srgbClr val="FFFFFF"/>
              </a:solidFill>
            </a:endParaRPr>
          </a:p>
          <a:p>
            <a:pPr marL="609600" indent="-609600">
              <a:lnSpc>
                <a:spcPct val="65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b="1">
                <a:solidFill>
                  <a:srgbClr val="FFFFFF"/>
                </a:solidFill>
              </a:rPr>
              <a:t>                                                    n</a:t>
            </a:r>
          </a:p>
          <a:p>
            <a:pPr marL="609600" indent="-609600">
              <a:lnSpc>
                <a:spcPct val="65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4000" b="1">
                <a:solidFill>
                  <a:srgbClr val="FFFFFF"/>
                </a:solidFill>
              </a:rPr>
              <a:t>           P</a:t>
            </a:r>
            <a:r>
              <a:rPr lang="en-US" sz="2400" b="1">
                <a:solidFill>
                  <a:srgbClr val="FFFFFF"/>
                </a:solidFill>
              </a:rPr>
              <a:t>n = </a:t>
            </a:r>
            <a:r>
              <a:rPr lang="en-US" sz="4000" b="1">
                <a:solidFill>
                  <a:srgbClr val="FFFFFF"/>
                </a:solidFill>
              </a:rPr>
              <a:t>P</a:t>
            </a:r>
            <a:r>
              <a:rPr lang="en-US" sz="2400" b="1">
                <a:solidFill>
                  <a:srgbClr val="FFFFFF"/>
                </a:solidFill>
              </a:rPr>
              <a:t>o </a:t>
            </a:r>
            <a:r>
              <a:rPr lang="en-US" sz="2600" b="1">
                <a:solidFill>
                  <a:srgbClr val="FFFFFF"/>
                </a:solidFill>
              </a:rPr>
              <a:t>(1 + r ) </a:t>
            </a:r>
            <a:endParaRPr lang="en-US" sz="2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55641" y="836712"/>
            <a:ext cx="6697663" cy="2304256"/>
          </a:xfrm>
          <a:prstGeom prst="rect">
            <a:avLst/>
          </a:prstGeom>
          <a:noFill/>
        </p:spPr>
        <p:txBody>
          <a:bodyPr vert="horz">
            <a:normAutofit fontScale="85000" lnSpcReduction="20000"/>
          </a:bodyPr>
          <a:lstStyle/>
          <a:p>
            <a:pPr marL="609600" indent="-60960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EG" sz="2900" b="1" dirty="0"/>
              <a:t>2- طريقة التزايد المستمر </a:t>
            </a:r>
          </a:p>
          <a:p>
            <a:pPr marL="609600" indent="-609600">
              <a:lnSpc>
                <a:spcPct val="5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EG" sz="2900" b="1" dirty="0"/>
              <a:t>                                                         </a:t>
            </a:r>
            <a:r>
              <a:rPr lang="en-US" sz="2400" b="1" dirty="0"/>
              <a:t>r n</a:t>
            </a:r>
            <a:r>
              <a:rPr lang="en-US" sz="2000" b="1" dirty="0"/>
              <a:t>   </a:t>
            </a:r>
            <a:r>
              <a:rPr lang="ar-EG" sz="2000" b="1" dirty="0"/>
              <a:t>          </a:t>
            </a:r>
          </a:p>
          <a:p>
            <a:pPr marL="609600" indent="-609600" rtl="1">
              <a:lnSpc>
                <a:spcPct val="5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900" b="1" dirty="0"/>
              <a:t>      </a:t>
            </a:r>
            <a:r>
              <a:rPr lang="en-US" sz="4400" b="1" dirty="0"/>
              <a:t>e</a:t>
            </a:r>
            <a:r>
              <a:rPr lang="en-US" sz="2900" b="1" dirty="0"/>
              <a:t> =    </a:t>
            </a:r>
            <a:r>
              <a:rPr lang="en-US" sz="4000" b="1" dirty="0" err="1"/>
              <a:t>P</a:t>
            </a:r>
            <a:r>
              <a:rPr lang="en-US" sz="2400" b="1" dirty="0" err="1"/>
              <a:t>n</a:t>
            </a:r>
            <a:r>
              <a:rPr lang="en-US" sz="2900" b="1" dirty="0"/>
              <a:t>/ </a:t>
            </a:r>
            <a:r>
              <a:rPr lang="en-US" sz="4000" b="1" dirty="0"/>
              <a:t>P</a:t>
            </a:r>
            <a:r>
              <a:rPr lang="en-US" sz="2400" b="1" dirty="0"/>
              <a:t>o</a:t>
            </a:r>
          </a:p>
          <a:p>
            <a:pPr marL="609600" indent="-609600" rtl="1">
              <a:lnSpc>
                <a:spcPct val="65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400" b="1" dirty="0"/>
          </a:p>
          <a:p>
            <a:pPr marL="609600" indent="-609600" rtl="1">
              <a:lnSpc>
                <a:spcPct val="65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400" b="1" dirty="0"/>
          </a:p>
          <a:p>
            <a:pPr marL="609600" indent="-609600" rtl="1">
              <a:lnSpc>
                <a:spcPct val="65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400" b="1" dirty="0"/>
          </a:p>
          <a:p>
            <a:pPr marL="609600" indent="-609600" rtl="1">
              <a:lnSpc>
                <a:spcPct val="65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b="1" dirty="0"/>
              <a:t>                           r n</a:t>
            </a:r>
          </a:p>
          <a:p>
            <a:pPr marL="609600" indent="-609600" rtl="1">
              <a:lnSpc>
                <a:spcPct val="65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4000" b="1" dirty="0"/>
              <a:t>     </a:t>
            </a:r>
            <a:r>
              <a:rPr lang="en-US" sz="4000" b="1" dirty="0" err="1"/>
              <a:t>P</a:t>
            </a:r>
            <a:r>
              <a:rPr lang="en-US" sz="2400" b="1" dirty="0" err="1"/>
              <a:t>n</a:t>
            </a:r>
            <a:r>
              <a:rPr lang="en-US" sz="2400" b="1" dirty="0"/>
              <a:t> = </a:t>
            </a:r>
            <a:r>
              <a:rPr lang="en-US" sz="4000" b="1" dirty="0"/>
              <a:t>P</a:t>
            </a:r>
            <a:r>
              <a:rPr lang="en-US" sz="2400" b="1" dirty="0"/>
              <a:t>o </a:t>
            </a:r>
            <a:r>
              <a:rPr lang="en-US" sz="2900" b="1" dirty="0"/>
              <a:t> </a:t>
            </a:r>
            <a:r>
              <a:rPr lang="en-US" sz="4000" b="1" dirty="0"/>
              <a:t>e</a:t>
            </a:r>
            <a:r>
              <a:rPr lang="en-US" sz="2900" b="1" dirty="0"/>
              <a:t> 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75520" y="3501008"/>
            <a:ext cx="8640960" cy="1008112"/>
          </a:xfrm>
          <a:prstGeom prst="rect">
            <a:avLst/>
          </a:prstGeom>
          <a:noFill/>
        </p:spPr>
        <p:txBody>
          <a:bodyPr vert="horz">
            <a:normAutofit fontScale="70000" lnSpcReduction="20000"/>
          </a:bodyPr>
          <a:lstStyle/>
          <a:p>
            <a:pPr algn="just" rtl="1">
              <a:lnSpc>
                <a:spcPct val="13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EG" sz="3600" b="1" dirty="0"/>
              <a:t>يفترض فى هاتين الطريقتين عدم وجود اى تغييرات فجائية تؤثر على نمو السكان بين هاتين النقطتين.</a:t>
            </a:r>
            <a:endParaRPr lang="en-US" sz="36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524000" y="4437112"/>
            <a:ext cx="8964488" cy="1512168"/>
          </a:xfrm>
          <a:prstGeom prst="rect">
            <a:avLst/>
          </a:prstGeom>
          <a:noFill/>
        </p:spPr>
        <p:txBody>
          <a:bodyPr vert="horz">
            <a:normAutofit fontScale="92500"/>
          </a:bodyPr>
          <a:lstStyle/>
          <a:p>
            <a:pPr algn="just" rtl="1">
              <a:lnSpc>
                <a:spcPct val="13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EG" sz="2900" b="1" dirty="0"/>
              <a:t>يمكن استخدام هاتين الطريقتين فى تقديرات السكان بعد التعداد الثانى بثلاث سنوات او أربعة سنوات فقط وذلك لفرض ثبات معدلات عناصر النمو السكانى.</a:t>
            </a:r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26308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7</cp:revision>
  <dcterms:created xsi:type="dcterms:W3CDTF">2019-01-25T15:13:51Z</dcterms:created>
  <dcterms:modified xsi:type="dcterms:W3CDTF">2019-01-25T15:18:05Z</dcterms:modified>
</cp:coreProperties>
</file>