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634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631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29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39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091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559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354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961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914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498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488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441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ar-IQ" b="1" dirty="0" smtClean="0">
                <a:solidFill>
                  <a:schemeClr val="bg1"/>
                </a:solidFill>
              </a:rPr>
              <a:t>الاحصاء السكاني والديمغرافيا</a:t>
            </a:r>
            <a:endParaRPr lang="ar-IQ" b="1" dirty="0">
              <a:solidFill>
                <a:schemeClr val="bg1"/>
              </a:solidFill>
            </a:endParaRPr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908720"/>
            <a:ext cx="9144000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522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ar-IQ" b="1" dirty="0" smtClean="0">
                <a:solidFill>
                  <a:schemeClr val="bg1"/>
                </a:solidFill>
              </a:rPr>
              <a:t>الاحصاء السكاني والديمغرافيا</a:t>
            </a:r>
            <a:endParaRPr lang="ar-IQ" b="1" dirty="0">
              <a:solidFill>
                <a:schemeClr val="bg1"/>
              </a:solidFill>
            </a:endParaRPr>
          </a:p>
        </p:txBody>
      </p:sp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9496" y="0"/>
            <a:ext cx="9108504" cy="328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284985"/>
            <a:ext cx="9144000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273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ar-IQ" b="1" dirty="0" smtClean="0">
                <a:solidFill>
                  <a:schemeClr val="bg1"/>
                </a:solidFill>
              </a:rPr>
              <a:t>الاحصاء السكاني والديمغرافيا</a:t>
            </a:r>
            <a:endParaRPr lang="ar-IQ" b="1" dirty="0">
              <a:solidFill>
                <a:schemeClr val="bg1"/>
              </a:solidFill>
            </a:endParaRPr>
          </a:p>
        </p:txBody>
      </p:sp>
      <p:sp>
        <p:nvSpPr>
          <p:cNvPr id="5" name="WordArt 8"/>
          <p:cNvSpPr>
            <a:spLocks noChangeArrowheads="1" noChangeShapeType="1" noTextEdit="1"/>
          </p:cNvSpPr>
          <p:nvPr/>
        </p:nvSpPr>
        <p:spPr bwMode="auto">
          <a:xfrm>
            <a:off x="2999657" y="404664"/>
            <a:ext cx="5857869" cy="96981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338"/>
              </a:avLst>
            </a:prstTxWarp>
          </a:bodyPr>
          <a:lstStyle/>
          <a:p>
            <a:r>
              <a:rPr lang="ar-IQ" sz="3600" b="1" kern="10" dirty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00"/>
                    </a:gs>
                    <a:gs pos="10001">
                      <a:srgbClr val="000040"/>
                    </a:gs>
                    <a:gs pos="25000">
                      <a:srgbClr val="400040"/>
                    </a:gs>
                    <a:gs pos="37500">
                      <a:srgbClr val="8F0040"/>
                    </a:gs>
                    <a:gs pos="45000">
                      <a:srgbClr val="F27300"/>
                    </a:gs>
                    <a:gs pos="50000">
                      <a:srgbClr val="FFBF00"/>
                    </a:gs>
                    <a:gs pos="55000">
                      <a:srgbClr val="F27300"/>
                    </a:gs>
                    <a:gs pos="62500">
                      <a:srgbClr val="8F0040"/>
                    </a:gs>
                    <a:gs pos="75000">
                      <a:srgbClr val="400040"/>
                    </a:gs>
                    <a:gs pos="89999">
                      <a:srgbClr val="000040"/>
                    </a:gs>
                    <a:gs pos="100000">
                      <a:srgbClr val="000000"/>
                    </a:gs>
                  </a:gsLst>
                  <a:lin ang="5400000" scaled="1"/>
                </a:gradFill>
                <a:effectLst>
                  <a:outerShdw sy="50000" kx="-2453608" rotWithShape="0">
                    <a:srgbClr val="868686">
                      <a:alpha val="50000"/>
                    </a:srgbClr>
                  </a:outerShdw>
                </a:effectLst>
                <a:latin typeface="Arial"/>
                <a:cs typeface="Arial"/>
              </a:rPr>
              <a:t>النمو السكانى والاسقاطات السكانية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495600" y="1484785"/>
            <a:ext cx="7993062" cy="1008063"/>
          </a:xfrm>
          <a:prstGeom prst="rect">
            <a:avLst/>
          </a:prstGeom>
          <a:gradFill rotWithShape="1">
            <a:gsLst>
              <a:gs pos="0">
                <a:srgbClr val="003300"/>
              </a:gs>
              <a:gs pos="50000">
                <a:srgbClr val="990033"/>
              </a:gs>
              <a:gs pos="100000">
                <a:srgbClr val="0033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ar-EG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أولا: التقدير بين تعدادين</a:t>
            </a:r>
            <a:endParaRPr lang="ar-EG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1991545" y="2708920"/>
            <a:ext cx="8424937" cy="2880668"/>
          </a:xfrm>
          <a:prstGeom prst="rect">
            <a:avLst/>
          </a:prstGeom>
          <a:noFill/>
        </p:spPr>
        <p:txBody>
          <a:bodyPr vert="horz" anchor="ctr">
            <a:normAutofit/>
          </a:bodyPr>
          <a:lstStyle/>
          <a:p>
            <a:pPr marL="609600" indent="-609600">
              <a:lnSpc>
                <a:spcPct val="90000"/>
              </a:lnSpc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ar-EG" sz="2600" b="1">
                <a:solidFill>
                  <a:srgbClr val="FFFFFF"/>
                </a:solidFill>
              </a:rPr>
              <a:t>1- طريقة التزايد المنتظم (المتوالية الهندسية)                               </a:t>
            </a:r>
          </a:p>
          <a:p>
            <a:pPr marL="609600" indent="-609600">
              <a:lnSpc>
                <a:spcPct val="90000"/>
              </a:lnSpc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en-US" sz="2000" b="1">
                <a:solidFill>
                  <a:srgbClr val="FFFFFF"/>
                </a:solidFill>
              </a:rPr>
              <a:t>                                               n</a:t>
            </a:r>
            <a:r>
              <a:rPr lang="ar-EG" sz="2000" b="1">
                <a:solidFill>
                  <a:srgbClr val="FFFFFF"/>
                </a:solidFill>
              </a:rPr>
              <a:t>                         </a:t>
            </a:r>
            <a:r>
              <a:rPr lang="en-US" sz="2000" b="1">
                <a:solidFill>
                  <a:srgbClr val="FFFFFF"/>
                </a:solidFill>
              </a:rPr>
              <a:t>    </a:t>
            </a:r>
            <a:r>
              <a:rPr lang="ar-EG" sz="2000" b="1">
                <a:solidFill>
                  <a:srgbClr val="FFFFFF"/>
                </a:solidFill>
              </a:rPr>
              <a:t> </a:t>
            </a:r>
            <a:r>
              <a:rPr lang="en-US" sz="2000" b="1">
                <a:solidFill>
                  <a:srgbClr val="FFFFFF"/>
                </a:solidFill>
              </a:rPr>
              <a:t>    </a:t>
            </a:r>
            <a:r>
              <a:rPr lang="ar-EG" sz="2000" b="1">
                <a:solidFill>
                  <a:srgbClr val="FFFFFF"/>
                </a:solidFill>
              </a:rPr>
              <a:t> </a:t>
            </a:r>
            <a:r>
              <a:rPr lang="en-US" sz="2000" b="1">
                <a:solidFill>
                  <a:srgbClr val="FFFFFF"/>
                </a:solidFill>
              </a:rPr>
              <a:t> </a:t>
            </a:r>
            <a:endParaRPr lang="ar-EG" sz="2000" b="1">
              <a:solidFill>
                <a:srgbClr val="FFFFFF"/>
              </a:solidFill>
            </a:endParaRPr>
          </a:p>
          <a:p>
            <a:pPr marL="609600" indent="-609600">
              <a:lnSpc>
                <a:spcPct val="90000"/>
              </a:lnSpc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en-US" sz="2600" b="1">
                <a:solidFill>
                  <a:srgbClr val="FFFFFF"/>
                </a:solidFill>
              </a:rPr>
              <a:t>             (1 + r ) =    </a:t>
            </a:r>
            <a:r>
              <a:rPr lang="en-US" sz="4000" b="1">
                <a:solidFill>
                  <a:srgbClr val="FFFFFF"/>
                </a:solidFill>
              </a:rPr>
              <a:t>P</a:t>
            </a:r>
            <a:r>
              <a:rPr lang="en-US" sz="2400" b="1">
                <a:solidFill>
                  <a:srgbClr val="FFFFFF"/>
                </a:solidFill>
              </a:rPr>
              <a:t>n</a:t>
            </a:r>
            <a:r>
              <a:rPr lang="en-US" sz="2600" b="1">
                <a:solidFill>
                  <a:srgbClr val="FFFFFF"/>
                </a:solidFill>
              </a:rPr>
              <a:t>/ </a:t>
            </a:r>
            <a:r>
              <a:rPr lang="en-US" sz="4000" b="1">
                <a:solidFill>
                  <a:srgbClr val="FFFFFF"/>
                </a:solidFill>
              </a:rPr>
              <a:t>P</a:t>
            </a:r>
            <a:r>
              <a:rPr lang="en-US" sz="2400" b="1">
                <a:solidFill>
                  <a:srgbClr val="FFFFFF"/>
                </a:solidFill>
              </a:rPr>
              <a:t>o</a:t>
            </a:r>
          </a:p>
          <a:p>
            <a:pPr marL="609600" indent="-609600">
              <a:lnSpc>
                <a:spcPct val="90000"/>
              </a:lnSpc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endParaRPr lang="en-US" sz="2400" b="1">
              <a:solidFill>
                <a:srgbClr val="FFFFFF"/>
              </a:solidFill>
            </a:endParaRPr>
          </a:p>
          <a:p>
            <a:pPr marL="609600" indent="-609600">
              <a:lnSpc>
                <a:spcPct val="65000"/>
              </a:lnSpc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en-US" sz="2400" b="1">
                <a:solidFill>
                  <a:srgbClr val="FFFFFF"/>
                </a:solidFill>
              </a:rPr>
              <a:t>                                                    n</a:t>
            </a:r>
          </a:p>
          <a:p>
            <a:pPr marL="609600" indent="-609600">
              <a:lnSpc>
                <a:spcPct val="65000"/>
              </a:lnSpc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en-US" sz="4000" b="1">
                <a:solidFill>
                  <a:srgbClr val="FFFFFF"/>
                </a:solidFill>
              </a:rPr>
              <a:t>           P</a:t>
            </a:r>
            <a:r>
              <a:rPr lang="en-US" sz="2400" b="1">
                <a:solidFill>
                  <a:srgbClr val="FFFFFF"/>
                </a:solidFill>
              </a:rPr>
              <a:t>n = </a:t>
            </a:r>
            <a:r>
              <a:rPr lang="en-US" sz="4000" b="1">
                <a:solidFill>
                  <a:srgbClr val="FFFFFF"/>
                </a:solidFill>
              </a:rPr>
              <a:t>P</a:t>
            </a:r>
            <a:r>
              <a:rPr lang="en-US" sz="2400" b="1">
                <a:solidFill>
                  <a:srgbClr val="FFFFFF"/>
                </a:solidFill>
              </a:rPr>
              <a:t>o </a:t>
            </a:r>
            <a:r>
              <a:rPr lang="en-US" sz="2600" b="1">
                <a:solidFill>
                  <a:srgbClr val="FFFFFF"/>
                </a:solidFill>
              </a:rPr>
              <a:t>(1 + r ) </a:t>
            </a:r>
            <a:endParaRPr lang="en-US" sz="26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11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ar-IQ" b="1" dirty="0" smtClean="0">
                <a:solidFill>
                  <a:schemeClr val="bg1"/>
                </a:solidFill>
              </a:rPr>
              <a:t>الاحصاء السكاني والديمغرافيا</a:t>
            </a:r>
            <a:endParaRPr lang="ar-IQ" b="1" dirty="0">
              <a:solidFill>
                <a:schemeClr val="bg1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855641" y="836712"/>
            <a:ext cx="6697663" cy="2304256"/>
          </a:xfrm>
          <a:prstGeom prst="rect">
            <a:avLst/>
          </a:prstGeom>
          <a:noFill/>
        </p:spPr>
        <p:txBody>
          <a:bodyPr vert="horz">
            <a:normAutofit fontScale="85000" lnSpcReduction="20000"/>
          </a:bodyPr>
          <a:lstStyle/>
          <a:p>
            <a:pPr marL="609600" indent="-609600" algn="r" rtl="1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ar-EG" sz="2900" b="1" dirty="0"/>
              <a:t>2- طريقة التزايد المستمر </a:t>
            </a:r>
          </a:p>
          <a:p>
            <a:pPr marL="609600" indent="-609600">
              <a:lnSpc>
                <a:spcPct val="50000"/>
              </a:lnSpc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ar-EG" sz="2900" b="1" dirty="0"/>
              <a:t>                                                         </a:t>
            </a:r>
            <a:r>
              <a:rPr lang="en-US" sz="2400" b="1" dirty="0"/>
              <a:t>r n</a:t>
            </a:r>
            <a:r>
              <a:rPr lang="en-US" sz="2000" b="1" dirty="0"/>
              <a:t>   </a:t>
            </a:r>
            <a:r>
              <a:rPr lang="ar-EG" sz="2000" b="1" dirty="0"/>
              <a:t>          </a:t>
            </a:r>
          </a:p>
          <a:p>
            <a:pPr marL="609600" indent="-609600" rtl="1">
              <a:lnSpc>
                <a:spcPct val="50000"/>
              </a:lnSpc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en-US" sz="2900" b="1" dirty="0"/>
              <a:t>      </a:t>
            </a:r>
            <a:r>
              <a:rPr lang="en-US" sz="4400" b="1" dirty="0"/>
              <a:t>e</a:t>
            </a:r>
            <a:r>
              <a:rPr lang="en-US" sz="2900" b="1" dirty="0"/>
              <a:t> =    </a:t>
            </a:r>
            <a:r>
              <a:rPr lang="en-US" sz="4000" b="1" dirty="0" err="1"/>
              <a:t>P</a:t>
            </a:r>
            <a:r>
              <a:rPr lang="en-US" sz="2400" b="1" dirty="0" err="1"/>
              <a:t>n</a:t>
            </a:r>
            <a:r>
              <a:rPr lang="en-US" sz="2900" b="1" dirty="0"/>
              <a:t>/ </a:t>
            </a:r>
            <a:r>
              <a:rPr lang="en-US" sz="4000" b="1" dirty="0"/>
              <a:t>P</a:t>
            </a:r>
            <a:r>
              <a:rPr lang="en-US" sz="2400" b="1" dirty="0"/>
              <a:t>o</a:t>
            </a:r>
          </a:p>
          <a:p>
            <a:pPr marL="609600" indent="-609600" rtl="1">
              <a:lnSpc>
                <a:spcPct val="65000"/>
              </a:lnSpc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endParaRPr lang="en-US" sz="2400" b="1" dirty="0"/>
          </a:p>
          <a:p>
            <a:pPr marL="609600" indent="-609600" rtl="1">
              <a:lnSpc>
                <a:spcPct val="65000"/>
              </a:lnSpc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endParaRPr lang="en-US" sz="2400" b="1" dirty="0"/>
          </a:p>
          <a:p>
            <a:pPr marL="609600" indent="-609600" rtl="1">
              <a:lnSpc>
                <a:spcPct val="65000"/>
              </a:lnSpc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endParaRPr lang="en-US" sz="2400" b="1" dirty="0"/>
          </a:p>
          <a:p>
            <a:pPr marL="609600" indent="-609600" rtl="1">
              <a:lnSpc>
                <a:spcPct val="65000"/>
              </a:lnSpc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en-US" sz="2400" b="1" dirty="0"/>
              <a:t>                           r n</a:t>
            </a:r>
          </a:p>
          <a:p>
            <a:pPr marL="609600" indent="-609600" rtl="1">
              <a:lnSpc>
                <a:spcPct val="65000"/>
              </a:lnSpc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en-US" sz="4000" b="1" dirty="0"/>
              <a:t>     </a:t>
            </a:r>
            <a:r>
              <a:rPr lang="en-US" sz="4000" b="1" dirty="0" err="1"/>
              <a:t>P</a:t>
            </a:r>
            <a:r>
              <a:rPr lang="en-US" sz="2400" b="1" dirty="0" err="1"/>
              <a:t>n</a:t>
            </a:r>
            <a:r>
              <a:rPr lang="en-US" sz="2400" b="1" dirty="0"/>
              <a:t> = </a:t>
            </a:r>
            <a:r>
              <a:rPr lang="en-US" sz="4000" b="1" dirty="0"/>
              <a:t>P</a:t>
            </a:r>
            <a:r>
              <a:rPr lang="en-US" sz="2400" b="1" dirty="0"/>
              <a:t>o </a:t>
            </a:r>
            <a:r>
              <a:rPr lang="en-US" sz="2900" b="1" dirty="0"/>
              <a:t> </a:t>
            </a:r>
            <a:r>
              <a:rPr lang="en-US" sz="4000" b="1" dirty="0"/>
              <a:t>e</a:t>
            </a:r>
            <a:r>
              <a:rPr lang="en-US" sz="2900" b="1" dirty="0"/>
              <a:t>  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775520" y="3501008"/>
            <a:ext cx="8640960" cy="1008112"/>
          </a:xfrm>
          <a:prstGeom prst="rect">
            <a:avLst/>
          </a:prstGeom>
          <a:noFill/>
        </p:spPr>
        <p:txBody>
          <a:bodyPr vert="horz">
            <a:normAutofit fontScale="70000" lnSpcReduction="20000"/>
          </a:bodyPr>
          <a:lstStyle/>
          <a:p>
            <a:pPr algn="just" rtl="1">
              <a:lnSpc>
                <a:spcPct val="130000"/>
              </a:lnSpc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ar-EG" sz="3600" b="1" dirty="0"/>
              <a:t>يفترض فى هاتين الطريقتين عدم وجود اى تغييرات فجائية تؤثر على نمو السكان بين هاتين النقطتين.</a:t>
            </a:r>
            <a:endParaRPr lang="en-US" sz="3600" b="1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1524000" y="4437112"/>
            <a:ext cx="8964488" cy="1512168"/>
          </a:xfrm>
          <a:prstGeom prst="rect">
            <a:avLst/>
          </a:prstGeom>
          <a:noFill/>
        </p:spPr>
        <p:txBody>
          <a:bodyPr vert="horz">
            <a:normAutofit fontScale="92500"/>
          </a:bodyPr>
          <a:lstStyle/>
          <a:p>
            <a:pPr algn="just" rtl="1">
              <a:lnSpc>
                <a:spcPct val="130000"/>
              </a:lnSpc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ar-EG" sz="2900" b="1" dirty="0"/>
              <a:t>يمكن استخدام هاتين الطريقتين فى تقديرات السكان بعد التعداد الثانى بثلاث سنوات او أربعة سنوات فقط وذلك لفرض ثبات معدلات عناصر النمو السكانى.</a:t>
            </a:r>
            <a:endParaRPr lang="en-US" sz="2900" b="1" dirty="0"/>
          </a:p>
        </p:txBody>
      </p:sp>
    </p:spTree>
    <p:extLst>
      <p:ext uri="{BB962C8B-B14F-4D97-AF65-F5344CB8AC3E}">
        <p14:creationId xmlns:p14="http://schemas.microsoft.com/office/powerpoint/2010/main" val="263085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114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الجامعة المستنصرية  كلية الادارة والاقتصاد/قسم الاحصاء</dc:title>
  <dc:creator>win 10</dc:creator>
  <cp:lastModifiedBy>win 10</cp:lastModifiedBy>
  <cp:revision>7</cp:revision>
  <dcterms:created xsi:type="dcterms:W3CDTF">2019-01-25T15:13:51Z</dcterms:created>
  <dcterms:modified xsi:type="dcterms:W3CDTF">2019-01-25T15:18:05Z</dcterms:modified>
</cp:coreProperties>
</file>