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BE4A9-ECB9-4975-B1A7-8143FF4555CE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D365-1FE8-4A0F-B309-F8633BC7281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04800"/>
            <a:ext cx="6400800" cy="5334000"/>
          </a:xfrm>
        </p:spPr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توفيق  نموذج الانحدار باستخدام المصفوفات</a:t>
            </a:r>
            <a:endParaRPr lang="ar-IQ" b="1" dirty="0">
              <a:solidFill>
                <a:schemeClr val="tx1"/>
              </a:solidFill>
            </a:endParaRPr>
          </a:p>
          <a:p>
            <a:pPr algn="r"/>
            <a:r>
              <a:rPr lang="ar-IQ" b="1" dirty="0" smtClean="0">
                <a:solidFill>
                  <a:schemeClr val="tx1"/>
                </a:solidFill>
              </a:rPr>
              <a:t>يمكن استخدام المصفوفات في تمثيل نموذج </a:t>
            </a:r>
            <a:r>
              <a:rPr lang="ar-IQ" b="1" dirty="0" err="1" smtClean="0">
                <a:solidFill>
                  <a:schemeClr val="tx1"/>
                </a:solidFill>
              </a:rPr>
              <a:t>الانحداراذ</a:t>
            </a:r>
            <a:r>
              <a:rPr lang="ar-IQ" b="1" dirty="0" smtClean="0">
                <a:solidFill>
                  <a:schemeClr val="tx1"/>
                </a:solidFill>
              </a:rPr>
              <a:t> يعبر عن قيم المتغير المعتمد بمتجه يحوي جميع مشاهداته ويعبر عن قيم المتغير المفسر بمصفوفة رتبتها حجم</a:t>
            </a:r>
            <a:r>
              <a:rPr lang="en-US" b="1" dirty="0" smtClean="0">
                <a:solidFill>
                  <a:schemeClr val="tx1"/>
                </a:solidFill>
              </a:rPr>
              <a:t>nx2</a:t>
            </a:r>
            <a:r>
              <a:rPr lang="ar-IQ" b="1" dirty="0" smtClean="0">
                <a:solidFill>
                  <a:schemeClr val="tx1"/>
                </a:solidFill>
              </a:rPr>
              <a:t> </a:t>
            </a:r>
            <a:r>
              <a:rPr lang="ar-IQ" b="1" dirty="0" err="1" smtClean="0">
                <a:solidFill>
                  <a:schemeClr val="tx1"/>
                </a:solidFill>
              </a:rPr>
              <a:t>اما</a:t>
            </a:r>
            <a:r>
              <a:rPr lang="ar-IQ" b="1" dirty="0" smtClean="0">
                <a:solidFill>
                  <a:schemeClr val="tx1"/>
                </a:solidFill>
              </a:rPr>
              <a:t> المعلمات فتمثل بمتجه ذات بعدين </a:t>
            </a:r>
            <a:r>
              <a:rPr lang="ar-IQ" b="1" dirty="0" err="1" smtClean="0">
                <a:solidFill>
                  <a:schemeClr val="tx1"/>
                </a:solidFill>
              </a:rPr>
              <a:t>والاخطاء</a:t>
            </a:r>
            <a:r>
              <a:rPr lang="ar-IQ" b="1" dirty="0" smtClean="0">
                <a:solidFill>
                  <a:schemeClr val="tx1"/>
                </a:solidFill>
              </a:rPr>
              <a:t> العشوائية تمثل بمتجه </a:t>
            </a:r>
            <a:r>
              <a:rPr lang="en-US" b="1" dirty="0" smtClean="0">
                <a:solidFill>
                  <a:schemeClr val="tx1"/>
                </a:solidFill>
              </a:rPr>
              <a:t>nx1</a:t>
            </a:r>
            <a:r>
              <a:rPr lang="ar-IQ" b="1" dirty="0" smtClean="0">
                <a:solidFill>
                  <a:schemeClr val="tx1"/>
                </a:solidFill>
              </a:rPr>
              <a:t> وعليه فان </a:t>
            </a:r>
            <a:r>
              <a:rPr lang="ar-IQ" b="1" dirty="0" err="1" smtClean="0">
                <a:solidFill>
                  <a:schemeClr val="tx1"/>
                </a:solidFill>
              </a:rPr>
              <a:t>الانموذج</a:t>
            </a:r>
            <a:r>
              <a:rPr lang="ar-IQ" b="1" dirty="0" smtClean="0">
                <a:solidFill>
                  <a:schemeClr val="tx1"/>
                </a:solidFill>
              </a:rPr>
              <a:t> يكتب بالشكل </a:t>
            </a:r>
            <a:r>
              <a:rPr lang="ar-IQ" b="1" dirty="0" err="1" smtClean="0">
                <a:solidFill>
                  <a:schemeClr val="tx1"/>
                </a:solidFill>
              </a:rPr>
              <a:t>الاتي</a:t>
            </a:r>
            <a:r>
              <a:rPr lang="ar-IQ" b="1" dirty="0" smtClean="0">
                <a:solidFill>
                  <a:schemeClr val="tx1"/>
                </a:solidFill>
              </a:rPr>
              <a:t>:-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Y=XB+E                          </a:t>
            </a:r>
            <a:endParaRPr lang="ar-IQ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ويمكن استخدام طريقة المربعات الصغرى في </a:t>
            </a:r>
            <a:r>
              <a:rPr lang="ar-IQ" dirty="0" err="1" smtClean="0"/>
              <a:t>ايجاد</a:t>
            </a:r>
            <a:r>
              <a:rPr lang="ar-IQ" dirty="0" smtClean="0"/>
              <a:t> القيم التقديرية </a:t>
            </a:r>
            <a:r>
              <a:rPr lang="ar-IQ" dirty="0" err="1" smtClean="0"/>
              <a:t>لمتجة</a:t>
            </a:r>
            <a:r>
              <a:rPr lang="ar-IQ" dirty="0" smtClean="0"/>
              <a:t> المعلمات والتي تحسب مباشرة معا وان </a:t>
            </a:r>
            <a:r>
              <a:rPr lang="ar-IQ" dirty="0" err="1" smtClean="0"/>
              <a:t>هذاالتقدير</a:t>
            </a:r>
            <a:r>
              <a:rPr lang="ar-IQ" dirty="0" smtClean="0"/>
              <a:t> هو تقدير غير متحيز .</a:t>
            </a:r>
          </a:p>
          <a:p>
            <a:pPr>
              <a:buNone/>
            </a:pPr>
            <a:r>
              <a:rPr lang="ar-IQ" dirty="0" smtClean="0"/>
              <a:t>كما يمكن حساب التباين والتباين المشترك </a:t>
            </a:r>
            <a:r>
              <a:rPr lang="ar-IQ" dirty="0" err="1" smtClean="0"/>
              <a:t>التقديرى</a:t>
            </a:r>
            <a:r>
              <a:rPr lang="ar-IQ" dirty="0" smtClean="0"/>
              <a:t> للمقدرات باستخدام المصفوفات</a:t>
            </a:r>
          </a:p>
          <a:p>
            <a:pPr>
              <a:buNone/>
            </a:pPr>
            <a:r>
              <a:rPr lang="ar-IQ" dirty="0" smtClean="0"/>
              <a:t>ويمكن </a:t>
            </a:r>
            <a:r>
              <a:rPr lang="ar-IQ" dirty="0" err="1" smtClean="0"/>
              <a:t>ايضا</a:t>
            </a:r>
            <a:r>
              <a:rPr lang="ar-IQ" dirty="0" smtClean="0"/>
              <a:t> حساب الانحراف المعياري لكل مقدر والذي يساوي الجذر </a:t>
            </a:r>
            <a:r>
              <a:rPr lang="ar-IQ" dirty="0" err="1" smtClean="0"/>
              <a:t>التربيعي</a:t>
            </a:r>
            <a:r>
              <a:rPr lang="ar-IQ" dirty="0" smtClean="0"/>
              <a:t> للتباين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2019-01-25T16:41:06Z</dcterms:created>
  <dcterms:modified xsi:type="dcterms:W3CDTF">2019-01-25T16:56:30Z</dcterms:modified>
</cp:coreProperties>
</file>