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4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19/05/1440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19/05/1440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cs typeface="+mn-cs"/>
              </a:rPr>
              <a:t/>
            </a:r>
            <a:br>
              <a:rPr lang="ar-SA" dirty="0" smtClean="0">
                <a:cs typeface="+mn-cs"/>
              </a:rPr>
            </a:br>
            <a:r>
              <a:rPr lang="ar-IQ" dirty="0" smtClean="0">
                <a:cs typeface="+mn-cs"/>
              </a:rPr>
              <a:t>تقدير مخاطر </a:t>
            </a:r>
            <a:r>
              <a:rPr lang="ar-IQ" dirty="0" smtClean="0">
                <a:cs typeface="+mn-cs"/>
              </a:rPr>
              <a:t>الرقابة</a:t>
            </a: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89844"/>
            <a:ext cx="6606480" cy="3970318"/>
          </a:xfrm>
          <a:prstGeom prst="rect">
            <a:avLst/>
          </a:prstGeom>
        </p:spPr>
        <p:txBody>
          <a:bodyPr wrap="square">
            <a:spAutoFit/>
          </a:bodyPr>
          <a:lstStyle/>
          <a:p>
            <a:r>
              <a:rPr lang="ar-IQ" dirty="0">
                <a:latin typeface="Times New Roman"/>
                <a:ea typeface="Times New Roman"/>
                <a:cs typeface="Simplified Arabic"/>
              </a:rPr>
              <a:t>الأحيان ب "خطر أعمال المراجعين " بعض المنشآت تعتقد بأن الفهم الواسع لخطر أعمال العميل المطلوب في مداخل المنشآت التي تطبق مدخل خطر الأعمال سيفيد في إدارة مخاطر التكاليف. </a:t>
            </a:r>
            <a:endParaRPr lang="en-US" sz="1600" dirty="0">
              <a:latin typeface="Times New Roman"/>
              <a:ea typeface="Times New Roman"/>
            </a:endParaRPr>
          </a:p>
          <a:p>
            <a:r>
              <a:rPr lang="ar-IQ" b="1" dirty="0">
                <a:latin typeface="Times New Roman"/>
                <a:ea typeface="Times New Roman"/>
                <a:cs typeface="Simplified Arabic"/>
              </a:rPr>
              <a:t> تطبيق مدخل خطر الأعمال في عملية التدقيق :</a:t>
            </a:r>
            <a:endParaRPr lang="en-US" sz="1600" dirty="0">
              <a:latin typeface="Times New Roman"/>
              <a:ea typeface="Times New Roman"/>
            </a:endParaRPr>
          </a:p>
          <a:p>
            <a:r>
              <a:rPr lang="ar-IQ" dirty="0">
                <a:latin typeface="Times New Roman"/>
                <a:ea typeface="Times New Roman"/>
                <a:cs typeface="Simplified Arabic"/>
              </a:rPr>
              <a:t>إن أي تطور هام في المنهجية له القدرة على تغير جوانب عدة لممارسة عملية التدقيق وله اثار على هذه الهملية المهمة وان هذه الاثار اخذت بعين الاعتبار من خلال الرجوع الى :</a:t>
            </a:r>
            <a:endParaRPr lang="en-US" sz="1600" dirty="0">
              <a:latin typeface="Times New Roman"/>
              <a:ea typeface="Times New Roman"/>
            </a:endParaRPr>
          </a:p>
          <a:p>
            <a:r>
              <a:rPr lang="ar-IQ" dirty="0">
                <a:latin typeface="Times New Roman"/>
                <a:ea typeface="Times New Roman"/>
                <a:cs typeface="Simplified Arabic"/>
              </a:rPr>
              <a:t>أ- </a:t>
            </a:r>
            <a:r>
              <a:rPr lang="ar-IQ" b="1" dirty="0">
                <a:latin typeface="Times New Roman"/>
                <a:ea typeface="Times New Roman"/>
                <a:cs typeface="Simplified Arabic"/>
              </a:rPr>
              <a:t>التغيرات في تركيب عملية التدقيق</a:t>
            </a:r>
            <a:r>
              <a:rPr lang="ar-IQ" dirty="0">
                <a:latin typeface="Times New Roman"/>
                <a:ea typeface="Times New Roman"/>
                <a:cs typeface="Simplified Arabic"/>
              </a:rPr>
              <a:t>: </a:t>
            </a:r>
            <a:endParaRPr lang="en-US" sz="1600" dirty="0">
              <a:latin typeface="Times New Roman"/>
              <a:ea typeface="Times New Roman"/>
            </a:endParaRPr>
          </a:p>
          <a:p>
            <a:r>
              <a:rPr lang="ar-IQ" dirty="0">
                <a:latin typeface="Times New Roman"/>
                <a:ea typeface="Times New Roman"/>
                <a:cs typeface="Simplified Arabic"/>
              </a:rPr>
              <a:t>ب- </a:t>
            </a:r>
            <a:r>
              <a:rPr lang="ar-IQ" b="1" dirty="0">
                <a:latin typeface="Times New Roman"/>
                <a:ea typeface="Times New Roman"/>
                <a:cs typeface="Simplified Arabic"/>
              </a:rPr>
              <a:t>العلاقة مع نموذج خطر المراجعة القائم</a:t>
            </a:r>
            <a:r>
              <a:rPr lang="ar-IQ" dirty="0">
                <a:latin typeface="Times New Roman"/>
                <a:ea typeface="Times New Roman"/>
                <a:cs typeface="Simplified Arabic"/>
              </a:rPr>
              <a:t>. </a:t>
            </a:r>
            <a:endParaRPr lang="en-US" sz="1600" dirty="0">
              <a:latin typeface="Times New Roman"/>
              <a:ea typeface="Times New Roman"/>
            </a:endParaRPr>
          </a:p>
          <a:p>
            <a:r>
              <a:rPr lang="ar-IQ" dirty="0">
                <a:latin typeface="Times New Roman"/>
                <a:ea typeface="Times New Roman"/>
                <a:cs typeface="Simplified Arabic"/>
              </a:rPr>
              <a:t>ج- إجراءات تجميع الأدلة. </a:t>
            </a:r>
            <a:endParaRPr lang="en-US" sz="1600" dirty="0">
              <a:latin typeface="Times New Roman"/>
              <a:ea typeface="Times New Roman"/>
            </a:endParaRPr>
          </a:p>
          <a:p>
            <a:r>
              <a:rPr lang="ar-IQ" b="1" dirty="0">
                <a:latin typeface="Times New Roman"/>
                <a:ea typeface="Times New Roman"/>
                <a:cs typeface="Simplified Arabic"/>
              </a:rPr>
              <a:t>د- مدخل المسؤوليات الخاصة المحددة. </a:t>
            </a:r>
            <a:endParaRPr lang="en-US" sz="1600" dirty="0">
              <a:latin typeface="Times New Roman"/>
              <a:ea typeface="Times New Roman"/>
            </a:endParaRPr>
          </a:p>
          <a:p>
            <a:r>
              <a:rPr lang="ar-IQ" dirty="0">
                <a:latin typeface="Times New Roman"/>
                <a:ea typeface="Times New Roman"/>
                <a:cs typeface="Simplified Arabic"/>
              </a:rPr>
              <a:t>وكما هو موضح في القسم السابق أن أغلبية مراقبي الحسابات يضعون الآن في منهج التدقيق أدوات لتقدير خطر أعمال الوحدة, لان خطر الأعمال وسيلة من خلاله يستطيع مراقب الحسابات تقديم التقيمات الأخرى المطلوبة للوصول إلى إكمال تقرير التدقيق الملائم والأكثر فعالية (الذي يقدم مصدر أدلةالتدقيق) </a:t>
            </a:r>
            <a:endParaRPr lang="en-US" sz="1600" dirty="0">
              <a:effectLst/>
              <a:latin typeface="Times New Roman"/>
              <a:ea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6631"/>
            <a:ext cx="7272808" cy="4801314"/>
          </a:xfrm>
          <a:prstGeom prst="rect">
            <a:avLst/>
          </a:prstGeom>
        </p:spPr>
        <p:txBody>
          <a:bodyPr wrap="square">
            <a:spAutoFit/>
          </a:bodyPr>
          <a:lstStyle/>
          <a:p>
            <a:pPr marL="16510" algn="justLow"/>
            <a:r>
              <a:rPr lang="ar-SA" b="1" dirty="0">
                <a:latin typeface="Times New Roman"/>
                <a:ea typeface="Times New Roman"/>
                <a:cs typeface="Simplified Arabic"/>
              </a:rPr>
              <a:t>العلاقة بين مخاطر التدقيق ومخاطر الأعمال وتحسين العمل الرقابي :-</a:t>
            </a:r>
            <a:endParaRPr lang="en-US" sz="1600" dirty="0">
              <a:latin typeface="Times New Roman"/>
              <a:ea typeface="Times New Roman"/>
            </a:endParaRPr>
          </a:p>
          <a:p>
            <a:pPr algn="justLow"/>
            <a:r>
              <a:rPr lang="ar-SA" dirty="0">
                <a:latin typeface="Times New Roman"/>
                <a:ea typeface="Times New Roman"/>
                <a:cs typeface="Simplified Arabic"/>
              </a:rPr>
              <a:t>  نظراً للدور الاجتماعي والاقتصادي لتدقيق الحسابات الذي يعمل على زيادة الثقة في نفوس مستخدمي المعلومات الاقتصادية، ويعمل في الوقت نفسه كعامل رادع في نفوس العاملين في الوحدة الاقتصادية، نظراً لتأكدهم من تعرض تلك الوحدة للفحص من مراقب الحسابات المستقل الذي نفترض إن يتمتع بنزاهة وخبرة كافيتين.</a:t>
            </a:r>
            <a:endParaRPr lang="en-US" sz="1600" dirty="0">
              <a:latin typeface="Times New Roman"/>
              <a:ea typeface="Times New Roman"/>
            </a:endParaRPr>
          </a:p>
          <a:p>
            <a:pPr algn="justLow"/>
            <a:r>
              <a:rPr lang="ar-SA" dirty="0">
                <a:latin typeface="Times New Roman"/>
                <a:ea typeface="Times New Roman"/>
                <a:cs typeface="Simplified Arabic"/>
              </a:rPr>
              <a:t> وقد عرفت جمعية المحاسبة الأمريكية</a:t>
            </a:r>
            <a:r>
              <a:rPr lang="ar-IQ" dirty="0">
                <a:latin typeface="Times New Roman"/>
                <a:ea typeface="Times New Roman"/>
                <a:cs typeface="Simplified Arabic"/>
              </a:rPr>
              <a:t>(</a:t>
            </a:r>
            <a:r>
              <a:rPr lang="en-US" dirty="0">
                <a:latin typeface="Simplified Arabic"/>
                <a:ea typeface="Times New Roman"/>
              </a:rPr>
              <a:t>A.A.A</a:t>
            </a:r>
            <a:r>
              <a:rPr lang="ar-IQ" dirty="0">
                <a:latin typeface="Times New Roman"/>
                <a:ea typeface="Times New Roman"/>
                <a:cs typeface="Simplified Arabic"/>
              </a:rPr>
              <a:t>)</a:t>
            </a:r>
            <a:r>
              <a:rPr lang="ar-SA" dirty="0">
                <a:latin typeface="Times New Roman"/>
                <a:ea typeface="Times New Roman"/>
                <a:cs typeface="Simplified Arabic"/>
              </a:rPr>
              <a:t>التدقيق بأنه (عملية منظمة ومنهجية لجمع الأدلة والقرائن وتقويمها بشكل موضوعي، التي تتعلق بنتائج الأنشطة والأحداث الاقتصادية وذلك لتحديد مدى التوافق والتطابق بين هذه النتائج والمعايير المقررة وتبليغ الأطراف المعنية بنتائج التدقيق ) (توماس وهنكي</a:t>
            </a:r>
            <a:r>
              <a:rPr lang="en-US" dirty="0">
                <a:latin typeface="Simplified Arabic"/>
                <a:ea typeface="Times New Roman"/>
              </a:rPr>
              <a:t>.</a:t>
            </a:r>
            <a:r>
              <a:rPr lang="ar-SA" dirty="0">
                <a:latin typeface="Times New Roman"/>
                <a:ea typeface="Times New Roman"/>
                <a:cs typeface="Simplified Arabic"/>
              </a:rPr>
              <a:t> 1988</a:t>
            </a:r>
            <a:r>
              <a:rPr lang="ar-IQ" dirty="0">
                <a:latin typeface="Times New Roman"/>
                <a:ea typeface="Times New Roman"/>
                <a:cs typeface="Simplified Arabic"/>
              </a:rPr>
              <a:t>.</a:t>
            </a:r>
            <a:r>
              <a:rPr lang="ar-SA" dirty="0">
                <a:latin typeface="Times New Roman"/>
                <a:ea typeface="Times New Roman"/>
                <a:cs typeface="Simplified Arabic"/>
              </a:rPr>
              <a:t> ص</a:t>
            </a:r>
            <a:r>
              <a:rPr lang="en-US" dirty="0">
                <a:latin typeface="Simplified Arabic"/>
                <a:ea typeface="Times New Roman"/>
              </a:rPr>
              <a:t> :</a:t>
            </a:r>
            <a:r>
              <a:rPr lang="ar-SA" dirty="0">
                <a:latin typeface="Times New Roman"/>
                <a:ea typeface="Times New Roman"/>
                <a:cs typeface="Simplified Arabic"/>
              </a:rPr>
              <a:t>8 ) ومن هذا التعريف يمكننا ملاحظة النقاط الآتية :- </a:t>
            </a:r>
            <a:endParaRPr lang="en-US" sz="1600" dirty="0">
              <a:latin typeface="Times New Roman"/>
              <a:ea typeface="Times New Roman"/>
            </a:endParaRPr>
          </a:p>
          <a:p>
            <a:pPr marL="342900" lvl="0" indent="-342900" algn="justLow">
              <a:buFont typeface="+mj-lt"/>
              <a:buAutoNum type="arabicPeriod"/>
              <a:tabLst>
                <a:tab pos="228600" algn="l"/>
              </a:tabLst>
            </a:pPr>
            <a:r>
              <a:rPr lang="ar-SA" dirty="0">
                <a:latin typeface="Times New Roman"/>
                <a:ea typeface="Times New Roman"/>
                <a:cs typeface="Simplified Arabic"/>
              </a:rPr>
              <a:t>التدقيق عملية منظمة ومنهجية، إذ تتضمن مجموعة من الإجراءات المتتابعة والمخططة يقوم بها المدقق استناداً إلى الأهداف والمعايير المتفق عليها .</a:t>
            </a:r>
            <a:endParaRPr lang="en-US" sz="1600" dirty="0">
              <a:latin typeface="Times New Roman"/>
              <a:ea typeface="Times New Roman"/>
            </a:endParaRPr>
          </a:p>
          <a:p>
            <a:pPr marL="342900" lvl="0" indent="-342900" algn="justLow">
              <a:buFont typeface="+mj-lt"/>
              <a:buAutoNum type="arabicPeriod"/>
              <a:tabLst>
                <a:tab pos="228600" algn="l"/>
              </a:tabLst>
            </a:pPr>
            <a:r>
              <a:rPr lang="ar-SA" dirty="0">
                <a:latin typeface="Times New Roman"/>
                <a:ea typeface="Times New Roman"/>
                <a:cs typeface="Simplified Arabic"/>
              </a:rPr>
              <a:t>ضرورة الحصول على أدلة وبراهين بطريقة موضوعية بمعنى إن الأدلة والقرائن يجب إن لا تتأثر أو تخضع لأهواء جامعيها أو تكون عرضة لتحيزهم .</a:t>
            </a:r>
            <a:endParaRPr lang="en-US" sz="1600" dirty="0">
              <a:latin typeface="Times New Roman"/>
              <a:ea typeface="Times New Roman"/>
            </a:endParaRPr>
          </a:p>
          <a:p>
            <a:pPr marL="16510" algn="justLow"/>
            <a:r>
              <a:rPr lang="ar-SA" dirty="0">
                <a:latin typeface="Times New Roman"/>
                <a:ea typeface="Times New Roman"/>
                <a:cs typeface="Simplified Arabic"/>
              </a:rPr>
              <a:t>إن التدقيق لا يقتصر على فحص المعلومات المقدمة بالقوائم المالية فحسب وإنما أيضاً فحص النظام المحاسبي الذي ينتج عنه مثل هذه المعلومات المالية، ويشتمل على أبداء رأي أو إصدار حكم حول عدالة القوائم المالية المعدة على أساس مجموعة نمطية من معايير متعارف عليها وهذه المعايير تتمثل في مبادئ المحاسبة المتعارف عليها والمقبولة قبولاً عاماً .</a:t>
            </a:r>
            <a:endParaRPr lang="en-US" sz="1600" dirty="0">
              <a:effectLst/>
              <a:latin typeface="Times New Roman"/>
              <a:ea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6102424" cy="2585323"/>
          </a:xfrm>
          <a:prstGeom prst="rect">
            <a:avLst/>
          </a:prstGeom>
        </p:spPr>
        <p:txBody>
          <a:bodyPr wrap="square">
            <a:spAutoFit/>
          </a:bodyPr>
          <a:lstStyle/>
          <a:p>
            <a:pPr algn="just"/>
            <a:r>
              <a:rPr lang="ar-SA" dirty="0">
                <a:latin typeface="Times New Roman"/>
                <a:ea typeface="Times New Roman"/>
                <a:cs typeface="Simplified Arabic"/>
              </a:rPr>
              <a:t>هنالك العديد من العوامل التي  ساهمت في نشوء وتطور مهنة التدقيق والتي يمكن إيجازها بالأتي </a:t>
            </a:r>
            <a:endParaRPr lang="en-US" sz="1600" dirty="0">
              <a:latin typeface="Times New Roman"/>
              <a:ea typeface="Times New Roman"/>
            </a:endParaRPr>
          </a:p>
          <a:p>
            <a:pPr marL="342900" lvl="0" indent="-342900" algn="just">
              <a:buSzPts val="1600"/>
              <a:buFont typeface="+mj-lt"/>
              <a:buAutoNum type="arabicPeriod"/>
            </a:pPr>
            <a:r>
              <a:rPr lang="ar-SA" b="1" dirty="0">
                <a:latin typeface="Times New Roman"/>
                <a:ea typeface="Times New Roman"/>
                <a:cs typeface="Simplified Arabic"/>
              </a:rPr>
              <a:t>تعارض المصالح</a:t>
            </a:r>
            <a:endParaRPr lang="en-US" sz="1600" dirty="0">
              <a:latin typeface="Times New Roman"/>
              <a:ea typeface="Times New Roman"/>
            </a:endParaRPr>
          </a:p>
          <a:p>
            <a:pPr algn="just"/>
            <a:r>
              <a:rPr lang="ar-SA" dirty="0">
                <a:latin typeface="Times New Roman"/>
                <a:ea typeface="Times New Roman"/>
                <a:cs typeface="Simplified Arabic"/>
              </a:rPr>
              <a:t>     من خلال الدراسة التاريخية لمهنة التدقيق تجد قد يكون هناك  تعارض بين مصلحة معدي القوائم و مصلحة مستخدمي هذه القوائم وكنتيجة حتمية أصبح لرأي مراقب الحسابات أهمية كبيره لإقناع أصحاب الأموال بمدى تمثيل القوائم لنتائج الأعمال.وبخاصة بعد الثورة الصناعية وظهور الشركات المساهمة حيث أخذت التشريعات تلزم بضرورة أرفاق تقرير مراقب الحسابات مع القوائم المالية المنشورة للوحدة. (غني 2007 :8) .</a:t>
            </a:r>
            <a:endParaRPr lang="en-US" sz="1600" dirty="0">
              <a:effectLst/>
              <a:latin typeface="Times New Roman"/>
              <a:ea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82341"/>
            <a:ext cx="6678488" cy="2585323"/>
          </a:xfrm>
          <a:prstGeom prst="rect">
            <a:avLst/>
          </a:prstGeom>
        </p:spPr>
        <p:txBody>
          <a:bodyPr wrap="square">
            <a:spAutoFit/>
          </a:bodyPr>
          <a:lstStyle/>
          <a:p>
            <a:pPr algn="just"/>
            <a:r>
              <a:rPr lang="ar-SA" b="1" dirty="0">
                <a:latin typeface="Times New Roman"/>
                <a:ea typeface="Times New Roman"/>
                <a:cs typeface="Simplified Arabic"/>
              </a:rPr>
              <a:t>- الأثـر المتوقع</a:t>
            </a:r>
            <a:endParaRPr lang="en-US" sz="1600" dirty="0">
              <a:latin typeface="Times New Roman"/>
              <a:ea typeface="Times New Roman"/>
            </a:endParaRPr>
          </a:p>
          <a:p>
            <a:pPr algn="just"/>
            <a:r>
              <a:rPr lang="ar-SA" dirty="0">
                <a:latin typeface="Times New Roman"/>
                <a:ea typeface="Times New Roman"/>
                <a:cs typeface="Simplified Arabic"/>
              </a:rPr>
              <a:t>     أن التزايد العالي لمستخدمي القوائم المالية  لاتخاذ القرار الرشيد ينعكس على تزايد أهمية دور مراقب الحسابات،وينعكس الأمر بالتالي على هدف التدقيق  الذي كان سابقاً يتمثل بالكشف</a:t>
            </a:r>
            <a:r>
              <a:rPr lang="ar-SA" b="1" dirty="0">
                <a:latin typeface="Times New Roman"/>
                <a:ea typeface="Times New Roman"/>
                <a:cs typeface="Simplified Arabic"/>
              </a:rPr>
              <a:t> </a:t>
            </a:r>
            <a:r>
              <a:rPr lang="ar-SA" dirty="0">
                <a:latin typeface="Times New Roman"/>
                <a:ea typeface="Times New Roman"/>
                <a:cs typeface="Simplified Arabic"/>
              </a:rPr>
              <a:t>عن الأخطاء والتلاعب والغش.ومع التطور أصبح الهدف هو أبداء رأي فني محايد يوضح مراقب الحسابات من خلاله بعدالة ومصداقية المركز المالي.</a:t>
            </a:r>
            <a:endParaRPr lang="en-US" sz="1600" dirty="0">
              <a:latin typeface="Times New Roman"/>
              <a:ea typeface="Times New Roman"/>
            </a:endParaRPr>
          </a:p>
          <a:p>
            <a:pPr algn="just"/>
            <a:r>
              <a:rPr lang="ar-SA" dirty="0">
                <a:latin typeface="Times New Roman"/>
                <a:ea typeface="Times New Roman"/>
                <a:cs typeface="Simplified Arabic"/>
              </a:rPr>
              <a:t>أن تغير الهدف أدى إلى تغير إجراءات العملية التدقيقية كون أبداء الرأي يتطلب جمع أدلة وقرائن لتوفير قناعة معقولة بعدالة ومصداقية القوائم المالية.وبالنظر للتطور المتسارع ووقوع الأزمات الاقتصادية بدأت الحاجة لتقويم أداء الوحدة وكذلك أداء مراقب الحسابات برأيه حول الخطط المستقبلية التي تضعها الإدارة (الجعفري 2006 :2) </a:t>
            </a:r>
            <a:endParaRPr lang="en-US" sz="1600" dirty="0">
              <a:effectLst/>
              <a:latin typeface="Times New Roman"/>
              <a:ea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6246440" cy="3139321"/>
          </a:xfrm>
          <a:prstGeom prst="rect">
            <a:avLst/>
          </a:prstGeom>
        </p:spPr>
        <p:txBody>
          <a:bodyPr wrap="square">
            <a:spAutoFit/>
          </a:bodyPr>
          <a:lstStyle/>
          <a:p>
            <a:pPr marL="228600" algn="just"/>
            <a:r>
              <a:rPr lang="ar-SA" b="1" dirty="0">
                <a:latin typeface="Times New Roman"/>
                <a:ea typeface="Times New Roman"/>
                <a:cs typeface="Simplified Arabic"/>
              </a:rPr>
              <a:t>التطور في دنيا الأعمال</a:t>
            </a:r>
            <a:endParaRPr lang="en-US" sz="1600" dirty="0">
              <a:latin typeface="Times New Roman"/>
              <a:ea typeface="Times New Roman"/>
            </a:endParaRPr>
          </a:p>
          <a:p>
            <a:pPr algn="just"/>
            <a:r>
              <a:rPr lang="ar-SA" dirty="0">
                <a:latin typeface="Times New Roman"/>
                <a:ea typeface="Times New Roman"/>
                <a:cs typeface="Simplified Arabic"/>
              </a:rPr>
              <a:t>     لقد بلغ التعقيد في دنيا الأعمال مرحلة متقدمة جدا بسبب الانفتاح الاقتصادي وشيوع استخدام الحاسوب بجميع الميادين مما أوجد تحديات أمام مراقب الحسابات وحتم عليه تطوير نفسه لاستيعاب التطورات الحاصلة. وبسبب هذه التطورات أصبحت الحاجة ملحه لدور مراقب الحسابات وان تزايد الاهتمام بدوره كان لأسباب عدة :-</a:t>
            </a:r>
            <a:endParaRPr lang="en-US" sz="1600" dirty="0">
              <a:latin typeface="Times New Roman"/>
              <a:ea typeface="Times New Roman"/>
            </a:endParaRPr>
          </a:p>
          <a:p>
            <a:pPr marL="342900" lvl="0" indent="-342900" algn="just">
              <a:buFont typeface="+mj-cs"/>
              <a:buAutoNum type="arabic1Minus"/>
            </a:pPr>
            <a:r>
              <a:rPr lang="ar-SA" dirty="0">
                <a:latin typeface="Times New Roman"/>
                <a:ea typeface="Times New Roman"/>
                <a:cs typeface="Simplified Arabic"/>
              </a:rPr>
              <a:t>التعقيد الواضح بعملية اتخاذ القرار </a:t>
            </a:r>
            <a:endParaRPr lang="en-US" sz="1600" dirty="0">
              <a:latin typeface="Times New Roman"/>
              <a:ea typeface="Times New Roman"/>
            </a:endParaRPr>
          </a:p>
          <a:p>
            <a:pPr marL="342900" lvl="0" indent="-342900" algn="just">
              <a:buFont typeface="+mj-cs"/>
              <a:buAutoNum type="arabic1Minus"/>
            </a:pPr>
            <a:r>
              <a:rPr lang="ar-SA" dirty="0">
                <a:latin typeface="Times New Roman"/>
                <a:ea typeface="Times New Roman"/>
                <a:cs typeface="Simplified Arabic"/>
              </a:rPr>
              <a:t>تزايد الأطراف المستفيدة من القوائم التي أعدتها الوحدات.</a:t>
            </a:r>
            <a:endParaRPr lang="en-US" sz="1600" dirty="0">
              <a:latin typeface="Times New Roman"/>
              <a:ea typeface="Times New Roman"/>
            </a:endParaRPr>
          </a:p>
          <a:p>
            <a:pPr marL="342900" lvl="0" indent="-342900" algn="just">
              <a:buFont typeface="+mj-cs"/>
              <a:buAutoNum type="arabic1Minus"/>
            </a:pPr>
            <a:r>
              <a:rPr lang="ar-SA" dirty="0">
                <a:latin typeface="Times New Roman"/>
                <a:ea typeface="Times New Roman"/>
                <a:cs typeface="Simplified Arabic"/>
              </a:rPr>
              <a:t>زيادة احتمالية وجود الأخطاء والغش بالعمليات بسبب كبر حجم الأحداث الاقتصادية التي تكون الوحدة طرفا بها.</a:t>
            </a:r>
            <a:endParaRPr lang="en-US" sz="1600" dirty="0">
              <a:latin typeface="Times New Roman"/>
              <a:ea typeface="Times New Roman"/>
            </a:endParaRPr>
          </a:p>
          <a:p>
            <a:pPr marL="342900" lvl="0" indent="-342900" algn="just">
              <a:buFont typeface="+mj-cs"/>
              <a:buAutoNum type="arabic1Minus"/>
            </a:pPr>
            <a:r>
              <a:rPr lang="ar-SA" dirty="0">
                <a:latin typeface="Times New Roman"/>
                <a:ea typeface="Times New Roman"/>
                <a:cs typeface="Simplified Arabic"/>
              </a:rPr>
              <a:t>وجود احتمالية حجب بعض المعلومات عن جزء كبير من المستخدمين وذلك حفاظاً على سرية المعلومات.</a:t>
            </a:r>
            <a:endParaRPr lang="en-US" sz="1600" dirty="0">
              <a:effectLst/>
              <a:latin typeface="Times New Roman"/>
              <a:ea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40"/>
            <a:ext cx="7776864" cy="4801314"/>
          </a:xfrm>
          <a:prstGeom prst="rect">
            <a:avLst/>
          </a:prstGeom>
        </p:spPr>
        <p:txBody>
          <a:bodyPr wrap="square">
            <a:spAutoFit/>
          </a:bodyPr>
          <a:lstStyle/>
          <a:p>
            <a:pPr marL="57150" algn="just"/>
            <a:r>
              <a:rPr lang="ar-SA" b="1" dirty="0">
                <a:latin typeface="Times New Roman"/>
                <a:ea typeface="Times New Roman"/>
                <a:cs typeface="Simplified Arabic"/>
              </a:rPr>
              <a:t>- البـعد</a:t>
            </a:r>
            <a:endParaRPr lang="en-US" sz="1600" dirty="0">
              <a:latin typeface="Times New Roman"/>
              <a:ea typeface="Times New Roman"/>
            </a:endParaRPr>
          </a:p>
          <a:p>
            <a:pPr algn="just"/>
            <a:r>
              <a:rPr lang="ar-SA" dirty="0">
                <a:latin typeface="Times New Roman"/>
                <a:ea typeface="Times New Roman"/>
                <a:cs typeface="Simplified Arabic"/>
              </a:rPr>
              <a:t>     هنالك العديد من الأبعاد التي تفصل بين مستخدمي القوائم المالية وبين أدارة الوحدة الاقتصادية محل التدقيق والتي تجعل من الصعب على مستخدمي القوائم تحقيق أهدافهم وبالنتيجة يجعل دور مراقب الحسابات أهم وأوسع وأشمل. وهذه الأبعاد تأخذ أشكالاً مختلفة ومنها :-</a:t>
            </a:r>
            <a:endParaRPr lang="en-US" sz="1600" dirty="0">
              <a:latin typeface="Times New Roman"/>
              <a:ea typeface="Times New Roman"/>
            </a:endParaRPr>
          </a:p>
          <a:p>
            <a:pPr marL="370840" algn="just"/>
            <a:r>
              <a:rPr lang="ar-SA" dirty="0">
                <a:latin typeface="Times New Roman"/>
                <a:ea typeface="Times New Roman"/>
                <a:cs typeface="Simplified Arabic"/>
              </a:rPr>
              <a:t>أ:- البعد المكاني :ويقصد به بعد موقع الوحدة الاقتصادية عن مكان تواجد مستخدمي القوائم المالية.</a:t>
            </a:r>
            <a:endParaRPr lang="en-US" sz="1600" dirty="0">
              <a:latin typeface="Times New Roman"/>
              <a:ea typeface="Times New Roman"/>
            </a:endParaRPr>
          </a:p>
          <a:p>
            <a:pPr marL="370840" algn="just"/>
            <a:r>
              <a:rPr lang="ar-SA" dirty="0">
                <a:latin typeface="Times New Roman"/>
                <a:ea typeface="Times New Roman"/>
                <a:cs typeface="Simplified Arabic"/>
              </a:rPr>
              <a:t>ب:- البعـد ألزماني :ويعني عند قيام مستخدمي القوائم المالية بعملية التأكد والاطلاع على القوائم أن ذلك سوف يستغرق وقتاً طويلاً لانجاز تدقيق القوائم وذلك لكبر عدد مستخدمي القوائم المالية.</a:t>
            </a:r>
            <a:endParaRPr lang="en-US" sz="1600" dirty="0">
              <a:latin typeface="Times New Roman"/>
              <a:ea typeface="Times New Roman"/>
            </a:endParaRPr>
          </a:p>
          <a:p>
            <a:pPr marL="370840" algn="just"/>
            <a:r>
              <a:rPr lang="ar-SA" dirty="0">
                <a:latin typeface="Times New Roman"/>
                <a:ea typeface="Times New Roman"/>
                <a:cs typeface="Simplified Arabic"/>
              </a:rPr>
              <a:t>ج:- التكلفة :حيث أنه بحال قيام كل مستخدمي القوائم المالية بدراسة وتدقيق القوائم المالية فأنهم سيتحملون تكاليفَ للوصول لرأي وبسبب كبر عددهم ستكون التكلفة باهظة  بالمقارنة لما يتقاضاه مراقب الحسابات بحاله انه يبدي رأيا مهنياً معلن الجميع المستخدمين.</a:t>
            </a:r>
            <a:endParaRPr lang="en-US" sz="1600" dirty="0">
              <a:latin typeface="Times New Roman"/>
              <a:ea typeface="Times New Roman"/>
            </a:endParaRPr>
          </a:p>
          <a:p>
            <a:pPr marL="370840" algn="just"/>
            <a:r>
              <a:rPr lang="ar-SA" dirty="0">
                <a:latin typeface="Times New Roman"/>
                <a:ea typeface="Times New Roman"/>
                <a:cs typeface="Simplified Arabic"/>
              </a:rPr>
              <a:t>د:- البعد القانوني :حيث أوجب القانون وبعض التشريعات منع  الاطلاع على القوائم المالية من أطراف متعددة وبخاصة بعض التفاصيل الهامة كونها تعد أسراراً خاصة بالوحدة الاقتصادية.أما اطلاع مراقب الحسابات عليها ممكناً لكونه يعد وكيلاً عن أعمال</a:t>
            </a:r>
            <a:r>
              <a:rPr lang="ar-SA" i="1" dirty="0">
                <a:latin typeface="Times New Roman"/>
                <a:ea typeface="Times New Roman"/>
                <a:cs typeface="Simplified Arabic"/>
              </a:rPr>
              <a:t> </a:t>
            </a:r>
            <a:r>
              <a:rPr lang="ar-SA" dirty="0">
                <a:latin typeface="Times New Roman"/>
                <a:ea typeface="Times New Roman"/>
                <a:cs typeface="Simplified Arabic"/>
              </a:rPr>
              <a:t>الوحدة الاقتصادية ولا يمكنه إفشاء إسرارها.(القاضي, دحدوح , قريط 2006-2007 :34) , </a:t>
            </a:r>
            <a:r>
              <a:rPr lang="ar-IQ" dirty="0">
                <a:latin typeface="Times New Roman"/>
                <a:ea typeface="Times New Roman"/>
                <a:cs typeface="Simplified Arabic"/>
              </a:rPr>
              <a:t>وختاما يرى الباحثان</a:t>
            </a:r>
            <a:r>
              <a:rPr lang="ar-IQ" sz="1600" dirty="0">
                <a:latin typeface="Times New Roman"/>
                <a:ea typeface="Times New Roman"/>
              </a:rPr>
              <a:t> </a:t>
            </a:r>
            <a:r>
              <a:rPr lang="ar-IQ" dirty="0">
                <a:latin typeface="Times New Roman"/>
                <a:ea typeface="Times New Roman"/>
                <a:cs typeface="Simplified Arabic"/>
              </a:rPr>
              <a:t>ان على المنظمات المهنية اقامة الدورات التدريبية التي من شأنها تعريف مراقبي الحسابات وخاصة حديثي العهد بأهمية مخاطر التدقيق وفهمها وتقديرها بالشكل الذي يحافظ على ثقة الجهات المعنية بالتدقيق بمراقبي الحسابات والرأي الفني المحايد لهم وتقليل تعرضهم الى المسألة القانونية   والمهنية .</a:t>
            </a:r>
            <a:endParaRPr lang="en-US" sz="1600" dirty="0">
              <a:effectLst/>
              <a:latin typeface="Times New Roman"/>
              <a:ea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5846"/>
            <a:ext cx="8280920" cy="3693319"/>
          </a:xfrm>
          <a:prstGeom prst="rect">
            <a:avLst/>
          </a:prstGeom>
        </p:spPr>
        <p:txBody>
          <a:bodyPr wrap="square">
            <a:spAutoFit/>
          </a:bodyPr>
          <a:lstStyle/>
          <a:p>
            <a:pPr>
              <a:tabLst>
                <a:tab pos="16510" algn="l"/>
              </a:tabLst>
            </a:pPr>
            <a:r>
              <a:rPr lang="ar-IQ" dirty="0">
                <a:latin typeface="Times New Roman"/>
                <a:ea typeface="Times New Roman"/>
                <a:cs typeface="Simplified Arabic"/>
              </a:rPr>
              <a:t>أ-  الحصول على الأدلة والإثباتات الأكثر إقناعا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ب- استخدام فريق عمل من المدققين ذوي الخبرة العالية , فعلى الرغم من أن القيام بالمهام التدقيقية تتطلب من شركات التدقيق استخدام كادر تدقيقي مؤهل وكفء , ألا أن بلوغ المستوى المنخفض لخطر التدقيق المقبول يستوجب عناية خاصة ودرجة من الخبرة والمهارة العالية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ج- مراجعة مفاصل مهمة التدقيق بعناية أكثر من المعتاد , فشركات التدقيق تحتاج لنوع من الطمأنينة بأن أوراق العمل التي تتضمن بطبيعة الحال توثيق تخطيط العمل التدقيقي , وجمع إثباتاته , والاستنتاجات المتولدة , والأمور الأخرى ذات الصلة , قد تمت مراجعتها بشكل ملائم , وعندما يكون المستوى المقبول لخطر التدقيق منخفضا , فذلك يتطلب في الغالب مراجعة أكثر اتساعا وشمولية , على أن يتم ذلك من قبل أشخاص غير أولئك الذين تتم مراجعة أعمالهم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 ويذكر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Loebbecke</a:t>
            </a:r>
            <a:r>
              <a:rPr lang="en-US" dirty="0">
                <a:latin typeface="Simplified Arabic"/>
                <a:ea typeface="Times New Roman"/>
              </a:rPr>
              <a:t> </a:t>
            </a:r>
            <a:r>
              <a:rPr lang="ar-IQ" dirty="0">
                <a:latin typeface="Times New Roman"/>
                <a:ea typeface="Times New Roman"/>
                <a:cs typeface="Simplified Arabic"/>
              </a:rPr>
              <a:t> (</a:t>
            </a:r>
            <a:r>
              <a:rPr lang="en-US" dirty="0">
                <a:latin typeface="Simplified Arabic"/>
                <a:ea typeface="Times New Roman"/>
              </a:rPr>
              <a:t>2000: 337-338</a:t>
            </a:r>
            <a:r>
              <a:rPr lang="ar-IQ" dirty="0">
                <a:latin typeface="Times New Roman"/>
                <a:ea typeface="Times New Roman"/>
                <a:cs typeface="Simplified Arabic"/>
              </a:rPr>
              <a:t>) ان هناك مجموعة من الاعتبارات ينبغي أخذها بعين الاعتبار لتحديد المستوى المقبول للخطر الكلي للتدقيق يتمثل أهمها في :-</a:t>
            </a:r>
            <a:endParaRPr lang="en-US" sz="1600" dirty="0">
              <a:latin typeface="Times New Roman"/>
              <a:ea typeface="Times New Roman"/>
            </a:endParaRPr>
          </a:p>
          <a:p>
            <a:pPr>
              <a:tabLst>
                <a:tab pos="16510" algn="l"/>
              </a:tabLst>
            </a:pPr>
            <a:r>
              <a:rPr lang="ar-IQ" b="1" dirty="0">
                <a:latin typeface="Times New Roman"/>
                <a:ea typeface="Times New Roman"/>
                <a:cs typeface="Simplified Arabic"/>
              </a:rPr>
              <a:t>1- درجة اعتماد المستخدمين الخارجيين على القوائم المالية :- </a:t>
            </a:r>
            <a:endParaRPr lang="en-US" sz="1600" dirty="0">
              <a:latin typeface="Times New Roman"/>
              <a:ea typeface="Times New Roman"/>
            </a:endParaRPr>
          </a:p>
          <a:p>
            <a:pPr>
              <a:tabLst>
                <a:tab pos="16510" algn="l"/>
              </a:tabLst>
            </a:pPr>
            <a:r>
              <a:rPr lang="ar-IQ" dirty="0">
                <a:latin typeface="Times New Roman"/>
                <a:ea typeface="Times New Roman"/>
                <a:cs typeface="Simplified Arabic"/>
              </a:rPr>
              <a:t>وهناك عوامل عديدة تعبر عن مؤشرات لدرجة اعتماد المستخدمين الخارجيين على القوائم المالية وهي كما يأتي :-</a:t>
            </a:r>
            <a:endParaRPr lang="en-US" sz="1600" dirty="0">
              <a:effectLst/>
              <a:latin typeface="Times New Roman"/>
              <a:ea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332656"/>
            <a:ext cx="8208912" cy="5909310"/>
          </a:xfrm>
          <a:prstGeom prst="rect">
            <a:avLst/>
          </a:prstGeom>
        </p:spPr>
        <p:txBody>
          <a:bodyPr wrap="square">
            <a:spAutoFit/>
          </a:bodyPr>
          <a:lstStyle/>
          <a:p>
            <a:pPr marL="342900" lvl="0" indent="-342900">
              <a:buFont typeface="Symbol"/>
              <a:buChar char=""/>
              <a:tabLst>
                <a:tab pos="16510" algn="l"/>
              </a:tabLst>
            </a:pPr>
            <a:r>
              <a:rPr lang="ar-IQ" b="1" dirty="0">
                <a:latin typeface="Times New Roman"/>
                <a:ea typeface="Times New Roman"/>
                <a:cs typeface="Simplified Arabic"/>
              </a:rPr>
              <a:t>حجم الوحدة الاقتصادية</a:t>
            </a:r>
            <a:r>
              <a:rPr lang="ar-IQ" dirty="0">
                <a:latin typeface="Times New Roman"/>
                <a:ea typeface="Times New Roman"/>
                <a:cs typeface="Simplified Arabic"/>
              </a:rPr>
              <a:t> </a:t>
            </a:r>
            <a:endParaRPr lang="en-US" sz="1600" dirty="0">
              <a:latin typeface="Times New Roman"/>
              <a:ea typeface="Times New Roman"/>
            </a:endParaRPr>
          </a:p>
          <a:p>
            <a:pPr marL="342900" lvl="0" indent="-342900">
              <a:buFont typeface="Symbol"/>
              <a:buChar char=""/>
              <a:tabLst>
                <a:tab pos="16510" algn="l"/>
              </a:tabLst>
            </a:pPr>
            <a:r>
              <a:rPr lang="ar-IQ" b="1" dirty="0">
                <a:latin typeface="Times New Roman"/>
                <a:ea typeface="Times New Roman"/>
                <a:cs typeface="Simplified Arabic"/>
              </a:rPr>
              <a:t>شكل الملكية </a:t>
            </a:r>
            <a:endParaRPr lang="en-US" sz="1600" dirty="0">
              <a:latin typeface="Times New Roman"/>
              <a:ea typeface="Times New Roman"/>
            </a:endParaRPr>
          </a:p>
          <a:p>
            <a:pPr marL="342900" lvl="0" indent="-342900">
              <a:buFont typeface="Symbol"/>
              <a:buChar char=""/>
              <a:tabLst>
                <a:tab pos="16510" algn="l"/>
              </a:tabLst>
            </a:pPr>
            <a:r>
              <a:rPr lang="ar-IQ" b="1" dirty="0">
                <a:latin typeface="Times New Roman"/>
                <a:ea typeface="Times New Roman"/>
                <a:cs typeface="Simplified Arabic"/>
              </a:rPr>
              <a:t>طبيعة وقيمة الالتزامات</a:t>
            </a:r>
            <a:endParaRPr lang="en-US" sz="1600" dirty="0">
              <a:latin typeface="Times New Roman"/>
              <a:ea typeface="Times New Roman"/>
            </a:endParaRPr>
          </a:p>
          <a:p>
            <a:pPr marL="178435">
              <a:tabLst>
                <a:tab pos="16510" algn="l"/>
              </a:tabLst>
            </a:pPr>
            <a:r>
              <a:rPr lang="ar-IQ" b="1" dirty="0">
                <a:latin typeface="Times New Roman"/>
                <a:ea typeface="Times New Roman"/>
                <a:cs typeface="Simplified Arabic"/>
              </a:rPr>
              <a:t>2- الصعوبات المالية المحتمل أن تواجهها الجهة المشمولة بالتدقيق بعد إصدار تقرير التدقيق</a:t>
            </a:r>
            <a:r>
              <a:rPr lang="ar-IQ" dirty="0">
                <a:latin typeface="Times New Roman"/>
                <a:ea typeface="Times New Roman"/>
                <a:cs typeface="Simplified Arabic"/>
              </a:rPr>
              <a:t> :-</a:t>
            </a:r>
            <a:endParaRPr lang="en-US" sz="1600" dirty="0">
              <a:latin typeface="Times New Roman"/>
              <a:ea typeface="Times New Roman"/>
            </a:endParaRPr>
          </a:p>
          <a:p>
            <a:pPr marL="269875">
              <a:tabLst>
                <a:tab pos="16510" algn="l"/>
              </a:tabLst>
            </a:pPr>
            <a:r>
              <a:rPr lang="ar-IQ" dirty="0">
                <a:latin typeface="Times New Roman"/>
                <a:ea typeface="Times New Roman"/>
                <a:cs typeface="Simplified Arabic"/>
              </a:rPr>
              <a:t>وعلى الرغم من صعوبة التنبؤ بهذه الصعوبات , ألا انه هناك مؤشرات مفيدة في هذا المجال أهمها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حالة السيولة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أرباح أو خسائر السنوات السابقة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طريقة الحصول على التمويل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طبيعة النشاط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كفاءة الإدارة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3- تقويم المدقق لنزاهة الإدارة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ثانيا :- تقدير المخاطر الضمنية (الموروثة):-</a:t>
            </a:r>
            <a:endParaRPr lang="en-US" sz="1600" dirty="0">
              <a:latin typeface="Times New Roman"/>
              <a:ea typeface="Times New Roman"/>
            </a:endParaRPr>
          </a:p>
          <a:p>
            <a:pPr marL="268605">
              <a:tabLst>
                <a:tab pos="16510" algn="l"/>
              </a:tabLst>
            </a:pPr>
            <a:r>
              <a:rPr lang="ar-IQ" dirty="0">
                <a:latin typeface="Times New Roman"/>
                <a:ea typeface="Times New Roman"/>
                <a:cs typeface="Simplified Arabic"/>
              </a:rPr>
              <a:t>أن عملية تقدير المخاطر الضمنية تقتضي التعرف بصورة فاعلة على العوامل المؤثرة والمنشئة لهذا النوع من المخاطر , ودراستها بغرض الوصول إلى مستوى تقديري لدرجة هذه المخاطر , إذ تتمثل هذه العوامل في مجموعة الاعتبارات التي يتوجب على المدقق دراستها لمساعدته في محاولة التنبؤ بإمكانية حدوث التحريفات في عناصر البيانات المالية والمواطن التي يمكن أن توجد فيها , ودرجة كونها مرتفعة أم منخفضة .</a:t>
            </a:r>
            <a:endParaRPr lang="en-US" sz="1600" dirty="0">
              <a:latin typeface="Times New Roman"/>
              <a:ea typeface="Times New Roman"/>
            </a:endParaRPr>
          </a:p>
          <a:p>
            <a:pPr marL="268605">
              <a:tabLst>
                <a:tab pos="16510" algn="l"/>
              </a:tabLst>
            </a:pPr>
            <a:r>
              <a:rPr lang="ar-IQ" dirty="0">
                <a:latin typeface="Times New Roman"/>
                <a:ea typeface="Times New Roman"/>
                <a:cs typeface="Simplified Arabic"/>
              </a:rPr>
              <a:t>ويقول </a:t>
            </a:r>
            <a:r>
              <a:rPr lang="en-US" dirty="0">
                <a:latin typeface="Simplified Arabic"/>
                <a:ea typeface="Times New Roman"/>
              </a:rPr>
              <a:t>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loebbecke</a:t>
            </a:r>
            <a:r>
              <a:rPr lang="ar-IQ" dirty="0">
                <a:latin typeface="Times New Roman"/>
                <a:ea typeface="Times New Roman"/>
                <a:cs typeface="Simplified Arabic"/>
              </a:rPr>
              <a:t> في بداية التدقيق ( مرحلة التخطيط ) يتوجب على المدقق دراسة العوامل المسببة للمخاطر في التدقيق , والتي تعد هذه الأخيرة معلومة مفيدة تؤثر في كمية الأدلة والإثباتات التي ينبغي على المدقق جمعها ومن هذه العوامل (</a:t>
            </a:r>
            <a:r>
              <a:rPr lang="en-US" dirty="0">
                <a:latin typeface="Simplified Arabic"/>
                <a:ea typeface="Times New Roman"/>
              </a:rPr>
              <a:t>2000:264-266</a:t>
            </a:r>
            <a:r>
              <a:rPr lang="ar-IQ" dirty="0">
                <a:latin typeface="Times New Roman"/>
                <a:ea typeface="Times New Roman"/>
                <a:cs typeface="Simplified Arabic"/>
              </a:rPr>
              <a:t>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1- طبيعة نشاط الوحدة الاقتصادية الخاضعة للتدقيق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2- نتائج تدقيق السنوات السابقة</a:t>
            </a:r>
            <a:endParaRPr lang="en-US" sz="1600" dirty="0">
              <a:effectLst/>
              <a:latin typeface="Times New Roman"/>
              <a:ea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889844"/>
            <a:ext cx="7632848" cy="3970318"/>
          </a:xfrm>
          <a:prstGeom prst="rect">
            <a:avLst/>
          </a:prstGeom>
        </p:spPr>
        <p:txBody>
          <a:bodyPr wrap="square">
            <a:spAutoFit/>
          </a:bodyPr>
          <a:lstStyle/>
          <a:p>
            <a:pPr marL="268605">
              <a:tabLst>
                <a:tab pos="16510" algn="l"/>
              </a:tabLst>
            </a:pPr>
            <a:r>
              <a:rPr lang="ar-IQ" b="1" dirty="0">
                <a:latin typeface="Times New Roman"/>
                <a:ea typeface="Times New Roman"/>
                <a:cs typeface="Simplified Arabic"/>
              </a:rPr>
              <a:t>- التكليف المستمر بمهمة التدقيق إزاء التكليف لأول مرة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4- المعاملات مع الأطراف ذات العلاقة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5- المعاملات غير الروتينية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6- درجة الاجتهاد المطلوبة لتحديد وتسجيل أرصدة الحسابات والمعاملات بشكل سليم </a:t>
            </a:r>
            <a:endParaRPr lang="en-US" sz="1600" dirty="0">
              <a:latin typeface="Times New Roman"/>
              <a:ea typeface="Times New Roman"/>
            </a:endParaRPr>
          </a:p>
          <a:p>
            <a:pPr marL="268605">
              <a:tabLst>
                <a:tab pos="16510" algn="l"/>
              </a:tabLst>
            </a:pPr>
            <a:r>
              <a:rPr lang="ar-IQ" b="1" dirty="0">
                <a:latin typeface="Times New Roman"/>
                <a:ea typeface="Times New Roman"/>
                <a:cs typeface="Simplified Arabic"/>
              </a:rPr>
              <a:t>7- قابلية الموجودات للاختلاس   </a:t>
            </a:r>
            <a:endParaRPr lang="en-US" sz="1600" dirty="0">
              <a:latin typeface="Times New Roman"/>
              <a:ea typeface="Times New Roman"/>
            </a:endParaRPr>
          </a:p>
          <a:p>
            <a:pPr marL="178435">
              <a:tabLst>
                <a:tab pos="16510" algn="l"/>
              </a:tabLst>
            </a:pPr>
            <a:r>
              <a:rPr lang="ar-IQ" b="1" dirty="0">
                <a:latin typeface="Times New Roman"/>
                <a:ea typeface="Times New Roman"/>
                <a:cs typeface="Simplified Arabic"/>
              </a:rPr>
              <a:t>8- خصائص المجتمع الخاضع للتدقيق </a:t>
            </a:r>
            <a:endParaRPr lang="en-US" sz="1600" dirty="0">
              <a:latin typeface="Times New Roman"/>
              <a:ea typeface="Times New Roman"/>
            </a:endParaRPr>
          </a:p>
          <a:p>
            <a:pPr marL="178435">
              <a:tabLst>
                <a:tab pos="16510" algn="l"/>
              </a:tabLst>
            </a:pPr>
            <a:r>
              <a:rPr lang="ar-IQ" dirty="0">
                <a:latin typeface="Times New Roman"/>
                <a:ea typeface="Times New Roman"/>
                <a:cs typeface="Simplified Arabic"/>
              </a:rPr>
              <a:t>ومن العوامل التي يمكن أضافتها إلى العوامل سالفة الذكر ولها تأثير في تقدير المخاطر الضمنية هي ما تضمنته الفقرة 12 من المعيار الدولي للتدقيق رقم 400والتي منها :</a:t>
            </a:r>
            <a:endParaRPr lang="en-US" sz="1600" dirty="0">
              <a:latin typeface="Times New Roman"/>
              <a:ea typeface="Times New Roman"/>
            </a:endParaRPr>
          </a:p>
          <a:p>
            <a:pPr marL="178435">
              <a:tabLst>
                <a:tab pos="16510" algn="l"/>
              </a:tabLst>
            </a:pPr>
            <a:r>
              <a:rPr lang="ar-IQ" dirty="0">
                <a:latin typeface="Times New Roman"/>
                <a:ea typeface="Times New Roman"/>
                <a:cs typeface="Simplified Arabic"/>
              </a:rPr>
              <a:t>( </a:t>
            </a:r>
            <a:r>
              <a:rPr lang="en-US" dirty="0">
                <a:latin typeface="Simplified Arabic"/>
                <a:ea typeface="Times New Roman"/>
              </a:rPr>
              <a:t>IFAC,1998:123</a:t>
            </a:r>
            <a:r>
              <a:rPr lang="ar-IQ" dirty="0">
                <a:latin typeface="Times New Roman"/>
                <a:ea typeface="Times New Roman"/>
                <a:cs typeface="Simplified Arabic"/>
              </a:rPr>
              <a:t>)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نزاهة الإدارة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خبرة ومعرفة الإدارة والتغيرات الحاصلة فيها خلال الفترة .</a:t>
            </a:r>
            <a:endParaRPr lang="en-US" sz="1600" dirty="0">
              <a:latin typeface="Times New Roman"/>
              <a:ea typeface="Times New Roman"/>
            </a:endParaRPr>
          </a:p>
          <a:p>
            <a:pPr marL="342900" lvl="0" indent="-342900">
              <a:buFont typeface="Symbol"/>
              <a:buChar char=""/>
              <a:tabLst>
                <a:tab pos="16510" algn="l"/>
              </a:tabLst>
            </a:pPr>
            <a:r>
              <a:rPr lang="ar-IQ" dirty="0">
                <a:latin typeface="Times New Roman"/>
                <a:ea typeface="Times New Roman"/>
                <a:cs typeface="Simplified Arabic"/>
              </a:rPr>
              <a:t>الضغوط غير الاعتيادية على الإدارة , التي قد تدفعها إلى تقديم بيانات مالية غير سليمة , مثل حدوث حالات فشل في أعمالها وبشكل متكرر , وعدم توفر أموال كافية لاستمرارها في ممارسة أنشطتها .</a:t>
            </a:r>
            <a:endParaRPr lang="en-US" sz="1600" dirty="0">
              <a:effectLst/>
              <a:latin typeface="Times New Roman"/>
              <a:ea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5886400" cy="3416320"/>
          </a:xfrm>
          <a:prstGeom prst="rect">
            <a:avLst/>
          </a:prstGeom>
        </p:spPr>
        <p:txBody>
          <a:bodyPr wrap="square">
            <a:spAutoFit/>
          </a:bodyPr>
          <a:lstStyle/>
          <a:p>
            <a:pPr marL="407035">
              <a:tabLst>
                <a:tab pos="16510" algn="l"/>
              </a:tabLst>
            </a:pPr>
            <a:r>
              <a:rPr lang="ar-IQ" b="1" dirty="0">
                <a:latin typeface="Times New Roman"/>
                <a:ea typeface="Times New Roman"/>
                <a:cs typeface="Simplified Arabic"/>
              </a:rPr>
              <a:t>ثالثا :- تقدير مخاطر الرقابة الداخلية </a:t>
            </a:r>
            <a:endParaRPr lang="en-US" sz="1600" dirty="0">
              <a:latin typeface="Times New Roman"/>
              <a:ea typeface="Times New Roman"/>
            </a:endParaRPr>
          </a:p>
          <a:p>
            <a:pPr marL="407035">
              <a:tabLst>
                <a:tab pos="16510" algn="l"/>
              </a:tabLst>
            </a:pPr>
            <a:r>
              <a:rPr lang="ar-IQ" dirty="0">
                <a:latin typeface="Times New Roman"/>
                <a:ea typeface="Times New Roman"/>
                <a:cs typeface="Simplified Arabic"/>
              </a:rPr>
              <a:t>ويعني قيام المدقق بعملية تقدير فشل الرقابة الداخلية في منع واكتشاف وتصحيح – في الوقت المناسب – ما قد يحدث من تحريفات مالية في البيانات المالية </a:t>
            </a:r>
            <a:endParaRPr lang="en-US" sz="1600" dirty="0">
              <a:latin typeface="Times New Roman"/>
              <a:ea typeface="Times New Roman"/>
            </a:endParaRPr>
          </a:p>
          <a:p>
            <a:pPr marL="407035">
              <a:tabLst>
                <a:tab pos="16510" algn="l"/>
              </a:tabLst>
            </a:pPr>
            <a:r>
              <a:rPr lang="ar-IQ" dirty="0">
                <a:latin typeface="Times New Roman"/>
                <a:ea typeface="Times New Roman"/>
                <a:cs typeface="Simplified Arabic"/>
              </a:rPr>
              <a:t>( </a:t>
            </a:r>
            <a:r>
              <a:rPr lang="en-US" dirty="0" err="1">
                <a:latin typeface="Simplified Arabic"/>
                <a:ea typeface="Times New Roman"/>
              </a:rPr>
              <a:t>Temkin</a:t>
            </a:r>
            <a:r>
              <a:rPr lang="en-US" dirty="0">
                <a:latin typeface="Simplified Arabic"/>
                <a:ea typeface="Times New Roman"/>
              </a:rPr>
              <a:t> &amp;   Winters , 1988:94</a:t>
            </a:r>
            <a:r>
              <a:rPr lang="ar-IQ" dirty="0">
                <a:latin typeface="Times New Roman"/>
                <a:ea typeface="Times New Roman"/>
                <a:cs typeface="Simplified Arabic"/>
              </a:rPr>
              <a:t>) .</a:t>
            </a:r>
            <a:endParaRPr lang="en-US" sz="1600" dirty="0">
              <a:latin typeface="Times New Roman"/>
              <a:ea typeface="Times New Roman"/>
            </a:endParaRPr>
          </a:p>
          <a:p>
            <a:pPr marL="178435" indent="90170"/>
            <a:r>
              <a:rPr lang="ar-IQ" b="1" dirty="0">
                <a:latin typeface="Times New Roman"/>
                <a:ea typeface="Times New Roman"/>
                <a:cs typeface="Simplified Arabic"/>
              </a:rPr>
              <a:t>رابعا :- احتساب المستوى المسموح به لمخاطر الاكتشاف </a:t>
            </a:r>
            <a:endParaRPr lang="en-US" sz="1600" dirty="0">
              <a:latin typeface="Times New Roman"/>
              <a:ea typeface="Times New Roman"/>
            </a:endParaRPr>
          </a:p>
          <a:p>
            <a:pPr marL="178435" indent="90170"/>
            <a:r>
              <a:rPr lang="ar-IQ" dirty="0">
                <a:latin typeface="Times New Roman"/>
                <a:ea typeface="Times New Roman"/>
                <a:cs typeface="Simplified Arabic"/>
              </a:rPr>
              <a:t>إضافة الى تحديد المستوى المقبول للخطر الكلي لفقرات البيانات المالية , وتقدير المخاطر الضمنية ومخاطر الرقابة الداخلية , يستطيع المدقق احتساب المستوى المسموح به لمخاطر الاكتشاف باستخدام الأنموذج الرياضي لمخاطر التدقيق , والذي قدمه </a:t>
            </a:r>
            <a:r>
              <a:rPr lang="en-US" dirty="0">
                <a:latin typeface="Simplified Arabic"/>
                <a:ea typeface="Times New Roman"/>
              </a:rPr>
              <a:t>AICPA</a:t>
            </a:r>
            <a:r>
              <a:rPr lang="ar-IQ" dirty="0">
                <a:latin typeface="Times New Roman"/>
                <a:ea typeface="Times New Roman"/>
                <a:cs typeface="Simplified Arabic"/>
              </a:rPr>
              <a:t> في بيان معايير التدقيق (47) سنة 1983 والذي يأخذ الصيغة الآتية :</a:t>
            </a:r>
            <a:endParaRPr lang="en-US" sz="1600" dirty="0">
              <a:latin typeface="Times New Roman"/>
              <a:ea typeface="Times New Roman"/>
            </a:endParaRPr>
          </a:p>
          <a:p>
            <a:pPr marL="178435" indent="90170"/>
            <a:r>
              <a:rPr lang="ar-IQ" dirty="0">
                <a:latin typeface="Times New Roman"/>
                <a:ea typeface="Times New Roman"/>
                <a:cs typeface="Simplified Arabic"/>
              </a:rPr>
              <a:t>(</a:t>
            </a:r>
            <a:r>
              <a:rPr lang="en-US" dirty="0">
                <a:latin typeface="Simplified Arabic"/>
                <a:ea typeface="Times New Roman"/>
              </a:rPr>
              <a:t>AICPA,1983:20</a:t>
            </a:r>
            <a:r>
              <a:rPr lang="ar-IQ" dirty="0">
                <a:latin typeface="Times New Roman"/>
                <a:ea typeface="Times New Roman"/>
                <a:cs typeface="Simplified Arabic"/>
              </a:rPr>
              <a:t>) </a:t>
            </a:r>
            <a:endParaRPr lang="en-US" sz="1600" dirty="0">
              <a:effectLst/>
              <a:latin typeface="Times New Roman"/>
              <a:ea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04664"/>
            <a:ext cx="7704856" cy="4647426"/>
          </a:xfrm>
          <a:prstGeom prst="rect">
            <a:avLst/>
          </a:prstGeom>
        </p:spPr>
        <p:txBody>
          <a:bodyPr wrap="square">
            <a:spAutoFit/>
          </a:bodyPr>
          <a:lstStyle/>
          <a:p>
            <a:pPr indent="-270510" algn="ctr"/>
            <a:r>
              <a:rPr lang="ar-IQ" sz="1600" b="1" dirty="0">
                <a:latin typeface="Times New Roman"/>
                <a:ea typeface="Times New Roman"/>
                <a:cs typeface="Simplified Arabic"/>
              </a:rPr>
              <a:t>المستوى المقبول لمخاطر التدقيق = المخاطر الضمنية × مخاطر الرقابة × المستوى المسموح به لمخاطر الاكتشاف</a:t>
            </a:r>
            <a:endParaRPr lang="en-US" sz="1600" dirty="0">
              <a:latin typeface="Times New Roman"/>
              <a:ea typeface="Times New Roman"/>
            </a:endParaRPr>
          </a:p>
          <a:p>
            <a:pPr indent="-270510"/>
            <a:r>
              <a:rPr lang="ar-IQ" sz="1600" b="1" dirty="0">
                <a:latin typeface="Times New Roman"/>
                <a:ea typeface="Times New Roman"/>
                <a:cs typeface="Simplified Arabic"/>
              </a:rPr>
              <a:t>وعليه فان :-</a:t>
            </a:r>
            <a:endParaRPr lang="en-US" sz="1600" dirty="0">
              <a:latin typeface="Times New Roman"/>
              <a:ea typeface="Times New Roman"/>
            </a:endParaRPr>
          </a:p>
          <a:p>
            <a:pPr indent="-270510"/>
            <a:r>
              <a:rPr lang="ar-IQ" sz="1600" b="1" dirty="0">
                <a:latin typeface="Times New Roman"/>
                <a:ea typeface="Times New Roman"/>
                <a:cs typeface="Simplified Arabic"/>
              </a:rPr>
              <a:t>                                              المستوى المقبول لمخاطر التدقيق </a:t>
            </a:r>
            <a:endParaRPr lang="en-US" sz="1600" dirty="0">
              <a:latin typeface="Times New Roman"/>
              <a:ea typeface="Times New Roman"/>
            </a:endParaRPr>
          </a:p>
          <a:p>
            <a:pPr indent="-270510"/>
            <a:r>
              <a:rPr lang="ar-IQ" sz="1600" b="1" dirty="0">
                <a:latin typeface="Times New Roman"/>
                <a:ea typeface="Times New Roman"/>
                <a:cs typeface="Simplified Arabic"/>
              </a:rPr>
              <a:t>المستوى المسموح به لمخاطر الاكتشاف = ـــــــــــــــــــــــــــــــــــــــــــــــــــــــــــــــــــــــــــــــــــــــــــــــــــــــــــــ                 </a:t>
            </a:r>
            <a:endParaRPr lang="en-US" sz="1600" dirty="0">
              <a:latin typeface="Times New Roman"/>
              <a:ea typeface="Times New Roman"/>
            </a:endParaRPr>
          </a:p>
          <a:p>
            <a:pPr indent="-270510"/>
            <a:r>
              <a:rPr lang="ar-IQ" sz="1600" b="1" dirty="0">
                <a:latin typeface="Times New Roman"/>
                <a:ea typeface="Times New Roman"/>
                <a:cs typeface="Simplified Arabic"/>
              </a:rPr>
              <a:t>                                            المخاطر الضمنية × مخاطر الرقابة </a:t>
            </a:r>
            <a:endParaRPr lang="en-US" sz="1600" dirty="0">
              <a:latin typeface="Times New Roman"/>
              <a:ea typeface="Times New Roman"/>
            </a:endParaRPr>
          </a:p>
          <a:p>
            <a:pPr indent="-270510"/>
            <a:r>
              <a:rPr lang="ar-IQ" dirty="0">
                <a:latin typeface="Times New Roman"/>
                <a:ea typeface="Times New Roman"/>
                <a:cs typeface="Simplified Arabic"/>
              </a:rPr>
              <a:t>وبهذا يستطيع المدقق استخدام هذه المعلومات التخطيطية لتحديد حجم العينة المناسب للعينات التدقيقية لأغراض الاختبارات الأساسية لاسيما اذا اقترن ذلك باستخدام الأساليب الإحصائية .</a:t>
            </a:r>
            <a:endParaRPr lang="en-US" sz="1600" dirty="0">
              <a:latin typeface="Times New Roman"/>
              <a:ea typeface="Times New Roman"/>
            </a:endParaRPr>
          </a:p>
          <a:p>
            <a:r>
              <a:rPr lang="ar-IQ" b="1" dirty="0">
                <a:latin typeface="Times New Roman"/>
                <a:ea typeface="Times New Roman"/>
                <a:cs typeface="Simplified Arabic"/>
              </a:rPr>
              <a:t>أهمية العلاقة بين مخاطر التدقيق ومخاطر الأعمال :-</a:t>
            </a:r>
            <a:endParaRPr lang="en-US" sz="1600" dirty="0">
              <a:latin typeface="Times New Roman"/>
              <a:ea typeface="Times New Roman"/>
            </a:endParaRPr>
          </a:p>
          <a:p>
            <a:r>
              <a:rPr lang="ar-IQ" b="1" dirty="0">
                <a:latin typeface="Times New Roman"/>
                <a:ea typeface="Times New Roman"/>
                <a:cs typeface="Simplified Arabic"/>
              </a:rPr>
              <a:t>مخاطر الأعمال </a:t>
            </a:r>
            <a:r>
              <a:rPr lang="en-US" b="1" dirty="0">
                <a:latin typeface="Simplified Arabic"/>
                <a:ea typeface="Times New Roman"/>
              </a:rPr>
              <a:t>Businesses  Risks           </a:t>
            </a:r>
            <a:endParaRPr lang="en-US" sz="1600" dirty="0">
              <a:latin typeface="Times New Roman"/>
              <a:ea typeface="Times New Roman"/>
            </a:endParaRPr>
          </a:p>
          <a:p>
            <a:r>
              <a:rPr lang="ar-IQ" dirty="0">
                <a:latin typeface="Times New Roman"/>
                <a:ea typeface="Times New Roman"/>
                <a:cs typeface="Simplified Arabic"/>
              </a:rPr>
              <a:t>يعد مفهوم مخاطر الأعمال احد الأمور الأساسية التي تهتم بها الوحدات الاقتصادية وتسعى إلى أدارتها بشكل كفوء لما لها من تأثير كبير في تحقيق أهدافها .</a:t>
            </a:r>
            <a:endParaRPr lang="en-US" sz="1600" dirty="0">
              <a:latin typeface="Times New Roman"/>
              <a:ea typeface="Times New Roman"/>
            </a:endParaRPr>
          </a:p>
          <a:p>
            <a:r>
              <a:rPr lang="ar-IQ" dirty="0">
                <a:latin typeface="Times New Roman"/>
                <a:ea typeface="Times New Roman"/>
                <a:cs typeface="Simplified Arabic"/>
              </a:rPr>
              <a:t>إذ يعرف خطر الأعمال على أنه خطر تعرض مدقق الحسابات للضرر نتيجة التعامل مع العميل , حتى مع إصدار تقرير تدقيق نظيف . (</a:t>
            </a:r>
            <a:r>
              <a:rPr lang="en-US" dirty="0" err="1">
                <a:latin typeface="Simplified Arabic"/>
                <a:ea typeface="Times New Roman"/>
              </a:rPr>
              <a:t>Arens</a:t>
            </a:r>
            <a:r>
              <a:rPr lang="en-US" dirty="0">
                <a:latin typeface="Simplified Arabic"/>
                <a:ea typeface="Times New Roman"/>
              </a:rPr>
              <a:t> &amp; </a:t>
            </a:r>
            <a:r>
              <a:rPr lang="en-US" dirty="0" err="1">
                <a:latin typeface="Simplified Arabic"/>
                <a:ea typeface="Times New Roman"/>
              </a:rPr>
              <a:t>Loebbecke</a:t>
            </a:r>
            <a:r>
              <a:rPr lang="en-US" dirty="0">
                <a:latin typeface="Simplified Arabic"/>
                <a:ea typeface="Times New Roman"/>
              </a:rPr>
              <a:t>  , 2000</a:t>
            </a:r>
            <a:r>
              <a:rPr lang="ar-IQ" dirty="0">
                <a:latin typeface="Times New Roman"/>
                <a:ea typeface="Times New Roman"/>
                <a:cs typeface="Simplified Arabic"/>
              </a:rPr>
              <a:t> : </a:t>
            </a:r>
            <a:r>
              <a:rPr lang="en-US" dirty="0">
                <a:latin typeface="Simplified Arabic"/>
                <a:ea typeface="Times New Roman"/>
              </a:rPr>
              <a:t>336</a:t>
            </a:r>
            <a:r>
              <a:rPr lang="ar-IQ" dirty="0">
                <a:latin typeface="Times New Roman"/>
                <a:ea typeface="Times New Roman"/>
                <a:cs typeface="Simplified Arabic"/>
              </a:rPr>
              <a:t> ) .</a:t>
            </a:r>
            <a:endParaRPr lang="en-US" sz="1600" dirty="0">
              <a:latin typeface="Times New Roman"/>
              <a:ea typeface="Times New Roman"/>
            </a:endParaRPr>
          </a:p>
          <a:p>
            <a:r>
              <a:rPr lang="ar-IQ" dirty="0">
                <a:latin typeface="Times New Roman"/>
                <a:ea typeface="Times New Roman"/>
                <a:cs typeface="Simplified Arabic"/>
              </a:rPr>
              <a:t>كما عرفه معهد المدققين الداخليين الأمريكيين </a:t>
            </a:r>
            <a:r>
              <a:rPr lang="en-US" dirty="0">
                <a:latin typeface="Simplified Arabic"/>
                <a:ea typeface="Times New Roman"/>
              </a:rPr>
              <a:t>Institute of internal Auditor</a:t>
            </a:r>
            <a:r>
              <a:rPr lang="ar-IQ" dirty="0">
                <a:latin typeface="Times New Roman"/>
                <a:ea typeface="Times New Roman"/>
                <a:cs typeface="Simplified Arabic"/>
              </a:rPr>
              <a:t> " بأنه مفهوم يستخدم لقياس حالات عدم التأكد في عمليات التشغيل والتي تؤثر على قدرة الوحدة الاقتصادية في تحقيق أهدافها ويمكن أن يكون التأثير سلبيا , ويطلق عليه خطرا أو تهديدا </a:t>
            </a:r>
            <a:r>
              <a:rPr lang="en-US" dirty="0">
                <a:latin typeface="Simplified Arabic"/>
                <a:ea typeface="Times New Roman"/>
              </a:rPr>
              <a:t>Risk</a:t>
            </a:r>
            <a:r>
              <a:rPr lang="ar-IQ" dirty="0">
                <a:latin typeface="Times New Roman"/>
                <a:ea typeface="Times New Roman"/>
                <a:cs typeface="Simplified Arabic"/>
              </a:rPr>
              <a:t> ا وأن يكون ايجابيا ويطلق عليه فرصا </a:t>
            </a:r>
            <a:r>
              <a:rPr lang="en-US" dirty="0">
                <a:latin typeface="Simplified Arabic"/>
                <a:ea typeface="Times New Roman"/>
              </a:rPr>
              <a:t>opportunities</a:t>
            </a:r>
            <a:r>
              <a:rPr lang="ar-IQ" dirty="0">
                <a:latin typeface="Times New Roman"/>
                <a:ea typeface="Times New Roman"/>
                <a:cs typeface="Simplified Arabic"/>
              </a:rPr>
              <a:t> ( لطفي , 2006 : 79 ) .  </a:t>
            </a:r>
            <a:endParaRPr lang="en-US" sz="1600" dirty="0">
              <a:effectLst/>
              <a:latin typeface="Times New Roman"/>
              <a:ea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3608" y="474345"/>
            <a:ext cx="7560840" cy="3970318"/>
          </a:xfrm>
          <a:prstGeom prst="rect">
            <a:avLst/>
          </a:prstGeom>
        </p:spPr>
        <p:txBody>
          <a:bodyPr wrap="square">
            <a:spAutoFit/>
          </a:bodyPr>
          <a:lstStyle/>
          <a:p>
            <a:r>
              <a:rPr lang="ar-IQ" dirty="0">
                <a:latin typeface="Times New Roman"/>
                <a:ea typeface="Times New Roman"/>
                <a:cs typeface="Simplified Arabic"/>
              </a:rPr>
              <a:t>كما يعرف خطر الأعمال على أنه " عدم قدرة الوحدة الاقتصادية على تحقيق أهدافها " (الذنيبات , 2009 : 210) . </a:t>
            </a:r>
            <a:endParaRPr lang="en-US" sz="1600" dirty="0">
              <a:latin typeface="Times New Roman"/>
              <a:ea typeface="Times New Roman"/>
            </a:endParaRPr>
          </a:p>
          <a:p>
            <a:r>
              <a:rPr lang="ar-IQ" dirty="0">
                <a:latin typeface="Times New Roman"/>
                <a:ea typeface="Times New Roman"/>
                <a:cs typeface="Simplified Arabic"/>
              </a:rPr>
              <a:t>ويرى الباحثان بأنه يمكن تعريف مخاطر الأعمال على أنها " كل شيء يدفع الوحدات الاقتصادية بعيدا عن تعظيم أرباحها والى طريق الفشل والأنهيار ناتج من حصول الخسارة أما بشكل مباشر من خلال خسائر في نتائج الأعمال أو خسائر في رأس المال أو بشكل غير مباشر من خلال وجود قيود تحد من قدرة الوحدة الاقتصادية على استغلال الفرص المتاحة في بيئة الأعمال " .</a:t>
            </a:r>
            <a:endParaRPr lang="en-US" sz="1600" dirty="0">
              <a:latin typeface="Times New Roman"/>
              <a:ea typeface="Times New Roman"/>
            </a:endParaRPr>
          </a:p>
          <a:p>
            <a:r>
              <a:rPr lang="ar-IQ" dirty="0">
                <a:latin typeface="Times New Roman"/>
                <a:ea typeface="Times New Roman"/>
                <a:cs typeface="Simplified Arabic"/>
              </a:rPr>
              <a:t>وتوجد طرائق متعددة لتقسيم مخاطر الأعمال , فهناك من يقسمها إلى مخاطر داخلية ومخاطر خارجية في حين يقسمها آخرون إلى ( نظمي 2009 : 69 ) :-</a:t>
            </a:r>
            <a:endParaRPr lang="en-US" sz="1600" dirty="0">
              <a:latin typeface="Times New Roman"/>
              <a:ea typeface="Times New Roman"/>
            </a:endParaRPr>
          </a:p>
          <a:p>
            <a:r>
              <a:rPr lang="ar-IQ" dirty="0">
                <a:latin typeface="Times New Roman"/>
                <a:ea typeface="Times New Roman"/>
                <a:cs typeface="Simplified Arabic"/>
              </a:rPr>
              <a:t>أولا :- مخاطر البيئة الخارجية </a:t>
            </a:r>
            <a:endParaRPr lang="en-US" sz="1600" dirty="0">
              <a:latin typeface="Times New Roman"/>
              <a:ea typeface="Times New Roman"/>
            </a:endParaRPr>
          </a:p>
          <a:p>
            <a:r>
              <a:rPr lang="ar-IQ" dirty="0">
                <a:latin typeface="Times New Roman"/>
                <a:ea typeface="Times New Roman"/>
                <a:cs typeface="Simplified Arabic"/>
              </a:rPr>
              <a:t>ثانيا :- مخاطر العمليات </a:t>
            </a:r>
            <a:endParaRPr lang="en-US" sz="1600" dirty="0">
              <a:latin typeface="Times New Roman"/>
              <a:ea typeface="Times New Roman"/>
            </a:endParaRPr>
          </a:p>
          <a:p>
            <a:r>
              <a:rPr lang="ar-IQ" dirty="0">
                <a:latin typeface="Times New Roman"/>
                <a:ea typeface="Times New Roman"/>
                <a:cs typeface="Simplified Arabic"/>
              </a:rPr>
              <a:t>ثالثا :- مخاطر المعلومات </a:t>
            </a:r>
            <a:endParaRPr lang="en-US" sz="1600" dirty="0">
              <a:latin typeface="Times New Roman"/>
              <a:ea typeface="Times New Roman"/>
            </a:endParaRPr>
          </a:p>
          <a:p>
            <a:r>
              <a:rPr lang="ar-IQ" dirty="0">
                <a:latin typeface="Times New Roman"/>
                <a:ea typeface="Times New Roman"/>
                <a:cs typeface="Simplified Arabic"/>
              </a:rPr>
              <a:t>وأن مخاطر الأعمال قد تؤثر بشكل مباشر أو غير مباشر على البيانات المالية لذلك ينبغي على مدقق الحسابات أن يركز على العوامل والأحداث والظروف التي تمنع الوحدات الاقتصادية من تحقيق أهدافها وكذلك المؤشرات الكافية لاكتشاف هذه المخاطر . ( الصبان وعلي ,2002 : 123) .</a:t>
            </a:r>
            <a:endParaRPr lang="en-US" sz="1600" dirty="0">
              <a:effectLst/>
              <a:latin typeface="Times New Roman"/>
              <a:ea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356651"/>
            <a:ext cx="6102424" cy="6186309"/>
          </a:xfrm>
          <a:prstGeom prst="rect">
            <a:avLst/>
          </a:prstGeom>
        </p:spPr>
        <p:txBody>
          <a:bodyPr wrap="square">
            <a:spAutoFit/>
          </a:bodyPr>
          <a:lstStyle/>
          <a:p>
            <a:r>
              <a:rPr lang="ar-IQ" b="1" dirty="0">
                <a:latin typeface="Times New Roman"/>
                <a:ea typeface="Times New Roman"/>
                <a:cs typeface="Simplified Arabic"/>
              </a:rPr>
              <a:t>أسباب استخدام مدخل خطر الأعمال : </a:t>
            </a:r>
            <a:endParaRPr lang="en-US" sz="1600" dirty="0">
              <a:latin typeface="Times New Roman"/>
              <a:ea typeface="Times New Roman"/>
            </a:endParaRPr>
          </a:p>
          <a:p>
            <a:r>
              <a:rPr lang="ar-IQ" dirty="0">
                <a:latin typeface="Times New Roman"/>
                <a:ea typeface="Times New Roman"/>
                <a:cs typeface="Simplified Arabic"/>
              </a:rPr>
              <a:t>إن الوحدات الاقتصادية التي غيرت منهجياتها للتركيز أكثر على خطر الأعمال قدمت الأسباب التالية : </a:t>
            </a:r>
            <a:endParaRPr lang="en-US" sz="1600" dirty="0">
              <a:latin typeface="Times New Roman"/>
              <a:ea typeface="Times New Roman"/>
            </a:endParaRPr>
          </a:p>
          <a:p>
            <a:pPr marL="342900" lvl="0" indent="-342900">
              <a:buFont typeface="+mj-lt"/>
              <a:buAutoNum type="arabicPeriod"/>
            </a:pPr>
            <a:r>
              <a:rPr lang="ar-IQ" b="1" dirty="0">
                <a:latin typeface="Times New Roman"/>
                <a:ea typeface="Times New Roman"/>
                <a:cs typeface="Simplified Arabic"/>
              </a:rPr>
              <a:t>فاعلية التدقيق : </a:t>
            </a:r>
            <a:endParaRPr lang="en-US" sz="1600" dirty="0">
              <a:latin typeface="Times New Roman"/>
              <a:ea typeface="Times New Roman"/>
            </a:endParaRPr>
          </a:p>
          <a:p>
            <a:r>
              <a:rPr lang="ar-IQ" dirty="0">
                <a:latin typeface="Times New Roman"/>
                <a:ea typeface="Times New Roman"/>
                <a:cs typeface="Simplified Arabic"/>
              </a:rPr>
              <a:t>بعض المشاركين من الوحدات الاقتصادية الذين يؤكدون على خطر الأعمال للوحدة، أقروا أن شركتهم قد التزمت بعرض أساسي لكيفية ظهور المشاكل في تكليفات التدقيق وقد استنتجت هذه الوحدات أن أسباب اخفاقات التدقيق الملحوظة ليست من عدم الفاعلية في إجراءات كشف التظليل في القوائم المالية. ولكن بسبب الصعوبات التي تواجهها مثلاً : مشاكل تقدير استمرارية المشروع أو تحديد الغش و التي تظهر لأسباب أخرى في مجال العمل مثل : بيئة العمل سريعة، التطورات التقنية و العولمة, ( </a:t>
            </a:r>
            <a:r>
              <a:rPr lang="en-US" dirty="0">
                <a:latin typeface="Simplified Arabic"/>
                <a:ea typeface="Times New Roman"/>
              </a:rPr>
              <a:t>globalization</a:t>
            </a:r>
            <a:r>
              <a:rPr lang="ar-IQ" dirty="0">
                <a:latin typeface="Times New Roman"/>
                <a:ea typeface="Times New Roman"/>
                <a:cs typeface="Simplified Arabic"/>
              </a:rPr>
              <a:t> ) بالإضافة إلى مجال التغير,و يعني أن نتائج خطر الأعمال تترجم بالتأثير المباشر على القوائم المالية أسرع من الماضي. واستنتجت المنشآت أن المراجعة الفعالة تتطلب أكبر انتباه ممكن لفهم مخاطر الأعمال. </a:t>
            </a:r>
            <a:endParaRPr lang="en-US" sz="1600" dirty="0">
              <a:latin typeface="Times New Roman"/>
              <a:ea typeface="Times New Roman"/>
            </a:endParaRPr>
          </a:p>
          <a:p>
            <a:pPr marL="342900" lvl="0" indent="-342900">
              <a:buFont typeface="+mj-lt"/>
              <a:buAutoNum type="arabicPeriod"/>
            </a:pPr>
            <a:r>
              <a:rPr lang="ar-IQ" b="1" dirty="0">
                <a:latin typeface="Times New Roman"/>
                <a:ea typeface="Times New Roman"/>
                <a:cs typeface="Simplified Arabic"/>
              </a:rPr>
              <a:t>كفاءة التدقيق: </a:t>
            </a:r>
            <a:r>
              <a:rPr lang="en-US" b="1" dirty="0">
                <a:latin typeface="Simplified Arabic"/>
                <a:ea typeface="Times New Roman"/>
              </a:rPr>
              <a:t>Audit </a:t>
            </a:r>
            <a:r>
              <a:rPr lang="en-US" b="1" dirty="0" err="1">
                <a:latin typeface="Simplified Arabic"/>
                <a:ea typeface="Times New Roman"/>
              </a:rPr>
              <a:t>efficiercy</a:t>
            </a:r>
            <a:r>
              <a:rPr lang="ar-IQ" b="1" dirty="0">
                <a:latin typeface="Times New Roman"/>
                <a:ea typeface="Times New Roman"/>
                <a:cs typeface="Simplified Arabic"/>
              </a:rPr>
              <a:t> </a:t>
            </a:r>
            <a:endParaRPr lang="en-US" sz="1600" dirty="0">
              <a:latin typeface="Times New Roman"/>
              <a:ea typeface="Times New Roman"/>
            </a:endParaRPr>
          </a:p>
          <a:p>
            <a:r>
              <a:rPr lang="ar-IQ" dirty="0">
                <a:latin typeface="Times New Roman"/>
                <a:ea typeface="Times New Roman"/>
                <a:cs typeface="Simplified Arabic"/>
              </a:rPr>
              <a:t>الوحدات الاقتصادية التي تؤكد على خطر الأعمال قدمت حجة لاستخدام هذا النموذج وهي أن نموذج خطر التدقيق لا يعكس تماما طبيعة الأحكام المتخذة من قبل المدققين أثناء ممارسة العمل.و لدى تلك الوحدات الرغبة في تشجيع المدققين لأخذ بيان كامل عن الدليل الذي جمعوه بطرق متعددة عندما يقومون بالتدقيق بدلاً من الاضطرار لاتباع مجموعة من الإجراءات المحددة. كما أن العمل على تقليص التكاليف دفعنا للتأكد أن الأساليب السائدة تلك لا تؤدي إلى عملية تدقيق اضافية في أي مرحلة من مراحل التكاليف. </a:t>
            </a:r>
            <a:endParaRPr lang="en-US" sz="1600" dirty="0">
              <a:effectLst/>
              <a:latin typeface="Times New Roman"/>
              <a:ea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60647"/>
            <a:ext cx="7848872" cy="6463308"/>
          </a:xfrm>
          <a:prstGeom prst="rect">
            <a:avLst/>
          </a:prstGeom>
        </p:spPr>
        <p:txBody>
          <a:bodyPr wrap="square">
            <a:spAutoFit/>
          </a:bodyPr>
          <a:lstStyle/>
          <a:p>
            <a:pPr marL="342900" lvl="0" indent="-342900">
              <a:buFont typeface="+mj-lt"/>
              <a:buAutoNum type="arabicPeriod"/>
            </a:pPr>
            <a:r>
              <a:rPr lang="ar-IQ" b="1" dirty="0">
                <a:latin typeface="Times New Roman"/>
                <a:ea typeface="Times New Roman"/>
                <a:cs typeface="Simplified Arabic"/>
              </a:rPr>
              <a:t>التغير التقني : </a:t>
            </a:r>
            <a:endParaRPr lang="en-US" sz="1600" dirty="0">
              <a:latin typeface="Times New Roman"/>
              <a:ea typeface="Times New Roman"/>
            </a:endParaRPr>
          </a:p>
          <a:p>
            <a:r>
              <a:rPr lang="ar-IQ" dirty="0">
                <a:latin typeface="Times New Roman"/>
                <a:ea typeface="Times New Roman"/>
                <a:cs typeface="Simplified Arabic"/>
              </a:rPr>
              <a:t>هناك توجه مشترك بين كل الوحدات وهو التطورات المستمرة في تكنولوجيا المعلومات و التي أثرت في معطيات السجلات والتي تكون أقل عرضة للأخطاء الروتينية و بالتالي تكون أكثر مصداقية. وقد اعتبرت بعض الوحدات أن هذا التغير في التكنولوجيا المطبق من قبل الوحدات نفسها وعملائها مع التغير في طبيعة المعلومات التي تم تدقيقها تعطي نطاق أوسع لجهود التدقيق للحصول على أعلى مستوى من التقييمات أو التقديرات ولأعمال اكثر دقة وشمولية, وإن منهجيات التدقيق المعتمدة في السابق اعترفت بأن الأخطاء العملية الروتينية ليست بعد هذا الوقت المسبب الرئيسي لخطر التدقيق, و لكن التبني لمدخل خطر الأعما.تضمن استجابة متطورة أكثر لهذه التغيرات التقنية والمؤثرة في أمانة السجلات المحاسبية أي للمدخل الجديد القدرة للتكيف بشكل أكبر مع التغير التقني. </a:t>
            </a:r>
            <a:endParaRPr lang="en-US" sz="1600" dirty="0">
              <a:latin typeface="Times New Roman"/>
              <a:ea typeface="Times New Roman"/>
            </a:endParaRPr>
          </a:p>
          <a:p>
            <a:pPr marL="342900" lvl="0" indent="-342900">
              <a:buFont typeface="+mj-lt"/>
              <a:buAutoNum type="arabicPeriod"/>
            </a:pPr>
            <a:r>
              <a:rPr lang="ar-IQ" b="1" dirty="0">
                <a:latin typeface="Times New Roman"/>
                <a:ea typeface="Times New Roman"/>
                <a:cs typeface="Simplified Arabic"/>
              </a:rPr>
              <a:t>خدمة الزبون : </a:t>
            </a:r>
            <a:endParaRPr lang="en-US" sz="1600" dirty="0">
              <a:latin typeface="Times New Roman"/>
              <a:ea typeface="Times New Roman"/>
            </a:endParaRPr>
          </a:p>
          <a:p>
            <a:r>
              <a:rPr lang="ar-IQ" dirty="0">
                <a:latin typeface="Times New Roman"/>
                <a:ea typeface="Times New Roman"/>
                <a:cs typeface="Simplified Arabic"/>
              </a:rPr>
              <a:t>كما هو ملاحظ في الأعلى، فإن التبني لمداخل خطر الأعمال الجديدة من خلال المنشآت و التي أعطت تأكيد أكبر على خطر أعمال العميل. تقدم بشكل أكبر "القيمة المضافة " للمراجعة من وجهة نظر العميل: و إن هذا المدخل ثابت مع الرغبة لضمان أن المراجعة تقدم المعلومات و التي هي موضع تقدير لدى الشركة و التي تساهم في المشروع بطريقة إيجابية. </a:t>
            </a:r>
            <a:endParaRPr lang="en-US" sz="1600" dirty="0">
              <a:latin typeface="Times New Roman"/>
              <a:ea typeface="Times New Roman"/>
            </a:endParaRPr>
          </a:p>
          <a:p>
            <a:pPr marL="342900" lvl="0" indent="-342900">
              <a:buFont typeface="+mj-lt"/>
              <a:buAutoNum type="arabicPeriod"/>
            </a:pPr>
            <a:r>
              <a:rPr lang="ar-IQ" b="1" dirty="0">
                <a:latin typeface="Times New Roman"/>
                <a:ea typeface="Times New Roman"/>
                <a:cs typeface="Simplified Arabic"/>
              </a:rPr>
              <a:t>سيطرة الوحدة الاقتصادية : </a:t>
            </a:r>
            <a:endParaRPr lang="en-US" sz="1600" dirty="0">
              <a:latin typeface="Times New Roman"/>
              <a:ea typeface="Times New Roman"/>
            </a:endParaRPr>
          </a:p>
          <a:p>
            <a:r>
              <a:rPr lang="ar-IQ" dirty="0">
                <a:latin typeface="Times New Roman"/>
                <a:ea typeface="Times New Roman"/>
                <a:cs typeface="Simplified Arabic"/>
              </a:rPr>
              <a:t>إن تعزيز المعرفة بأعمال العميل و اعتبار خطر أعمال العميل كجزء من عملية المراجعة أدت إلى التركيز على مواضيع سيطرة الشركة (من خلال المنظمون ) و عمليات تبادل الأسهم في السنوات ا لأخيرة.بعض النقاد اقترحوا أن المراجعة لديها الإمكانية لتساهم في تصنيفات السيطرة والإيضاح و المعالجات و التي تتطلب معرفة واسعة بطبيعة الأعمال و مخاطرها. </a:t>
            </a:r>
            <a:endParaRPr lang="en-US" sz="1600" dirty="0">
              <a:latin typeface="Times New Roman"/>
              <a:ea typeface="Times New Roman"/>
            </a:endParaRPr>
          </a:p>
          <a:p>
            <a:pPr marL="342900" lvl="0" indent="-342900">
              <a:buFont typeface="+mj-lt"/>
              <a:buAutoNum type="arabicPeriod"/>
            </a:pPr>
            <a:r>
              <a:rPr lang="ar-IQ" b="1" dirty="0">
                <a:latin typeface="Times New Roman"/>
                <a:ea typeface="Times New Roman"/>
                <a:cs typeface="Simplified Arabic"/>
              </a:rPr>
              <a:t>اختلاف الإنتاج : </a:t>
            </a:r>
            <a:endParaRPr lang="en-US" sz="1600" dirty="0">
              <a:latin typeface="Times New Roman"/>
              <a:ea typeface="Times New Roman"/>
            </a:endParaRPr>
          </a:p>
          <a:p>
            <a:r>
              <a:rPr lang="ar-IQ" dirty="0">
                <a:ea typeface="Times New Roman"/>
                <a:cs typeface="Simplified Arabic"/>
              </a:rPr>
              <a:t>إن المنشآت التي تركز بشكل كبير على مخاطر الأعمال للوحدات الموقعة تشير إلى الرغبة للقيام بطرق ملائمة للتفريق بين مراجعاتها عن تلك المقدمة من قبل المنافسين. وهذا أيضاً حافز للتطور في عملية المراجعة بشكل عام و ليس بالتحديد استخدام مدخل خطر الأعمال.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102</TotalTime>
  <Words>2366</Words>
  <Application>Microsoft Office PowerPoint</Application>
  <PresentationFormat>On-screen Show (4:3)</PresentationFormat>
  <Paragraphs>104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 تقدير مخاطر الرقابة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16</cp:revision>
  <dcterms:created xsi:type="dcterms:W3CDTF">2014-02-25T18:39:04Z</dcterms:created>
  <dcterms:modified xsi:type="dcterms:W3CDTF">2019-01-25T16:56:16Z</dcterms:modified>
</cp:coreProperties>
</file>