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72" r:id="rId3"/>
    <p:sldId id="257" r:id="rId4"/>
    <p:sldId id="258" r:id="rId5"/>
    <p:sldId id="259" r:id="rId6"/>
    <p:sldId id="269" r:id="rId7"/>
    <p:sldId id="270" r:id="rId8"/>
    <p:sldId id="260" r:id="rId9"/>
    <p:sldId id="271" r:id="rId10"/>
    <p:sldId id="261" r:id="rId11"/>
    <p:sldId id="262" r:id="rId12"/>
    <p:sldId id="263" r:id="rId13"/>
    <p:sldId id="264" r:id="rId14"/>
    <p:sldId id="265" r:id="rId15"/>
    <p:sldId id="266" r:id="rId16"/>
    <p:sldId id="267" r:id="rId17"/>
    <p:sldId id="268"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480" y="13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1"/>
      </p:bgRef>
    </p:bg>
    <p:spTree>
      <p:nvGrpSpPr>
        <p:cNvPr id="1" name=""/>
        <p:cNvGrpSpPr/>
        <p:nvPr/>
      </p:nvGrpSpPr>
      <p:grpSpPr>
        <a:xfrm>
          <a:off x="0" y="0"/>
          <a:ext cx="0" cy="0"/>
          <a:chOff x="0" y="0"/>
          <a:chExt cx="0" cy="0"/>
        </a:xfrm>
      </p:grpSpPr>
      <p:sp>
        <p:nvSpPr>
          <p:cNvPr id="12" name="مستطيل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مستطيل مستدير الزوايا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عنوان فرعي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lIns="0" tIns="0" rIns="0" bIns="0">
            <a:noAutofit/>
          </a:bodyPr>
          <a:lstStyle>
            <a:lvl1pPr>
              <a:defRPr sz="1400">
                <a:solidFill>
                  <a:srgbClr val="FFFFFF"/>
                </a:solidFill>
              </a:defRPr>
            </a:lvl1pPr>
          </a:lstStyle>
          <a:p>
            <a:fld id="{735BAA3C-DB81-4A5E-B418-A457A7EE0BED}" type="slidenum">
              <a:rPr lang="ar-SA" smtClean="0"/>
              <a:pPr/>
              <a:t>‹#›</a:t>
            </a:fld>
            <a:endParaRPr lang="ar-SA"/>
          </a:p>
        </p:txBody>
      </p:sp>
      <p:sp>
        <p:nvSpPr>
          <p:cNvPr id="7" name="مستطيل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41"/>
            <a:ext cx="201168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9144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5BAA3C-DB81-4A5E-B418-A457A7EE0BED}" type="slidenum">
              <a:rPr lang="ar-SA" smtClean="0"/>
              <a:pPr/>
              <a:t>‹#›</a:t>
            </a:fld>
            <a:endParaRPr lang="ar-SA"/>
          </a:p>
        </p:txBody>
      </p:sp>
      <p:sp>
        <p:nvSpPr>
          <p:cNvPr id="8" name="عنصر نائب للمحتوى 7"/>
          <p:cNvSpPr>
            <a:spLocks noGrp="1"/>
          </p:cNvSpPr>
          <p:nvPr>
            <p:ph sz="quarter" idx="1"/>
          </p:nvPr>
        </p:nvSpPr>
        <p:spPr>
          <a:xfrm>
            <a:off x="914400" y="1447800"/>
            <a:ext cx="777240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11" name="مستطيل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مستطيل مستدير الزوايا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22313" y="952500"/>
            <a:ext cx="7772400" cy="1362075"/>
          </a:xfrm>
        </p:spPr>
        <p:txBody>
          <a:bodyPr anchor="b" anchorCtr="0"/>
          <a:lstStyle>
            <a:lvl1pPr algn="l">
              <a:buNone/>
              <a:defRPr sz="4000" b="0" cap="none"/>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5" name="عنصر نائب للتذييل 4"/>
          <p:cNvSpPr>
            <a:spLocks noGrp="1"/>
          </p:cNvSpPr>
          <p:nvPr>
            <p:ph type="ftr" sz="quarter" idx="11"/>
          </p:nvPr>
        </p:nvSpPr>
        <p:spPr>
          <a:xfrm>
            <a:off x="800100" y="6172200"/>
            <a:ext cx="4000500" cy="457200"/>
          </a:xfrm>
        </p:spPr>
        <p:txBody>
          <a:bodyPr/>
          <a:lstStyle/>
          <a:p>
            <a:endParaRPr lang="ar-SA"/>
          </a:p>
        </p:txBody>
      </p:sp>
      <p:sp>
        <p:nvSpPr>
          <p:cNvPr id="7" name="مستطيل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146304" y="6208776"/>
            <a:ext cx="457200" cy="457200"/>
          </a:xfrm>
        </p:spPr>
        <p:txBody>
          <a:bodyPr/>
          <a:lstStyle/>
          <a:p>
            <a:fld id="{735BAA3C-DB81-4A5E-B418-A457A7EE0BED}"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35BAA3C-DB81-4A5E-B418-A457A7EE0BED}" type="slidenum">
              <a:rPr lang="ar-SA" smtClean="0"/>
              <a:pPr/>
              <a:t>‹#›</a:t>
            </a:fld>
            <a:endParaRPr lang="ar-SA"/>
          </a:p>
        </p:txBody>
      </p:sp>
      <p:sp>
        <p:nvSpPr>
          <p:cNvPr id="9" name="عنصر نائب للمحتوى 8"/>
          <p:cNvSpPr>
            <a:spLocks noGrp="1"/>
          </p:cNvSpPr>
          <p:nvPr>
            <p:ph sz="quarter" idx="1"/>
          </p:nvPr>
        </p:nvSpPr>
        <p:spPr>
          <a:xfrm>
            <a:off x="91440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93395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3050"/>
            <a:ext cx="7772400" cy="1143000"/>
          </a:xfrm>
        </p:spPr>
        <p:txBody>
          <a:bodyPr anchor="b" anchorCtr="0"/>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35BAA3C-DB81-4A5E-B418-A457A7EE0BED}" type="slidenum">
              <a:rPr lang="ar-SA" smtClean="0"/>
              <a:pPr/>
              <a:t>‹#›</a:t>
            </a:fld>
            <a:endParaRPr lang="ar-SA"/>
          </a:p>
        </p:txBody>
      </p:sp>
      <p:sp>
        <p:nvSpPr>
          <p:cNvPr id="11" name="عنصر نائب للمحتوى 10"/>
          <p:cNvSpPr>
            <a:spLocks noGrp="1"/>
          </p:cNvSpPr>
          <p:nvPr>
            <p:ph sz="half" idx="2"/>
          </p:nvPr>
        </p:nvSpPr>
        <p:spPr>
          <a:xfrm>
            <a:off x="9144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4"/>
          </p:nvPr>
        </p:nvSpPr>
        <p:spPr>
          <a:xfrm>
            <a:off x="49530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مستطيل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مستطيل مستدير الزوايا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914400" y="273050"/>
            <a:ext cx="7772400" cy="1143000"/>
          </a:xfrm>
        </p:spPr>
        <p:txBody>
          <a:bodyPr anchor="b" anchorCtr="0"/>
          <a:lstStyle>
            <a:lvl1pPr algn="l">
              <a:buNone/>
              <a:defRPr sz="4000" b="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35BAA3C-DB81-4A5E-B418-A457A7EE0BED}" type="slidenum">
              <a:rPr lang="ar-SA" smtClean="0"/>
              <a:pPr/>
              <a:t>‹#›</a:t>
            </a:fld>
            <a:endParaRPr lang="ar-SA"/>
          </a:p>
        </p:txBody>
      </p:sp>
      <p:sp>
        <p:nvSpPr>
          <p:cNvPr id="11" name="عنصر نائب للمحتوى 10"/>
          <p:cNvSpPr>
            <a:spLocks noGrp="1"/>
          </p:cNvSpPr>
          <p:nvPr>
            <p:ph sz="quarter" idx="1"/>
          </p:nvPr>
        </p:nvSpPr>
        <p:spPr>
          <a:xfrm>
            <a:off x="2971800" y="1600200"/>
            <a:ext cx="5715000" cy="44958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6" name="عنصر نائب للتذييل 5"/>
          <p:cNvSpPr>
            <a:spLocks noGrp="1"/>
          </p:cNvSpPr>
          <p:nvPr>
            <p:ph type="ftr" sz="quarter" idx="11"/>
          </p:nvPr>
        </p:nvSpPr>
        <p:spPr>
          <a:xfrm>
            <a:off x="914400" y="6172200"/>
            <a:ext cx="3886200" cy="457200"/>
          </a:xfrm>
        </p:spPr>
        <p:txBody>
          <a:bodyPr/>
          <a:lstStyle/>
          <a:p>
            <a:endParaRPr lang="ar-SA"/>
          </a:p>
        </p:txBody>
      </p:sp>
      <p:sp>
        <p:nvSpPr>
          <p:cNvPr id="7" name="عنصر نائب لرقم الشريحة 6"/>
          <p:cNvSpPr>
            <a:spLocks noGrp="1"/>
          </p:cNvSpPr>
          <p:nvPr>
            <p:ph type="sldNum" sz="quarter" idx="12"/>
          </p:nvPr>
        </p:nvSpPr>
        <p:spPr>
          <a:xfrm>
            <a:off x="146304" y="6208776"/>
            <a:ext cx="457200" cy="457200"/>
          </a:xfrm>
        </p:spPr>
        <p:txBody>
          <a:bodyPr/>
          <a:lstStyle/>
          <a:p>
            <a:fld id="{735BAA3C-DB81-4A5E-B418-A457A7EE0BED}" type="slidenum">
              <a:rPr lang="ar-SA" smtClean="0"/>
              <a:pPr/>
              <a:t>‹#›</a:t>
            </a:fld>
            <a:endParaRPr lang="ar-SA"/>
          </a:p>
        </p:txBody>
      </p:sp>
      <p:sp>
        <p:nvSpPr>
          <p:cNvPr id="11" name="مستطيل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عنصر نائب للصورة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ar-SA" smtClean="0"/>
              <a:t>انقر فوق الرمز لإضافة صورة</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مستطيل مستدير الزوايا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عنصر نائب للعنوان 21"/>
          <p:cNvSpPr>
            <a:spLocks noGrp="1"/>
          </p:cNvSpPr>
          <p:nvPr>
            <p:ph type="title"/>
          </p:nvPr>
        </p:nvSpPr>
        <p:spPr>
          <a:xfrm>
            <a:off x="914400" y="274638"/>
            <a:ext cx="7772400" cy="1143000"/>
          </a:xfrm>
          <a:prstGeom prst="rect">
            <a:avLst/>
          </a:prstGeom>
        </p:spPr>
        <p:txBody>
          <a:bodyPr bIns="91440"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069D243-616B-40FB-AE2C-8A9DFF1D8E39}" type="datetimeFigureOut">
              <a:rPr lang="ar-SA" smtClean="0"/>
              <a:pPr/>
              <a:t>19/05/1440</a:t>
            </a:fld>
            <a:endParaRPr lang="ar-SA"/>
          </a:p>
        </p:txBody>
      </p:sp>
      <p:sp>
        <p:nvSpPr>
          <p:cNvPr id="3" name="عنصر نائب للتذييل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a:p>
        </p:txBody>
      </p:sp>
      <p:sp>
        <p:nvSpPr>
          <p:cNvPr id="23" name="عنصر نائب لرقم الشريحة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35BAA3C-DB81-4A5E-B418-A457A7EE0BED}"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cs typeface="+mn-cs"/>
              </a:rPr>
              <a:t/>
            </a:r>
            <a:br>
              <a:rPr lang="ar-SA" dirty="0" smtClean="0">
                <a:cs typeface="+mn-cs"/>
              </a:rPr>
            </a:br>
            <a:r>
              <a:rPr lang="ar-IQ" dirty="0" smtClean="0">
                <a:cs typeface="+mn-cs"/>
              </a:rPr>
              <a:t>تقديرمخاطر </a:t>
            </a:r>
            <a:r>
              <a:rPr lang="ar-IQ" dirty="0" smtClean="0">
                <a:cs typeface="+mn-cs"/>
              </a:rPr>
              <a:t>الرقابة</a:t>
            </a:r>
            <a:endParaRPr lang="ar-SA" dirty="0">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76672"/>
            <a:ext cx="7920880" cy="4524315"/>
          </a:xfrm>
          <a:prstGeom prst="rect">
            <a:avLst/>
          </a:prstGeom>
        </p:spPr>
        <p:txBody>
          <a:bodyPr wrap="square">
            <a:spAutoFit/>
          </a:bodyPr>
          <a:lstStyle/>
          <a:p>
            <a:pPr>
              <a:tabLst>
                <a:tab pos="16510" algn="l"/>
              </a:tabLst>
            </a:pPr>
            <a:r>
              <a:rPr lang="ar-IQ" dirty="0">
                <a:latin typeface="Times New Roman"/>
                <a:ea typeface="Times New Roman"/>
                <a:cs typeface="Simplified Arabic"/>
              </a:rPr>
              <a:t>- تصنيف الحسابات حسب قابليتها لنوع معين من المخاطر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ب- أعادة النظر في حكمه على مدى سلامة الرقابة الداخلية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ج- تحديد حجم الاختبارات الأساسية , وطبيعة الإجراءات التدقيقية , وتوقيت تنفيذها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3- وفقا لمستوى الخطر الكلي للتدقيق , والفرعي , المقدر يمكن للمدقق تعديل خطة التدقيق وإعادة النظر في برنامج التدقيق النهائي وإجراءات التدقيق المخططة , وقد يعدل في أطار وخطوات تقويمية للإثباتات التي توصل أليها خلال الفحص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4- ضرورة تقليص المخاطر المحيطة بعملية التدقيق إلى أدنى حد ممكن , لكي يتمكن المدقق من إصدار تقريره وهو مطمئن إلى موضوعية الرأي الذي يتضمنه التقرير ( محمد , 1999: 63) , وينبغي ملاحظة أن هذا الاطمئنان من جانب المدقق هو اطمئنان نسبي , إذ أن المخاطر في عملية التدقيق , تعني أن على المدقق أن يقبل مستوى معين من عدم التأكد , عند أداء عملية التدقيق , فعلى المدقق أن يدرك , أن هناك عدم تأكد فيما يتعلق بكفاءة الإثباتات , وعدم تأكد يحيط بفاعلية الرقابة الداخلية , وكذلك عدم التأكد حيال العرض العادل للبيانات المالية , وذلك بعد الانتهاء من عملية التدقيق (</a:t>
            </a:r>
            <a:r>
              <a:rPr lang="en-US" dirty="0" err="1">
                <a:latin typeface="Simplified Arabic"/>
                <a:ea typeface="Times New Roman"/>
              </a:rPr>
              <a:t>Arens</a:t>
            </a:r>
            <a:r>
              <a:rPr lang="en-US" dirty="0">
                <a:latin typeface="Simplified Arabic"/>
                <a:ea typeface="Times New Roman"/>
              </a:rPr>
              <a:t> &amp; </a:t>
            </a:r>
            <a:r>
              <a:rPr lang="en-US" dirty="0" err="1">
                <a:latin typeface="Simplified Arabic"/>
                <a:ea typeface="Times New Roman"/>
              </a:rPr>
              <a:t>loebbeck</a:t>
            </a:r>
            <a:r>
              <a:rPr lang="en-US" dirty="0">
                <a:latin typeface="Simplified Arabic"/>
                <a:ea typeface="Times New Roman"/>
              </a:rPr>
              <a:t> ,1997:255</a:t>
            </a:r>
            <a:r>
              <a:rPr lang="ar-IQ" dirty="0">
                <a:latin typeface="Times New Roman"/>
                <a:ea typeface="Times New Roman"/>
                <a:cs typeface="Simplified Arabic"/>
              </a:rPr>
              <a:t>) واستمرارا في أبراز أهمية تقدير مخاطر التدقيق , فقد أوردت شركة التدقيق </a:t>
            </a:r>
            <a:r>
              <a:rPr lang="en-US" dirty="0" err="1">
                <a:latin typeface="Simplified Arabic"/>
                <a:ea typeface="Times New Roman"/>
              </a:rPr>
              <a:t>Touche</a:t>
            </a:r>
            <a:r>
              <a:rPr lang="en-US" dirty="0">
                <a:latin typeface="Simplified Arabic"/>
                <a:ea typeface="Times New Roman"/>
              </a:rPr>
              <a:t> ross</a:t>
            </a:r>
            <a:r>
              <a:rPr lang="ar-IQ" dirty="0">
                <a:latin typeface="Times New Roman"/>
                <a:ea typeface="Times New Roman"/>
                <a:cs typeface="Simplified Arabic"/>
              </a:rPr>
              <a:t> في كتيبها الذي أسمته ( وجيز </a:t>
            </a:r>
            <a:r>
              <a:rPr lang="en-US" dirty="0" err="1">
                <a:latin typeface="Simplified Arabic"/>
                <a:ea typeface="Times New Roman"/>
              </a:rPr>
              <a:t>Touche</a:t>
            </a:r>
            <a:r>
              <a:rPr lang="en-US" dirty="0">
                <a:latin typeface="Simplified Arabic"/>
                <a:ea typeface="Times New Roman"/>
              </a:rPr>
              <a:t> Ross</a:t>
            </a:r>
            <a:r>
              <a:rPr lang="ar-IQ" dirty="0">
                <a:latin typeface="Times New Roman"/>
                <a:ea typeface="Times New Roman"/>
                <a:cs typeface="Simplified Arabic"/>
              </a:rPr>
              <a:t> في التدقيق ) انه ينبغي القيام بتقدير مخاطر التدقيق لعدة أسباب تتمثل بالاتي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أ- لتحديد مستوى المخاطر المرتبطة بمهمة التدقيق وبالبيانات المالية ككل .</a:t>
            </a:r>
            <a:endParaRPr lang="en-US" sz="1600" dirty="0">
              <a:effectLst/>
              <a:latin typeface="Times New Roman"/>
              <a:ea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1028343"/>
            <a:ext cx="6984776" cy="3139321"/>
          </a:xfrm>
          <a:prstGeom prst="rect">
            <a:avLst/>
          </a:prstGeom>
        </p:spPr>
        <p:txBody>
          <a:bodyPr wrap="square">
            <a:spAutoFit/>
          </a:bodyPr>
          <a:lstStyle/>
          <a:p>
            <a:pPr>
              <a:tabLst>
                <a:tab pos="16510" algn="l"/>
              </a:tabLst>
            </a:pPr>
            <a:r>
              <a:rPr lang="ar-IQ" dirty="0">
                <a:latin typeface="Times New Roman"/>
                <a:ea typeface="Times New Roman"/>
                <a:cs typeface="Simplified Arabic"/>
              </a:rPr>
              <a:t>أن قبول المدقق لمستوى خطر تدقيق منخفض له منافع وكلف , فالمنافع تتمثل في وفورات الكلف الناتجة من تجنب الخسائر والتعويضات المباشرة التي قد يتعرض لها مكتب التدقيق , ومن تفادي الخسائر الغير مباشرة المتمثلة في اهتزاز مكانته وتشويه سمعته المهنية , ومن جانب أخر قد تتمثل منافع قبول خطر تدقيقي منخفض في الزيادة المحتملة في إيرادات أتعاب التدقيق الناتجة من زيادة الطلب على خدمات مكتب التدقيق بسبب ازدهار سمعته ومكانته لدى زبائنه بصفة خاصة , وفي مجتمع الأعمال بصفة عامة , أما كلف قبول خطر تدقيقي منخفض فهي تتمثل في الكلف الناتجة عن القيام باختبارات وبذل جهود تدقيقية اكبر لبلوغ مستوى منخفض لخطر التدقيق , وفي هذه الجزئية يؤكد </a:t>
            </a:r>
            <a:r>
              <a:rPr lang="en-US" dirty="0" err="1">
                <a:latin typeface="Simplified Arabic"/>
                <a:ea typeface="Times New Roman"/>
              </a:rPr>
              <a:t>Arens</a:t>
            </a:r>
            <a:r>
              <a:rPr lang="en-US" dirty="0">
                <a:latin typeface="Simplified Arabic"/>
                <a:ea typeface="Times New Roman"/>
              </a:rPr>
              <a:t> &amp; </a:t>
            </a:r>
            <a:r>
              <a:rPr lang="en-US" dirty="0" err="1">
                <a:latin typeface="Simplified Arabic"/>
                <a:ea typeface="Times New Roman"/>
              </a:rPr>
              <a:t>Loebbecke</a:t>
            </a:r>
            <a:r>
              <a:rPr lang="en-US" dirty="0">
                <a:latin typeface="Simplified Arabic"/>
                <a:ea typeface="Times New Roman"/>
              </a:rPr>
              <a:t> </a:t>
            </a:r>
            <a:r>
              <a:rPr lang="ar-IQ" dirty="0">
                <a:latin typeface="Times New Roman"/>
                <a:ea typeface="Times New Roman"/>
                <a:cs typeface="Simplified Arabic"/>
              </a:rPr>
              <a:t>( </a:t>
            </a:r>
            <a:r>
              <a:rPr lang="en-US" dirty="0">
                <a:latin typeface="Simplified Arabic"/>
                <a:ea typeface="Times New Roman"/>
              </a:rPr>
              <a:t>2000:218</a:t>
            </a:r>
            <a:r>
              <a:rPr lang="ar-IQ" dirty="0">
                <a:latin typeface="Times New Roman"/>
                <a:ea typeface="Times New Roman"/>
                <a:cs typeface="Simplified Arabic"/>
              </a:rPr>
              <a:t>) انه عندما يقرر المدقق اتخاذ مستوى منخفض للخطر التدقيقي المقبول , فذلك يعني انه يريد أن يوفر لنفسه قناعة أكثر بان البيانات المالية ليست محرفة بدرجة جسيمة , وهناك ثلاث وسائل أو أنشطة , يعتمد القيام بها جميعا وهي :- </a:t>
            </a:r>
            <a:endParaRPr lang="en-US" sz="1600" dirty="0">
              <a:effectLst/>
              <a:latin typeface="Times New Roman"/>
              <a:ea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1305342"/>
            <a:ext cx="7344816" cy="3416320"/>
          </a:xfrm>
          <a:prstGeom prst="rect">
            <a:avLst/>
          </a:prstGeom>
        </p:spPr>
        <p:txBody>
          <a:bodyPr wrap="square">
            <a:spAutoFit/>
          </a:bodyPr>
          <a:lstStyle/>
          <a:p>
            <a:pPr>
              <a:tabLst>
                <a:tab pos="16510" algn="l"/>
              </a:tabLst>
            </a:pPr>
            <a:r>
              <a:rPr lang="ar-IQ" dirty="0">
                <a:latin typeface="Times New Roman"/>
                <a:ea typeface="Times New Roman"/>
                <a:cs typeface="Simplified Arabic"/>
              </a:rPr>
              <a:t>ب- لمعرفة مواطن العمل أو أرصدة الحسابات التي يمكن أن توجد فيها مخاطر التحريفات المادية ومن ثم تنعكس في البيانات المالية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فضلا عن ذلك فان تقدير مخاطر التدقيق يعد عاملا مهما في تخطيط التدقيق , وله تأثير في العديد من القرارات مثل :-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 فريق التدقيق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 الإشراف على فريق التدقيق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 سترتيجية التدقيق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 طبيعة الإجراءات التدقيقية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لهذا ينبغي على المدقق أن يدرك وجود المخاطر , ويتعامل معها بطريقة ملائمة , في ضوء العناية المهنية الواجبة , وتماشيا مع حرصه على دعم جودة العمل التدقيقي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وبقدر تعلق الأمر بتقدير مخاطر التدقيق و سيتجه الباحثان إلى التركيز في هذا الجانب على النحو الوارد في الفقرات الآتية :-</a:t>
            </a:r>
            <a:endParaRPr lang="en-US" sz="1600" dirty="0">
              <a:effectLst/>
              <a:latin typeface="Times New Roman"/>
              <a:ea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87624" y="612845"/>
            <a:ext cx="7344816" cy="3693319"/>
          </a:xfrm>
          <a:prstGeom prst="rect">
            <a:avLst/>
          </a:prstGeom>
        </p:spPr>
        <p:txBody>
          <a:bodyPr wrap="square">
            <a:spAutoFit/>
          </a:bodyPr>
          <a:lstStyle/>
          <a:p>
            <a:pPr>
              <a:tabLst>
                <a:tab pos="16510" algn="l"/>
              </a:tabLst>
            </a:pPr>
            <a:r>
              <a:rPr lang="ar-IQ" b="1" dirty="0">
                <a:latin typeface="Times New Roman"/>
                <a:ea typeface="Times New Roman"/>
                <a:cs typeface="Simplified Arabic"/>
              </a:rPr>
              <a:t>أولا :- تحديد المستوى المقبول للخطر الكلي للتدقيق </a:t>
            </a:r>
            <a:endParaRPr lang="en-US" sz="1600" dirty="0">
              <a:latin typeface="Times New Roman"/>
              <a:ea typeface="Times New Roman"/>
            </a:endParaRPr>
          </a:p>
          <a:p>
            <a:pPr>
              <a:tabLst>
                <a:tab pos="16510" algn="l"/>
              </a:tabLst>
            </a:pPr>
            <a:r>
              <a:rPr lang="ar-IQ" b="1" dirty="0">
                <a:latin typeface="Times New Roman"/>
                <a:ea typeface="Times New Roman"/>
                <a:cs typeface="Simplified Arabic"/>
              </a:rPr>
              <a:t>  </a:t>
            </a:r>
            <a:r>
              <a:rPr lang="ar-IQ" dirty="0">
                <a:latin typeface="Times New Roman"/>
                <a:ea typeface="Times New Roman"/>
                <a:cs typeface="Simplified Arabic"/>
              </a:rPr>
              <a:t>يقصد بالمستوى المقبول للخطر الكلي للتدقيق , ذلك المستوى من المخاطر الذي يكون المدقق على استعداد لقبوله أو يسمح بوجوده بعد انجاز مهمة التدقيق , ويعبر </a:t>
            </a:r>
            <a:r>
              <a:rPr lang="en-US" dirty="0" err="1">
                <a:latin typeface="Simplified Arabic"/>
                <a:ea typeface="Times New Roman"/>
              </a:rPr>
              <a:t>Arens</a:t>
            </a:r>
            <a:r>
              <a:rPr lang="en-US" dirty="0">
                <a:latin typeface="Simplified Arabic"/>
                <a:ea typeface="Times New Roman"/>
              </a:rPr>
              <a:t> &amp; </a:t>
            </a:r>
            <a:r>
              <a:rPr lang="en-US" dirty="0" err="1">
                <a:latin typeface="Simplified Arabic"/>
                <a:ea typeface="Times New Roman"/>
              </a:rPr>
              <a:t>loebbecke</a:t>
            </a:r>
            <a:r>
              <a:rPr lang="en-US" dirty="0">
                <a:latin typeface="Simplified Arabic"/>
                <a:ea typeface="Times New Roman"/>
              </a:rPr>
              <a:t> </a:t>
            </a:r>
            <a:r>
              <a:rPr lang="ar-IQ" dirty="0">
                <a:latin typeface="Times New Roman"/>
                <a:ea typeface="Times New Roman"/>
                <a:cs typeface="Simplified Arabic"/>
              </a:rPr>
              <a:t>(</a:t>
            </a:r>
            <a:r>
              <a:rPr lang="en-US" dirty="0">
                <a:latin typeface="Simplified Arabic"/>
                <a:ea typeface="Times New Roman"/>
              </a:rPr>
              <a:t>2000:218</a:t>
            </a:r>
            <a:r>
              <a:rPr lang="ar-IQ" dirty="0">
                <a:latin typeface="Times New Roman"/>
                <a:ea typeface="Times New Roman"/>
                <a:cs typeface="Simplified Arabic"/>
              </a:rPr>
              <a:t>) عن المستوى المقبول لمخاطر التدقيق </a:t>
            </a:r>
            <a:r>
              <a:rPr lang="en-US" dirty="0">
                <a:latin typeface="Simplified Arabic"/>
                <a:ea typeface="Times New Roman"/>
              </a:rPr>
              <a:t>Acceptable Level of Audit Risk </a:t>
            </a:r>
            <a:r>
              <a:rPr lang="ar-IQ" dirty="0">
                <a:latin typeface="Times New Roman"/>
                <a:ea typeface="Times New Roman"/>
                <a:cs typeface="Simplified Arabic"/>
              </a:rPr>
              <a:t> بأنه " مقياس لمدى قبول المدقق , بعد إتمام عملية التدقيق , للتحريف المحتمل في البيانات المالية وإبداء رأي غير متحفظ بصددها "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وان هذا المستوى من المخاطر يحددها المدقق مقدما ويلاحظ " أن مستوى خطر التدقيق الذي يمكن أن يقبله المدقق , يعد قرارا اقتصاديا , يحتاج الى تحليل الكلفة والمنفعة , فالمنافع المحتملة من قبول مستوى خطر تدقيق مرتفع , هي وفورات في كلفة عملية التدقيق , تحققت نتيجة القيام باختبارات اقل , وأيضا من الزيادة المحتملة في أتعاب عملية التدقيق , الناتجة من قبول أعمال جديدة , وعلى الجانب الآخر فالكلف المحتملة لقبول مستوى خطر تدقيق مرتفع , تتمثل في الجزاءات القانونية المحتمل أن تتعرض لها الوحدة الاقتصادية المسؤولة عن عملية التدقيق , وأيضا من الانخفاض في شهرة هذه الوحدة الاقتصادية " ( اشتيوي , 1990: 161 ) </a:t>
            </a:r>
            <a:endParaRPr lang="en-US" sz="1600" dirty="0">
              <a:effectLst/>
              <a:latin typeface="Times New Roman"/>
              <a:ea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60470"/>
            <a:ext cx="8424936" cy="3416320"/>
          </a:xfrm>
          <a:prstGeom prst="rect">
            <a:avLst/>
          </a:prstGeom>
        </p:spPr>
        <p:txBody>
          <a:bodyPr wrap="square">
            <a:spAutoFit/>
          </a:bodyPr>
          <a:lstStyle/>
          <a:p>
            <a:pPr algn="just"/>
            <a:r>
              <a:rPr lang="ar-IQ" dirty="0">
                <a:latin typeface="Times New Roman"/>
                <a:ea typeface="Times New Roman"/>
                <a:cs typeface="Simplified Arabic"/>
              </a:rPr>
              <a:t>من خلال المفاهيم السابقة أن مخاطر التدقيق تكمن في إبداء رأي  غير مناسب حول القوائم المالية إذ أن هناك بعض المفاهيم تركز على جانب المخاطر في التدقيق المتأتية من خطر رفض القوائم المالية على أنها غير صادقة أو غير عادلة في حين أنها في الحقيقة معدة بشكل عادل بينما هناك مفاهيم أخرى ترى أن المخاطر تتمثل في خطر قبول القوائم المالية على أنها معدة بشكل عادل في حين أنها تتضمن خطأ مهما</a:t>
            </a:r>
            <a:r>
              <a:rPr lang="ar-IQ" b="1" dirty="0">
                <a:latin typeface="Times New Roman"/>
                <a:ea typeface="Times New Roman"/>
                <a:cs typeface="Simplified Arabic"/>
              </a:rPr>
              <a:t> أي </a:t>
            </a:r>
            <a:r>
              <a:rPr lang="ar-IQ" dirty="0">
                <a:latin typeface="Times New Roman"/>
                <a:ea typeface="Times New Roman"/>
                <a:cs typeface="Simplified Arabic"/>
              </a:rPr>
              <a:t>أنها محرفة أو مضللة بشكل مادي .</a:t>
            </a:r>
            <a:endParaRPr lang="en-US" sz="1600" dirty="0">
              <a:latin typeface="Times New Roman"/>
              <a:ea typeface="Times New Roman"/>
            </a:endParaRPr>
          </a:p>
          <a:p>
            <a:pPr marL="16510" indent="-16510" algn="just">
              <a:tabLst>
                <a:tab pos="16510" algn="l"/>
              </a:tabLst>
            </a:pPr>
            <a:r>
              <a:rPr lang="ar-IQ" b="1" dirty="0">
                <a:latin typeface="Times New Roman"/>
                <a:ea typeface="Times New Roman"/>
                <a:cs typeface="Simplified Arabic"/>
              </a:rPr>
              <a:t>و</a:t>
            </a:r>
            <a:r>
              <a:rPr lang="ar-IQ" dirty="0">
                <a:latin typeface="Times New Roman"/>
                <a:ea typeface="Times New Roman"/>
                <a:cs typeface="Simplified Arabic"/>
              </a:rPr>
              <a:t>تقضي معايير التدقيق المتعارف عليها بان يقوم المراقب بإبداء الرأي في القوائم المالية كوحده واحده ،ويقوم بتحديد مستوى المخاطر في التدقيق على مستوى كل عنصر من عناصر القوائم المالية لكي يتمكن من تحديد إجراءات التدقيق اللازمة للتحقق من كل عنصر وبطريقة تمكنه من أبداء الرأي في القوائم المالية بأقل مستوى من المخاطر . ( رؤوف ، 2005 ، 15 )</a:t>
            </a:r>
            <a:endParaRPr lang="en-US" sz="1600" dirty="0">
              <a:latin typeface="Times New Roman"/>
              <a:ea typeface="Times New Roman"/>
            </a:endParaRPr>
          </a:p>
          <a:p>
            <a:pPr marL="16510" indent="-16510" algn="just">
              <a:tabLst>
                <a:tab pos="16510" algn="l"/>
              </a:tabLst>
            </a:pPr>
            <a:r>
              <a:rPr lang="ar-IQ" dirty="0">
                <a:latin typeface="Times New Roman"/>
                <a:ea typeface="Times New Roman"/>
                <a:cs typeface="Simplified Arabic"/>
              </a:rPr>
              <a:t>وعندما يقرر المدقق مخاطر التدقيق عند اقل مستوى مقبول للخطر فهذا يعني احتمال ظهور أخطاء مادية قليلة في القوائم المالية . ويترتب على ذلك ,ان التأكد الكامل يحدث عندما يكون الخطر صفرا في حين انه عندما يكون الخطر 100% فهذه تكون حالة عدم التأكد الكامل.</a:t>
            </a:r>
            <a:endParaRPr lang="en-US" sz="1600" dirty="0">
              <a:effectLst/>
              <a:latin typeface="Times New Roman"/>
              <a:ea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2" y="335846"/>
            <a:ext cx="7560840" cy="3693319"/>
          </a:xfrm>
          <a:prstGeom prst="rect">
            <a:avLst/>
          </a:prstGeom>
        </p:spPr>
        <p:txBody>
          <a:bodyPr wrap="square">
            <a:spAutoFit/>
          </a:bodyPr>
          <a:lstStyle/>
          <a:p>
            <a:pPr algn="just">
              <a:tabLst>
                <a:tab pos="16510" algn="l"/>
              </a:tabLst>
            </a:pPr>
            <a:r>
              <a:rPr lang="ar-IQ" dirty="0">
                <a:latin typeface="Times New Roman"/>
                <a:ea typeface="Times New Roman"/>
                <a:cs typeface="Simplified Arabic"/>
              </a:rPr>
              <a:t>وان تقدير مخاطر التدقيق هو تقدير احتمالي يستند بدرجة كبيرة إلى الحكم الشخصي للمدقق وقدرته وكفاءته في تشخيص العوامل المؤثرة فيها والمسببات المنشئة لها , وفي مجال دور الحكم المهني في تقدير مستويات المخاطر يرى البعض (</a:t>
            </a:r>
            <a:r>
              <a:rPr lang="en-US" dirty="0" err="1">
                <a:latin typeface="Simplified Arabic"/>
                <a:ea typeface="Times New Roman"/>
              </a:rPr>
              <a:t>Wallter</a:t>
            </a:r>
            <a:r>
              <a:rPr lang="en-US" dirty="0">
                <a:latin typeface="Simplified Arabic"/>
                <a:ea typeface="Times New Roman"/>
              </a:rPr>
              <a:t> &amp; Felix 1984:637</a:t>
            </a:r>
            <a:r>
              <a:rPr lang="ar-IQ" dirty="0">
                <a:latin typeface="Times New Roman"/>
                <a:ea typeface="Times New Roman"/>
                <a:cs typeface="Simplified Arabic"/>
              </a:rPr>
              <a:t>) أن ذلك يعتمد على قدرات المدققين على الحكم المهني السليم , والذي يتأثر بدوره ــ من بين أمور أخرى ـــ بالخبرة العملية للمدقيين وبما امتلكوه من معارف ومهارات تمكنهم من صياغة أحكام مهنية سليمة . ولهذا فان تقدير المخاطر لا يرقى إلى مستوى التحديد الدقيق لها , وضمن هذا السياق يقول احد الباحثين "في معظم الأحيان , يجد المدقق انه من الصعوبة أن يكون بالإمكان التحديد الدقيق لقيمة مخاطر التدقيق , إذ انه لا يوجد دليل موضوعي , يجزم بأنه في ظل ظروف عدم التأكد المحيطة بالعمل التدقيقي , يكون بإمكان المدقق تحديد مخاطر التدقيق بصورة دقيقة " ( </a:t>
            </a:r>
            <a:r>
              <a:rPr lang="en-US" dirty="0" err="1">
                <a:latin typeface="Simplified Arabic"/>
                <a:ea typeface="Times New Roman"/>
              </a:rPr>
              <a:t>Smieliauskas</a:t>
            </a:r>
            <a:r>
              <a:rPr lang="en-US" dirty="0">
                <a:latin typeface="Simplified Arabic"/>
                <a:ea typeface="Times New Roman"/>
              </a:rPr>
              <a:t> ,1985:718</a:t>
            </a:r>
            <a:r>
              <a:rPr lang="ar-IQ" dirty="0">
                <a:latin typeface="Times New Roman"/>
                <a:ea typeface="Times New Roman"/>
                <a:cs typeface="Simplified Arabic"/>
              </a:rPr>
              <a:t> ).</a:t>
            </a:r>
            <a:endParaRPr lang="en-US" sz="1600" dirty="0">
              <a:latin typeface="Times New Roman"/>
              <a:ea typeface="Times New Roman"/>
            </a:endParaRPr>
          </a:p>
          <a:p>
            <a:pPr algn="just">
              <a:tabLst>
                <a:tab pos="16510" algn="l"/>
              </a:tabLst>
            </a:pPr>
            <a:r>
              <a:rPr lang="ar-IQ" dirty="0">
                <a:latin typeface="Times New Roman"/>
                <a:ea typeface="Times New Roman"/>
                <a:cs typeface="Simplified Arabic"/>
              </a:rPr>
              <a:t>لذا ينبغي أن يكون هناك أسلوب يتضمن الخطوات العامة لتقدير المخاطر , بغية تسهيل استعمال منطق مخاطر التدقيق , ولهذا الغرض يرى (</a:t>
            </a:r>
            <a:r>
              <a:rPr lang="en-US" dirty="0" err="1">
                <a:latin typeface="Simplified Arabic"/>
                <a:ea typeface="Times New Roman"/>
              </a:rPr>
              <a:t>Talor</a:t>
            </a:r>
            <a:r>
              <a:rPr lang="en-US" dirty="0">
                <a:latin typeface="Simplified Arabic"/>
                <a:ea typeface="Times New Roman"/>
              </a:rPr>
              <a:t> &amp; </a:t>
            </a:r>
            <a:r>
              <a:rPr lang="en-US" dirty="0" err="1">
                <a:latin typeface="Simplified Arabic"/>
                <a:ea typeface="Times New Roman"/>
              </a:rPr>
              <a:t>Glezen</a:t>
            </a:r>
            <a:r>
              <a:rPr lang="en-US" dirty="0">
                <a:latin typeface="Simplified Arabic"/>
                <a:ea typeface="Times New Roman"/>
              </a:rPr>
              <a:t>,</a:t>
            </a:r>
            <a:r>
              <a:rPr lang="ar-IQ" dirty="0">
                <a:latin typeface="Times New Roman"/>
                <a:ea typeface="Times New Roman"/>
                <a:cs typeface="Simplified Arabic"/>
              </a:rPr>
              <a:t>) ان يكون تسلسل خطوات تطبيق مفاهيم مخاطر التدقيق على النحو الأتي (</a:t>
            </a:r>
            <a:r>
              <a:rPr lang="en-US" dirty="0" err="1">
                <a:latin typeface="Simplified Arabic"/>
                <a:ea typeface="Times New Roman"/>
              </a:rPr>
              <a:t>Talor</a:t>
            </a:r>
            <a:r>
              <a:rPr lang="en-US" dirty="0">
                <a:latin typeface="Simplified Arabic"/>
                <a:ea typeface="Times New Roman"/>
              </a:rPr>
              <a:t> &amp; </a:t>
            </a:r>
            <a:r>
              <a:rPr lang="en-US" dirty="0" err="1">
                <a:latin typeface="Simplified Arabic"/>
                <a:ea typeface="Times New Roman"/>
              </a:rPr>
              <a:t>Glezen</a:t>
            </a:r>
            <a:r>
              <a:rPr lang="en-US" dirty="0">
                <a:latin typeface="Simplified Arabic"/>
                <a:ea typeface="Times New Roman"/>
              </a:rPr>
              <a:t>, 1997:188 </a:t>
            </a:r>
            <a:r>
              <a:rPr lang="ar-IQ" dirty="0">
                <a:latin typeface="Times New Roman"/>
                <a:ea typeface="Times New Roman"/>
                <a:cs typeface="Simplified Arabic"/>
              </a:rPr>
              <a:t>):-</a:t>
            </a:r>
            <a:endParaRPr lang="en-US" sz="1600" dirty="0">
              <a:latin typeface="Times New Roman"/>
              <a:ea typeface="Times New Roman"/>
            </a:endParaRPr>
          </a:p>
          <a:p>
            <a:r>
              <a:rPr lang="ar-IQ" b="1" dirty="0">
                <a:ea typeface="Times New Roman"/>
                <a:cs typeface="Simplified Arabic"/>
              </a:rPr>
              <a:t>أولا :</a:t>
            </a:r>
            <a:r>
              <a:rPr lang="ar-IQ" dirty="0">
                <a:ea typeface="Times New Roman"/>
                <a:cs typeface="Simplified Arabic"/>
              </a:rPr>
              <a:t> تحديد المستوى المخطط للخطر الكلي للتدقيق ( المستوى المقبول ) .</a:t>
            </a: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197346"/>
            <a:ext cx="8208912" cy="4524315"/>
          </a:xfrm>
          <a:prstGeom prst="rect">
            <a:avLst/>
          </a:prstGeom>
        </p:spPr>
        <p:txBody>
          <a:bodyPr wrap="square">
            <a:spAutoFit/>
          </a:bodyPr>
          <a:lstStyle/>
          <a:p>
            <a:pPr algn="just">
              <a:tabLst>
                <a:tab pos="16510" algn="l"/>
              </a:tabLst>
            </a:pPr>
            <a:r>
              <a:rPr lang="ar-IQ" b="1" dirty="0">
                <a:latin typeface="Times New Roman"/>
                <a:ea typeface="Times New Roman"/>
                <a:cs typeface="Simplified Arabic"/>
              </a:rPr>
              <a:t>ثانيا:</a:t>
            </a:r>
            <a:r>
              <a:rPr lang="ar-IQ" dirty="0">
                <a:latin typeface="Times New Roman"/>
                <a:ea typeface="Times New Roman"/>
                <a:cs typeface="Simplified Arabic"/>
              </a:rPr>
              <a:t> تحديد فقرات وأرصدة البيانات المالية المراد إخضاعها للتدقيق ( تحديد المجتمع التدقيقي ) .</a:t>
            </a:r>
            <a:endParaRPr lang="en-US" sz="1600" dirty="0">
              <a:latin typeface="Times New Roman"/>
              <a:ea typeface="Times New Roman"/>
            </a:endParaRPr>
          </a:p>
          <a:p>
            <a:pPr algn="just">
              <a:tabLst>
                <a:tab pos="16510" algn="l"/>
              </a:tabLst>
            </a:pPr>
            <a:r>
              <a:rPr lang="ar-IQ" b="1" dirty="0">
                <a:latin typeface="Times New Roman"/>
                <a:ea typeface="Times New Roman"/>
                <a:cs typeface="Simplified Arabic"/>
              </a:rPr>
              <a:t>ثالثا :</a:t>
            </a:r>
            <a:r>
              <a:rPr lang="ar-IQ" dirty="0">
                <a:latin typeface="Times New Roman"/>
                <a:ea typeface="Times New Roman"/>
                <a:cs typeface="Simplified Arabic"/>
              </a:rPr>
              <a:t> تحديد مخاطر الاكتشاف لكل رصيد او فقرة من فقرات البيانات المالية من خلال :</a:t>
            </a:r>
            <a:endParaRPr lang="en-US" sz="1600" dirty="0">
              <a:latin typeface="Times New Roman"/>
              <a:ea typeface="Times New Roman"/>
            </a:endParaRPr>
          </a:p>
          <a:p>
            <a:pPr algn="just">
              <a:tabLst>
                <a:tab pos="16510" algn="l"/>
              </a:tabLst>
            </a:pPr>
            <a:r>
              <a:rPr lang="ar-IQ" dirty="0">
                <a:latin typeface="Times New Roman"/>
                <a:ea typeface="Times New Roman"/>
                <a:cs typeface="Simplified Arabic"/>
              </a:rPr>
              <a:t>أ- تحديد مستوى المخاطر لكل فقرة ( المستوى المقبول ) .</a:t>
            </a:r>
            <a:endParaRPr lang="en-US" sz="1600" dirty="0">
              <a:latin typeface="Times New Roman"/>
              <a:ea typeface="Times New Roman"/>
            </a:endParaRPr>
          </a:p>
          <a:p>
            <a:pPr algn="just">
              <a:tabLst>
                <a:tab pos="16510" algn="l"/>
              </a:tabLst>
            </a:pPr>
            <a:r>
              <a:rPr lang="ar-IQ" dirty="0">
                <a:latin typeface="Times New Roman"/>
                <a:ea typeface="Times New Roman"/>
                <a:cs typeface="Simplified Arabic"/>
              </a:rPr>
              <a:t>ب- تقدير المخاطر الضمنية لكل فقرة .</a:t>
            </a:r>
            <a:endParaRPr lang="en-US" sz="1600" dirty="0">
              <a:latin typeface="Times New Roman"/>
              <a:ea typeface="Times New Roman"/>
            </a:endParaRPr>
          </a:p>
          <a:p>
            <a:pPr algn="just">
              <a:tabLst>
                <a:tab pos="16510" algn="l"/>
              </a:tabLst>
            </a:pPr>
            <a:r>
              <a:rPr lang="ar-IQ" dirty="0">
                <a:latin typeface="Times New Roman"/>
                <a:ea typeface="Times New Roman"/>
                <a:cs typeface="Simplified Arabic"/>
              </a:rPr>
              <a:t>ج- تقدير مخاطر الرقابة لكل فقرة .</a:t>
            </a:r>
            <a:endParaRPr lang="en-US" sz="1600" dirty="0">
              <a:latin typeface="Times New Roman"/>
              <a:ea typeface="Times New Roman"/>
            </a:endParaRPr>
          </a:p>
          <a:p>
            <a:pPr algn="just">
              <a:tabLst>
                <a:tab pos="16510" algn="l"/>
              </a:tabLst>
            </a:pPr>
            <a:r>
              <a:rPr lang="ar-IQ" dirty="0">
                <a:latin typeface="Times New Roman"/>
                <a:ea typeface="Times New Roman"/>
                <a:cs typeface="Simplified Arabic"/>
              </a:rPr>
              <a:t>د- استخدام الأنموذج الرياضي لمخاطر التدقيق لتحديد المستوى المسموح به ( المستوى المخطط ) لمخاطر الاكتشاف .</a:t>
            </a:r>
            <a:endParaRPr lang="en-US" sz="1600" dirty="0">
              <a:latin typeface="Times New Roman"/>
              <a:ea typeface="Times New Roman"/>
            </a:endParaRPr>
          </a:p>
          <a:p>
            <a:pPr algn="just">
              <a:tabLst>
                <a:tab pos="16510" algn="l"/>
              </a:tabLst>
            </a:pPr>
            <a:r>
              <a:rPr lang="ar-IQ" dirty="0">
                <a:latin typeface="Times New Roman"/>
                <a:ea typeface="Times New Roman"/>
                <a:cs typeface="Simplified Arabic"/>
              </a:rPr>
              <a:t>ويمكن إيضاح ذلك بالشكل الأتي :-</a:t>
            </a:r>
            <a:endParaRPr lang="en-US" sz="1600" dirty="0">
              <a:latin typeface="Times New Roman"/>
              <a:ea typeface="Times New Roman"/>
            </a:endParaRPr>
          </a:p>
          <a:p>
            <a:pPr>
              <a:tabLst>
                <a:tab pos="16510" algn="l"/>
              </a:tabLst>
            </a:pPr>
            <a:r>
              <a:rPr lang="ar-IQ" b="1" dirty="0">
                <a:latin typeface="Times New Roman"/>
                <a:ea typeface="Times New Roman"/>
                <a:cs typeface="Simplified Arabic"/>
              </a:rPr>
              <a:t>أهمية تقدير المدقق لمخاطر التدقيق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هناك مجموعة من الاعتبارات التي تبرز أهمية تقدير مدقق الحسابات لمخاطر التدقيق , والتي يمكن أيجاز أهمها في الأتي : ( الصحن وآخرون ,2000 : 101-102 )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1- يؤدي عدم تقدير المدقق لمخاطر التدقيق بداية إلى زيادة احتمال خطأ المدقق في قبول البيانات المالية رغم احتوائها على تحريفات جوهرية ( قبول خاطئ ) , أو رفض هذه البيانات رغم أنها لا تحتوي على تحريفات جوهرية ( رفض غير صحيح ) , وفي الحالتين سوف يسئ المدقق إلى نفسه مهنيا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2- يفيد تقدير مخاطر التدقيق في مساعدة المدقق لاتخاذ قرارات رشيدة مرتبطة بعملية التدقيق , ومن هذه القرارات :-</a:t>
            </a:r>
            <a:endParaRPr lang="en-US" sz="1600" dirty="0">
              <a:effectLst/>
              <a:latin typeface="Times New Roman"/>
              <a:ea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908719"/>
            <a:ext cx="8568952" cy="4247317"/>
          </a:xfrm>
          <a:prstGeom prst="rect">
            <a:avLst/>
          </a:prstGeom>
        </p:spPr>
        <p:txBody>
          <a:bodyPr wrap="square">
            <a:spAutoFit/>
          </a:bodyPr>
          <a:lstStyle/>
          <a:p>
            <a:pPr marL="466725" algn="just">
              <a:tabLst>
                <a:tab pos="16510" algn="l"/>
              </a:tabLst>
            </a:pPr>
            <a:r>
              <a:rPr lang="ar-IQ" dirty="0">
                <a:latin typeface="Times New Roman"/>
                <a:ea typeface="Times New Roman"/>
                <a:cs typeface="Simplified Arabic"/>
              </a:rPr>
              <a:t>وعبر المعهد الامريكي للمحاسبين القانونيين (</a:t>
            </a:r>
            <a:r>
              <a:rPr lang="en-US" dirty="0">
                <a:latin typeface="Simplified Arabic"/>
                <a:ea typeface="Times New Roman"/>
              </a:rPr>
              <a:t>AICPA</a:t>
            </a:r>
            <a:r>
              <a:rPr lang="ar-EG" dirty="0">
                <a:latin typeface="Times New Roman"/>
                <a:ea typeface="Times New Roman"/>
                <a:cs typeface="Simplified Arabic"/>
              </a:rPr>
              <a:t>) عن ضرورة تقدير المخاطر الضمنية عند تخطيط عمليه التدقيق حيث اشارت الفقره (9) قسم (312) </a:t>
            </a:r>
            <a:r>
              <a:rPr lang="ar-IQ" dirty="0">
                <a:latin typeface="Times New Roman"/>
                <a:ea typeface="Times New Roman"/>
                <a:cs typeface="Simplified Arabic"/>
              </a:rPr>
              <a:t>من نشرة معايير التدقيق رقم (47) على ان مراقب الحسابات ينبغي ان يخطط لعمليه التدقيق بحيث تكون المخاطر التي تتضمنها عمليه التدقيق تلك محدده بمستوى منخفض ، وقد يتم تقدير المخاطر بصوره كميه او غير كميه أذ يتم التعبير عمليا عن المخاطر بشكل كمي في صوره نسبه او بشكل وصفي كيفي في صورة مدى معين يقع بين حد أقصى وحد أدنى .    </a:t>
            </a:r>
            <a:endParaRPr lang="en-US" sz="1600" dirty="0">
              <a:latin typeface="Times New Roman"/>
              <a:ea typeface="Times New Roman"/>
            </a:endParaRPr>
          </a:p>
          <a:p>
            <a:pPr marL="228600" algn="just">
              <a:tabLst>
                <a:tab pos="16510" algn="l"/>
              </a:tabLst>
            </a:pPr>
            <a:r>
              <a:rPr lang="ar-IQ" b="1" dirty="0">
                <a:latin typeface="Times New Roman"/>
                <a:ea typeface="Times New Roman"/>
                <a:cs typeface="Simplified Arabic"/>
              </a:rPr>
              <a:t>ثانيا :- مخاطر الرقابة </a:t>
            </a:r>
            <a:r>
              <a:rPr lang="en-US" b="1" dirty="0">
                <a:latin typeface="Simplified Arabic"/>
                <a:ea typeface="Times New Roman"/>
              </a:rPr>
              <a:t>Control Risk   </a:t>
            </a:r>
            <a:r>
              <a:rPr lang="ar-IQ" b="1" dirty="0">
                <a:latin typeface="Times New Roman"/>
                <a:ea typeface="Times New Roman"/>
                <a:cs typeface="Simplified Arabic"/>
              </a:rPr>
              <a:t> </a:t>
            </a:r>
            <a:endParaRPr lang="en-US" sz="1600" dirty="0">
              <a:latin typeface="Times New Roman"/>
              <a:ea typeface="Times New Roman"/>
            </a:endParaRPr>
          </a:p>
          <a:p>
            <a:pPr marL="228600" algn="just">
              <a:tabLst>
                <a:tab pos="16510" algn="l"/>
              </a:tabLst>
            </a:pPr>
            <a:r>
              <a:rPr lang="ar-IQ" dirty="0">
                <a:latin typeface="Times New Roman"/>
                <a:ea typeface="Times New Roman"/>
                <a:cs typeface="Simplified Arabic"/>
              </a:rPr>
              <a:t>  أدى تطور أهداف وأسلوب التدقيق إلى تحول عملية التدقيق من تدقيق تفصيلي كامل إلى تدقيق اختباري , وتتطلب عملية تدقيق الحسابات على أساس اختباري الاعتماد على أسلوب منطقي وعملي لسحب عينة من العمليات واختبارها وفحصها فحصا شاملا وإذا اطمأن المدقق إلى سلامة ما تحتويه العينة من بيانات فأنه يكتفي بهذه العينة وتعميم النتائج التي يتوصل إليها من فحصها على جميع العمليات التي اختيرت منها العينة , وتجدر الإشارة إلى ان حجم العينة وطبيعة إجراءات التدقيق وكمية الإثباتات والاختبارات وتوقيت الحصول على الإثباتات وتنفيذ الاختبارات تعتمد بدرجة أساسية على متانة الرقابة الداخلية الموجودة في الوحدة الاقتصادية موضع التدقيق ( غاوي , 1997: 27 ) </a:t>
            </a:r>
            <a:endParaRPr lang="en-US" sz="1600" dirty="0">
              <a:latin typeface="Times New Roman"/>
              <a:ea typeface="Times New Roman"/>
            </a:endParaRPr>
          </a:p>
          <a:p>
            <a:pPr marL="228600" algn="just">
              <a:tabLst>
                <a:tab pos="16510" algn="l"/>
              </a:tabLst>
            </a:pPr>
            <a:r>
              <a:rPr lang="ar-IQ" dirty="0">
                <a:latin typeface="Times New Roman"/>
                <a:ea typeface="Times New Roman"/>
                <a:cs typeface="Simplified Arabic"/>
              </a:rPr>
              <a:t>وترى الباحثة أن تحول أسلوب التدقيق من التدقيق الكامل الى التدقيق الانتقائي , يعد من أهم العوامل التي أدت إلى اعتماد المدقق على الرقابة الداخلية في العمل التدقيقي . </a:t>
            </a:r>
            <a:endParaRPr lang="en-US" sz="1600" dirty="0">
              <a:effectLst/>
              <a:latin typeface="Times New Roman"/>
              <a:ea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92696"/>
            <a:ext cx="8136904" cy="3970318"/>
          </a:xfrm>
          <a:prstGeom prst="rect">
            <a:avLst/>
          </a:prstGeom>
        </p:spPr>
        <p:txBody>
          <a:bodyPr wrap="square">
            <a:spAutoFit/>
          </a:bodyPr>
          <a:lstStyle/>
          <a:p>
            <a:pPr algn="just">
              <a:tabLst>
                <a:tab pos="16510" algn="l"/>
              </a:tabLst>
            </a:pPr>
            <a:r>
              <a:rPr lang="ar-IQ" dirty="0">
                <a:latin typeface="Times New Roman"/>
                <a:ea typeface="Times New Roman"/>
                <a:cs typeface="Simplified Arabic"/>
              </a:rPr>
              <a:t>وتعد الرقابة الداخلية نقطة البداية التي يرتكز عليها مدقق الحسابات الخارجي المستقل عند أعداده لبرنامج التدقيق وتحديد الاختبارات التي سيقوم بها, والفحوصات التي ستكون مجالا لتطبيق إجراءات التدقيق , اذ ان ضعف او قوة الرقابة الداخلية لا يحدد فقط طبيعة الحصول على أدلة الإثبات , وإنما أيضا تحديد العمق المطلوب من فحص تلك الأدلة والوقت الملائم للقيام بإجراءات التدقيق , والاجراءات التي ينبغي التركيز عليها بدرجة اكبر من غيرها ( جربوع , 1998 : 16 ) . </a:t>
            </a:r>
            <a:endParaRPr lang="en-US" sz="1600" dirty="0">
              <a:latin typeface="Times New Roman"/>
              <a:ea typeface="Times New Roman"/>
            </a:endParaRPr>
          </a:p>
          <a:p>
            <a:pPr marL="457200">
              <a:tabLst>
                <a:tab pos="16510" algn="l"/>
              </a:tabLst>
            </a:pPr>
            <a:r>
              <a:rPr lang="ar-IQ" b="1" dirty="0">
                <a:latin typeface="Times New Roman"/>
                <a:ea typeface="Times New Roman"/>
                <a:cs typeface="Simplified Arabic"/>
              </a:rPr>
              <a:t>ثالثا :- مخاطر الاكتشاف  </a:t>
            </a:r>
            <a:r>
              <a:rPr lang="en-US" b="1" dirty="0">
                <a:latin typeface="Simplified Arabic"/>
                <a:ea typeface="Times New Roman"/>
              </a:rPr>
              <a:t>Detection Risk </a:t>
            </a:r>
            <a:endParaRPr lang="en-US" sz="1600" dirty="0">
              <a:latin typeface="Times New Roman"/>
              <a:ea typeface="Times New Roman"/>
            </a:endParaRPr>
          </a:p>
          <a:p>
            <a:pPr marL="466725" algn="just">
              <a:tabLst>
                <a:tab pos="16510" algn="l"/>
              </a:tabLst>
            </a:pPr>
            <a:r>
              <a:rPr lang="ar-IQ" dirty="0">
                <a:latin typeface="Times New Roman"/>
                <a:ea typeface="Times New Roman"/>
                <a:cs typeface="Simplified Arabic"/>
              </a:rPr>
              <a:t>عرف </a:t>
            </a:r>
            <a:r>
              <a:rPr lang="en-US" dirty="0">
                <a:latin typeface="Simplified Arabic"/>
                <a:ea typeface="Times New Roman"/>
              </a:rPr>
              <a:t>AICPA</a:t>
            </a:r>
            <a:r>
              <a:rPr lang="ar-IQ" dirty="0">
                <a:latin typeface="Times New Roman"/>
                <a:ea typeface="Times New Roman"/>
                <a:cs typeface="Simplified Arabic"/>
              </a:rPr>
              <a:t> مخاطــر الاكتشــــــاف في البيان رقم 47 ( </a:t>
            </a:r>
            <a:r>
              <a:rPr lang="en-US" dirty="0">
                <a:latin typeface="Simplified Arabic"/>
                <a:ea typeface="Times New Roman"/>
              </a:rPr>
              <a:t>SAS,No.47,AU 312</a:t>
            </a:r>
            <a:r>
              <a:rPr lang="ar-IQ" dirty="0">
                <a:latin typeface="Times New Roman"/>
                <a:ea typeface="Times New Roman"/>
                <a:cs typeface="Simplified Arabic"/>
              </a:rPr>
              <a:t> ) بأنها " الخطر المتمثل في ان تؤدي إجراءات التدقيق إلى نتيجة مفادها عدم وجود تلاعب وتزوير في احد الأرصدة او في نوع معين من المعاملات ، وفي الوقت الذي يكون فيه هذا التلاعب والتزوير موجودا فعلا ويكون ماديا اذا اجتمع مع تلاعب وتزوير في أرصدة أخرى ، او في أنواع أخرى من المعاملات ". ( </a:t>
            </a:r>
            <a:r>
              <a:rPr lang="en-US" dirty="0">
                <a:latin typeface="Simplified Arabic"/>
                <a:ea typeface="Times New Roman"/>
              </a:rPr>
              <a:t>Alderman &amp; Tabor,1989:57</a:t>
            </a:r>
            <a:r>
              <a:rPr lang="ar-IQ" dirty="0">
                <a:latin typeface="Times New Roman"/>
                <a:ea typeface="Times New Roman"/>
                <a:cs typeface="Simplified Arabic"/>
              </a:rPr>
              <a:t> ) كما ورد تعريف أخر في الفقرة 6 من المعيار الدولي للتدقيق المرقم 400 ( </a:t>
            </a:r>
            <a:r>
              <a:rPr lang="en-US" dirty="0">
                <a:latin typeface="Simplified Arabic"/>
                <a:ea typeface="Times New Roman"/>
              </a:rPr>
              <a:t>ISA,No.400</a:t>
            </a:r>
            <a:r>
              <a:rPr lang="ar-IQ" dirty="0">
                <a:latin typeface="Times New Roman"/>
                <a:ea typeface="Times New Roman"/>
                <a:cs typeface="Simplified Arabic"/>
              </a:rPr>
              <a:t> ) بأنها " فشل إجراءات التدقيق الأساسية التي يقوم بها المدقق في اكتشاف التلاعب والتزوير الموجود في رصيد ما او مجموعة من المعاملات التي يمكن ان تكون مادية منفردة او عندما يتم تجميعها مع تلاعب وتزوير في أرصدة او مجموعـــة معاملات أخرى" ( </a:t>
            </a:r>
            <a:r>
              <a:rPr lang="en-US" dirty="0">
                <a:latin typeface="Simplified Arabic"/>
                <a:ea typeface="Times New Roman"/>
              </a:rPr>
              <a:t>IFAC ,1999:127</a:t>
            </a:r>
            <a:r>
              <a:rPr lang="ar-IQ" dirty="0">
                <a:latin typeface="Times New Roman"/>
                <a:ea typeface="Times New Roman"/>
                <a:cs typeface="Simplified Arabic"/>
              </a:rPr>
              <a:t> ) .</a:t>
            </a:r>
            <a:endParaRPr lang="en-US" sz="1600" dirty="0">
              <a:effectLst/>
              <a:latin typeface="Times New Roman"/>
              <a:ea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528" y="335846"/>
            <a:ext cx="8208912" cy="3693319"/>
          </a:xfrm>
          <a:prstGeom prst="rect">
            <a:avLst/>
          </a:prstGeom>
        </p:spPr>
        <p:txBody>
          <a:bodyPr wrap="square">
            <a:spAutoFit/>
          </a:bodyPr>
          <a:lstStyle/>
          <a:p>
            <a:pPr marL="466725" algn="just">
              <a:tabLst>
                <a:tab pos="16510" algn="l"/>
              </a:tabLst>
            </a:pPr>
            <a:r>
              <a:rPr lang="ar-IQ" dirty="0">
                <a:latin typeface="Times New Roman"/>
                <a:ea typeface="Times New Roman"/>
                <a:cs typeface="Simplified Arabic"/>
              </a:rPr>
              <a:t>وهي تتمثل بعدم قدرة مراقب الحسابات على اكتشاف الأخطاء المادية الموجودة في أرصدة الحسابات او مجموعة المعاملات بصورة منفردة او أجمالية من خلال إجراءات التدقيق التي يقوم بها المراقب ، وهذا النوع من المخاطر لا يمكن إلغاؤه او اكتشافه حتى لو قام المراقب بالتدقيق الشامل ( </a:t>
            </a:r>
            <a:r>
              <a:rPr lang="en-US" dirty="0">
                <a:latin typeface="Simplified Arabic"/>
                <a:ea typeface="Times New Roman"/>
              </a:rPr>
              <a:t>Comprehensive Audit</a:t>
            </a:r>
            <a:r>
              <a:rPr lang="ar-IQ" dirty="0">
                <a:latin typeface="Times New Roman"/>
                <a:ea typeface="Times New Roman"/>
                <a:cs typeface="Simplified Arabic"/>
              </a:rPr>
              <a:t> )، ولكن يمكن التقليل من مثل هذا النوع من المخاطر، عن طريق ( محمد , 2008 : 39 ) : -</a:t>
            </a:r>
            <a:endParaRPr lang="en-US" sz="1600" dirty="0">
              <a:latin typeface="Times New Roman"/>
              <a:ea typeface="Times New Roman"/>
            </a:endParaRPr>
          </a:p>
          <a:p>
            <a:pPr marL="742950" lvl="1" indent="-285750" algn="just">
              <a:buFont typeface="+mj-lt"/>
              <a:buAutoNum type="arabicPeriod"/>
              <a:tabLst>
                <a:tab pos="16510" algn="l"/>
                <a:tab pos="923925" algn="l"/>
              </a:tabLst>
            </a:pPr>
            <a:r>
              <a:rPr lang="ar-IQ" dirty="0">
                <a:latin typeface="Times New Roman"/>
                <a:ea typeface="Times New Roman"/>
                <a:cs typeface="Simplified Arabic"/>
              </a:rPr>
              <a:t>زيادة حجم العينة </a:t>
            </a:r>
            <a:endParaRPr lang="en-US" sz="1600" dirty="0">
              <a:latin typeface="Times New Roman"/>
              <a:ea typeface="Times New Roman"/>
            </a:endParaRPr>
          </a:p>
          <a:p>
            <a:pPr marL="742950" lvl="1" indent="-285750" algn="just">
              <a:buFont typeface="+mj-lt"/>
              <a:buAutoNum type="arabicPeriod"/>
              <a:tabLst>
                <a:tab pos="16510" algn="l"/>
                <a:tab pos="923925" algn="l"/>
              </a:tabLst>
            </a:pPr>
            <a:r>
              <a:rPr lang="ar-IQ" dirty="0">
                <a:latin typeface="Times New Roman"/>
                <a:ea typeface="Times New Roman"/>
                <a:cs typeface="Simplified Arabic"/>
              </a:rPr>
              <a:t> زيادة إجراءات المراجعة التحليلية </a:t>
            </a:r>
            <a:endParaRPr lang="en-US" sz="1600" dirty="0">
              <a:latin typeface="Times New Roman"/>
              <a:ea typeface="Times New Roman"/>
            </a:endParaRPr>
          </a:p>
          <a:p>
            <a:r>
              <a:rPr lang="ar-IQ" dirty="0">
                <a:latin typeface="Times New Roman"/>
                <a:ea typeface="Times New Roman"/>
                <a:cs typeface="Simplified Arabic"/>
              </a:rPr>
              <a:t>وعرفت مخاطر الاكتشاف" بانها عبارة عن فشل اثباتات التدقيق في اكتشاف التلاعب والتزوير الذي يتجاوز الحد المقبول "</a:t>
            </a:r>
            <a:endParaRPr lang="en-US" sz="1600" dirty="0">
              <a:latin typeface="Times New Roman"/>
              <a:ea typeface="Times New Roman"/>
            </a:endParaRPr>
          </a:p>
          <a:p>
            <a:r>
              <a:rPr lang="ar-IQ" dirty="0">
                <a:latin typeface="Times New Roman"/>
                <a:ea typeface="Times New Roman"/>
                <a:cs typeface="Simplified Arabic"/>
              </a:rPr>
              <a:t>	وعموما فان مخاطر الاكتشاف تحدث عند استخدام المراقب لأسلوب العينات الإحصائية في التدقيق وعدم تدقيق البيانات وجميع البنود بشكل كامل ، كما هو الحال عند تدقيق بعض البنود بشكل غير ملائم او بسبب اختيار اجراءات تدقيق غير ملائمة وتتضمن مخاطر الاكتشاف عنصرين هما :</a:t>
            </a:r>
            <a:r>
              <a:rPr lang="ar-IQ" sz="1600" dirty="0">
                <a:latin typeface="Times New Roman"/>
                <a:ea typeface="Times New Roman"/>
              </a:rPr>
              <a:t> </a:t>
            </a:r>
            <a:endParaRPr lang="en-US" sz="1600" dirty="0">
              <a:latin typeface="Times New Roman"/>
              <a:ea typeface="Times New Roman"/>
            </a:endParaRPr>
          </a:p>
          <a:p>
            <a:pPr marL="742950" lvl="1" indent="-285750" algn="just">
              <a:buFont typeface="+mj-lt"/>
              <a:buAutoNum type="arabicPeriod"/>
              <a:tabLst>
                <a:tab pos="16510" algn="l"/>
                <a:tab pos="923925" algn="l"/>
              </a:tabLst>
            </a:pPr>
            <a:r>
              <a:rPr lang="ar-IQ" dirty="0">
                <a:latin typeface="Times New Roman"/>
                <a:ea typeface="Times New Roman"/>
                <a:cs typeface="Simplified Arabic"/>
              </a:rPr>
              <a:t>المخاطر الناشئة عن فشل إجراءات التدقيق التفصيلي في اكتشاف الأخطاء التي لا يتم منعها او اكتشافها عن طريق نظام الرقابة الداخلية.</a:t>
            </a:r>
            <a:endParaRPr lang="en-US" sz="1600" dirty="0">
              <a:effectLst/>
              <a:latin typeface="Times New Roman"/>
              <a:ea typeface="Times New Roman"/>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وازن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موازنة">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94</TotalTime>
  <Words>1809</Words>
  <Application>Microsoft Office PowerPoint</Application>
  <PresentationFormat>On-screen Show (4:3)</PresentationFormat>
  <Paragraphs>49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موازنة</vt:lpstr>
      <vt:lpstr> تقديرمخاطر الرقابة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الخامس: الاستقطاب والاختيار وتعيين مندوبي البيع</dc:title>
  <dc:creator>sony</dc:creator>
  <cp:lastModifiedBy>Dr. Awatef</cp:lastModifiedBy>
  <cp:revision>15</cp:revision>
  <dcterms:created xsi:type="dcterms:W3CDTF">2014-02-25T18:39:04Z</dcterms:created>
  <dcterms:modified xsi:type="dcterms:W3CDTF">2019-01-25T16:45:43Z</dcterms:modified>
</cp:coreProperties>
</file>