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72" r:id="rId3"/>
    <p:sldId id="257" r:id="rId4"/>
    <p:sldId id="258" r:id="rId5"/>
    <p:sldId id="259" r:id="rId6"/>
    <p:sldId id="269" r:id="rId7"/>
    <p:sldId id="270" r:id="rId8"/>
    <p:sldId id="260" r:id="rId9"/>
    <p:sldId id="271" r:id="rId10"/>
    <p:sldId id="261" r:id="rId11"/>
    <p:sldId id="262" r:id="rId12"/>
    <p:sldId id="263" r:id="rId13"/>
    <p:sldId id="264" r:id="rId14"/>
    <p:sldId id="265" r:id="rId15"/>
    <p:sldId id="266" r:id="rId16"/>
    <p:sldId id="267" r:id="rId17"/>
    <p:sldId id="268" r:id="rId1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100" d="100"/>
          <a:sy n="100" d="100"/>
        </p:scale>
        <p:origin x="-48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1"/>
      </p:bgRef>
    </p:bg>
    <p:spTree>
      <p:nvGrpSpPr>
        <p:cNvPr id="1" name=""/>
        <p:cNvGrpSpPr/>
        <p:nvPr/>
      </p:nvGrpSpPr>
      <p:grpSpPr>
        <a:xfrm>
          <a:off x="0" y="0"/>
          <a:ext cx="0" cy="0"/>
          <a:chOff x="0" y="0"/>
          <a:chExt cx="0" cy="0"/>
        </a:xfrm>
      </p:grpSpPr>
      <p:sp>
        <p:nvSpPr>
          <p:cNvPr id="12" name="مستطيل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مستطيل مستدير الزوايا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عنوان فرعي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17" name="عنصر نائب للتذييل 16"/>
          <p:cNvSpPr>
            <a:spLocks noGrp="1"/>
          </p:cNvSpPr>
          <p:nvPr>
            <p:ph type="ftr" sz="quarter" idx="11"/>
          </p:nvPr>
        </p:nvSpPr>
        <p:spPr/>
        <p:txBody>
          <a:bodyPr/>
          <a:lstStyle/>
          <a:p>
            <a:endParaRPr lang="ar-SA"/>
          </a:p>
        </p:txBody>
      </p:sp>
      <p:sp>
        <p:nvSpPr>
          <p:cNvPr id="29" name="عنصر نائب لرقم الشريحة 28"/>
          <p:cNvSpPr>
            <a:spLocks noGrp="1"/>
          </p:cNvSpPr>
          <p:nvPr>
            <p:ph type="sldNum" sz="quarter" idx="12"/>
          </p:nvPr>
        </p:nvSpPr>
        <p:spPr/>
        <p:txBody>
          <a:bodyPr lIns="0" tIns="0" rIns="0" bIns="0">
            <a:noAutofit/>
          </a:bodyPr>
          <a:lstStyle>
            <a:lvl1pPr>
              <a:defRPr sz="1400">
                <a:solidFill>
                  <a:srgbClr val="FFFFFF"/>
                </a:solidFill>
              </a:defRPr>
            </a:lvl1pPr>
          </a:lstStyle>
          <a:p>
            <a:fld id="{735BAA3C-DB81-4A5E-B418-A457A7EE0BED}" type="slidenum">
              <a:rPr lang="ar-SA" smtClean="0"/>
              <a:pPr/>
              <a:t>‹#›</a:t>
            </a:fld>
            <a:endParaRPr lang="ar-SA"/>
          </a:p>
        </p:txBody>
      </p:sp>
      <p:sp>
        <p:nvSpPr>
          <p:cNvPr id="7" name="مستطيل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35BAA3C-DB81-4A5E-B418-A457A7EE0BED}"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41"/>
            <a:ext cx="201168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914400" y="274640"/>
            <a:ext cx="55626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35BAA3C-DB81-4A5E-B418-A457A7EE0BED}"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35BAA3C-DB81-4A5E-B418-A457A7EE0BED}" type="slidenum">
              <a:rPr lang="ar-SA" smtClean="0"/>
              <a:pPr/>
              <a:t>‹#›</a:t>
            </a:fld>
            <a:endParaRPr lang="ar-SA"/>
          </a:p>
        </p:txBody>
      </p:sp>
      <p:sp>
        <p:nvSpPr>
          <p:cNvPr id="8" name="عنصر نائب للمحتوى 7"/>
          <p:cNvSpPr>
            <a:spLocks noGrp="1"/>
          </p:cNvSpPr>
          <p:nvPr>
            <p:ph sz="quarter" idx="1"/>
          </p:nvPr>
        </p:nvSpPr>
        <p:spPr>
          <a:xfrm>
            <a:off x="914400" y="1447800"/>
            <a:ext cx="777240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sp>
        <p:nvSpPr>
          <p:cNvPr id="11" name="مستطيل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مستطيل مستدير الزوايا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722313" y="952500"/>
            <a:ext cx="7772400" cy="1362075"/>
          </a:xfrm>
        </p:spPr>
        <p:txBody>
          <a:bodyPr anchor="b" anchorCtr="0"/>
          <a:lstStyle>
            <a:lvl1pPr algn="l">
              <a:buNone/>
              <a:defRPr sz="4000" b="0" cap="none"/>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5" name="عنصر نائب للتذييل 4"/>
          <p:cNvSpPr>
            <a:spLocks noGrp="1"/>
          </p:cNvSpPr>
          <p:nvPr>
            <p:ph type="ftr" sz="quarter" idx="11"/>
          </p:nvPr>
        </p:nvSpPr>
        <p:spPr>
          <a:xfrm>
            <a:off x="800100" y="6172200"/>
            <a:ext cx="4000500" cy="457200"/>
          </a:xfrm>
        </p:spPr>
        <p:txBody>
          <a:bodyPr/>
          <a:lstStyle/>
          <a:p>
            <a:endParaRPr lang="ar-SA"/>
          </a:p>
        </p:txBody>
      </p:sp>
      <p:sp>
        <p:nvSpPr>
          <p:cNvPr id="7" name="مستطيل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146304" y="6208776"/>
            <a:ext cx="457200" cy="457200"/>
          </a:xfrm>
        </p:spPr>
        <p:txBody>
          <a:bodyPr/>
          <a:lstStyle/>
          <a:p>
            <a:fld id="{735BAA3C-DB81-4A5E-B418-A457A7EE0BED}"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35BAA3C-DB81-4A5E-B418-A457A7EE0BED}" type="slidenum">
              <a:rPr lang="ar-SA" smtClean="0"/>
              <a:pPr/>
              <a:t>‹#›</a:t>
            </a:fld>
            <a:endParaRPr lang="ar-SA"/>
          </a:p>
        </p:txBody>
      </p:sp>
      <p:sp>
        <p:nvSpPr>
          <p:cNvPr id="9" name="عنصر نائب للمحتوى 8"/>
          <p:cNvSpPr>
            <a:spLocks noGrp="1"/>
          </p:cNvSpPr>
          <p:nvPr>
            <p:ph sz="quarter" idx="1"/>
          </p:nvPr>
        </p:nvSpPr>
        <p:spPr>
          <a:xfrm>
            <a:off x="914400" y="1447800"/>
            <a:ext cx="374904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933950" y="1447800"/>
            <a:ext cx="374904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273050"/>
            <a:ext cx="7772400" cy="1143000"/>
          </a:xfrm>
        </p:spPr>
        <p:txBody>
          <a:bodyPr anchor="b" anchorCtr="0"/>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7" name="عنصر نائب للتاريخ 6"/>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735BAA3C-DB81-4A5E-B418-A457A7EE0BED}" type="slidenum">
              <a:rPr lang="ar-SA" smtClean="0"/>
              <a:pPr/>
              <a:t>‹#›</a:t>
            </a:fld>
            <a:endParaRPr lang="ar-SA"/>
          </a:p>
        </p:txBody>
      </p:sp>
      <p:sp>
        <p:nvSpPr>
          <p:cNvPr id="11" name="عنصر نائب للمحتوى 10"/>
          <p:cNvSpPr>
            <a:spLocks noGrp="1"/>
          </p:cNvSpPr>
          <p:nvPr>
            <p:ph sz="half" idx="2"/>
          </p:nvPr>
        </p:nvSpPr>
        <p:spPr>
          <a:xfrm>
            <a:off x="914400" y="2247900"/>
            <a:ext cx="3733800" cy="38862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4"/>
          </p:nvPr>
        </p:nvSpPr>
        <p:spPr>
          <a:xfrm>
            <a:off x="4953000" y="2247900"/>
            <a:ext cx="3733800" cy="38862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735BAA3C-DB81-4A5E-B418-A457A7EE0BED}"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735BAA3C-DB81-4A5E-B418-A457A7EE0BED}"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8" name="مستطيل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مستطيل مستدير الزوايا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914400" y="273050"/>
            <a:ext cx="7772400" cy="1143000"/>
          </a:xfrm>
        </p:spPr>
        <p:txBody>
          <a:bodyPr anchor="b" anchorCtr="0"/>
          <a:lstStyle>
            <a:lvl1pPr algn="l">
              <a:buNone/>
              <a:defRPr sz="4000" b="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35BAA3C-DB81-4A5E-B418-A457A7EE0BED}" type="slidenum">
              <a:rPr lang="ar-SA" smtClean="0"/>
              <a:pPr/>
              <a:t>‹#›</a:t>
            </a:fld>
            <a:endParaRPr lang="ar-SA"/>
          </a:p>
        </p:txBody>
      </p:sp>
      <p:sp>
        <p:nvSpPr>
          <p:cNvPr id="11" name="عنصر نائب للمحتوى 10"/>
          <p:cNvSpPr>
            <a:spLocks noGrp="1"/>
          </p:cNvSpPr>
          <p:nvPr>
            <p:ph sz="quarter" idx="1"/>
          </p:nvPr>
        </p:nvSpPr>
        <p:spPr>
          <a:xfrm>
            <a:off x="2971800" y="1600200"/>
            <a:ext cx="5715000" cy="44958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6" name="عنصر نائب للتذييل 5"/>
          <p:cNvSpPr>
            <a:spLocks noGrp="1"/>
          </p:cNvSpPr>
          <p:nvPr>
            <p:ph type="ftr" sz="quarter" idx="11"/>
          </p:nvPr>
        </p:nvSpPr>
        <p:spPr>
          <a:xfrm>
            <a:off x="914400" y="6172200"/>
            <a:ext cx="3886200" cy="457200"/>
          </a:xfrm>
        </p:spPr>
        <p:txBody>
          <a:bodyPr/>
          <a:lstStyle/>
          <a:p>
            <a:endParaRPr lang="ar-SA"/>
          </a:p>
        </p:txBody>
      </p:sp>
      <p:sp>
        <p:nvSpPr>
          <p:cNvPr id="7" name="عنصر نائب لرقم الشريحة 6"/>
          <p:cNvSpPr>
            <a:spLocks noGrp="1"/>
          </p:cNvSpPr>
          <p:nvPr>
            <p:ph type="sldNum" sz="quarter" idx="12"/>
          </p:nvPr>
        </p:nvSpPr>
        <p:spPr>
          <a:xfrm>
            <a:off x="146304" y="6208776"/>
            <a:ext cx="457200" cy="457200"/>
          </a:xfrm>
        </p:spPr>
        <p:txBody>
          <a:bodyPr/>
          <a:lstStyle/>
          <a:p>
            <a:fld id="{735BAA3C-DB81-4A5E-B418-A457A7EE0BED}" type="slidenum">
              <a:rPr lang="ar-SA" smtClean="0"/>
              <a:pPr/>
              <a:t>‹#›</a:t>
            </a:fld>
            <a:endParaRPr lang="ar-SA"/>
          </a:p>
        </p:txBody>
      </p:sp>
      <p:sp>
        <p:nvSpPr>
          <p:cNvPr id="11" name="مستطيل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مستطيل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عنصر نائب للصورة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ar-SA" smtClean="0"/>
              <a:t>انقر فوق الرمز لإضافة صورة</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مستطيل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مستطيل مستدير الزوايا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عنصر نائب للعنوان 21"/>
          <p:cNvSpPr>
            <a:spLocks noGrp="1"/>
          </p:cNvSpPr>
          <p:nvPr>
            <p:ph type="title"/>
          </p:nvPr>
        </p:nvSpPr>
        <p:spPr>
          <a:xfrm>
            <a:off x="914400" y="274638"/>
            <a:ext cx="7772400" cy="1143000"/>
          </a:xfrm>
          <a:prstGeom prst="rect">
            <a:avLst/>
          </a:prstGeom>
        </p:spPr>
        <p:txBody>
          <a:bodyPr bIns="91440" anchor="b" anchorCtr="0">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2069D243-616B-40FB-AE2C-8A9DFF1D8E39}" type="datetimeFigureOut">
              <a:rPr lang="ar-SA" smtClean="0"/>
              <a:pPr/>
              <a:t>19/05/1440</a:t>
            </a:fld>
            <a:endParaRPr lang="ar-SA"/>
          </a:p>
        </p:txBody>
      </p:sp>
      <p:sp>
        <p:nvSpPr>
          <p:cNvPr id="3" name="عنصر نائب للتذييل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ar-SA"/>
          </a:p>
        </p:txBody>
      </p:sp>
      <p:sp>
        <p:nvSpPr>
          <p:cNvPr id="23" name="عنصر نائب لرقم الشريحة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35BAA3C-DB81-4A5E-B418-A457A7EE0BED}"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dirty="0" smtClean="0">
                <a:cs typeface="+mn-cs"/>
              </a:rPr>
              <a:t/>
            </a:r>
            <a:br>
              <a:rPr lang="ar-SA" dirty="0" smtClean="0">
                <a:cs typeface="+mn-cs"/>
              </a:rPr>
            </a:br>
            <a:r>
              <a:rPr lang="ar-IQ" dirty="0" smtClean="0">
                <a:cs typeface="+mn-cs"/>
              </a:rPr>
              <a:t>مخاطر الرقابة</a:t>
            </a:r>
            <a:endParaRPr lang="ar-SA" dirty="0">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476672"/>
            <a:ext cx="7920880" cy="4524315"/>
          </a:xfrm>
          <a:prstGeom prst="rect">
            <a:avLst/>
          </a:prstGeom>
        </p:spPr>
        <p:txBody>
          <a:bodyPr wrap="square">
            <a:spAutoFit/>
          </a:bodyPr>
          <a:lstStyle/>
          <a:p>
            <a:pPr>
              <a:tabLst>
                <a:tab pos="16510" algn="l"/>
              </a:tabLst>
            </a:pPr>
            <a:r>
              <a:rPr lang="ar-IQ" dirty="0">
                <a:latin typeface="Times New Roman"/>
                <a:ea typeface="Times New Roman"/>
                <a:cs typeface="Simplified Arabic"/>
              </a:rPr>
              <a:t>- تصنيف الحسابات حسب قابليتها لنوع معين من المخاطر .</a:t>
            </a:r>
            <a:endParaRPr lang="en-US" sz="1600" dirty="0">
              <a:latin typeface="Times New Roman"/>
              <a:ea typeface="Times New Roman"/>
            </a:endParaRPr>
          </a:p>
          <a:p>
            <a:pPr>
              <a:tabLst>
                <a:tab pos="16510" algn="l"/>
              </a:tabLst>
            </a:pPr>
            <a:r>
              <a:rPr lang="ar-IQ" dirty="0">
                <a:latin typeface="Times New Roman"/>
                <a:ea typeface="Times New Roman"/>
                <a:cs typeface="Simplified Arabic"/>
              </a:rPr>
              <a:t>ب- أعادة النظر في حكمه على مدى سلامة الرقابة الداخلية .</a:t>
            </a:r>
            <a:endParaRPr lang="en-US" sz="1600" dirty="0">
              <a:latin typeface="Times New Roman"/>
              <a:ea typeface="Times New Roman"/>
            </a:endParaRPr>
          </a:p>
          <a:p>
            <a:pPr>
              <a:tabLst>
                <a:tab pos="16510" algn="l"/>
              </a:tabLst>
            </a:pPr>
            <a:r>
              <a:rPr lang="ar-IQ" dirty="0">
                <a:latin typeface="Times New Roman"/>
                <a:ea typeface="Times New Roman"/>
                <a:cs typeface="Simplified Arabic"/>
              </a:rPr>
              <a:t>ج- تحديد حجم الاختبارات الأساسية , وطبيعة الإجراءات التدقيقية , وتوقيت تنفيذها .</a:t>
            </a:r>
            <a:endParaRPr lang="en-US" sz="1600" dirty="0">
              <a:latin typeface="Times New Roman"/>
              <a:ea typeface="Times New Roman"/>
            </a:endParaRPr>
          </a:p>
          <a:p>
            <a:pPr>
              <a:tabLst>
                <a:tab pos="16510" algn="l"/>
              </a:tabLst>
            </a:pPr>
            <a:r>
              <a:rPr lang="ar-IQ" dirty="0">
                <a:latin typeface="Times New Roman"/>
                <a:ea typeface="Times New Roman"/>
                <a:cs typeface="Simplified Arabic"/>
              </a:rPr>
              <a:t>3- وفقا لمستوى الخطر الكلي للتدقيق , والفرعي , المقدر يمكن للمدقق تعديل خطة التدقيق وإعادة النظر في برنامج التدقيق النهائي وإجراءات التدقيق المخططة , وقد يعدل في أطار وخطوات تقويمية للإثباتات التي توصل أليها خلال الفحص .</a:t>
            </a:r>
            <a:endParaRPr lang="en-US" sz="1600" dirty="0">
              <a:latin typeface="Times New Roman"/>
              <a:ea typeface="Times New Roman"/>
            </a:endParaRPr>
          </a:p>
          <a:p>
            <a:pPr>
              <a:tabLst>
                <a:tab pos="16510" algn="l"/>
              </a:tabLst>
            </a:pPr>
            <a:r>
              <a:rPr lang="ar-IQ" dirty="0">
                <a:latin typeface="Times New Roman"/>
                <a:ea typeface="Times New Roman"/>
                <a:cs typeface="Simplified Arabic"/>
              </a:rPr>
              <a:t>4- ضرورة تقليص المخاطر المحيطة بعملية التدقيق إلى أدنى حد ممكن , لكي يتمكن المدقق من إصدار تقريره وهو مطمئن إلى موضوعية الرأي الذي يتضمنه التقرير ( محمد , 1999: 63) , وينبغي ملاحظة أن هذا الاطمئنان من جانب المدقق هو اطمئنان نسبي , إذ أن المخاطر في عملية التدقيق , تعني أن على المدقق أن يقبل مستوى معين من عدم التأكد , عند أداء عملية التدقيق , فعلى المدقق أن يدرك , أن هناك عدم تأكد فيما يتعلق بكفاءة الإثباتات , وعدم تأكد يحيط بفاعلية الرقابة الداخلية , وكذلك عدم التأكد حيال العرض العادل للبيانات المالية , وذلك بعد الانتهاء من عملية التدقيق (</a:t>
            </a:r>
            <a:r>
              <a:rPr lang="en-US" dirty="0" err="1">
                <a:latin typeface="Simplified Arabic"/>
                <a:ea typeface="Times New Roman"/>
              </a:rPr>
              <a:t>Arens</a:t>
            </a:r>
            <a:r>
              <a:rPr lang="en-US" dirty="0">
                <a:latin typeface="Simplified Arabic"/>
                <a:ea typeface="Times New Roman"/>
              </a:rPr>
              <a:t> &amp; </a:t>
            </a:r>
            <a:r>
              <a:rPr lang="en-US" dirty="0" err="1">
                <a:latin typeface="Simplified Arabic"/>
                <a:ea typeface="Times New Roman"/>
              </a:rPr>
              <a:t>loebbeck</a:t>
            </a:r>
            <a:r>
              <a:rPr lang="en-US" dirty="0">
                <a:latin typeface="Simplified Arabic"/>
                <a:ea typeface="Times New Roman"/>
              </a:rPr>
              <a:t> ,1997:255</a:t>
            </a:r>
            <a:r>
              <a:rPr lang="ar-IQ" dirty="0">
                <a:latin typeface="Times New Roman"/>
                <a:ea typeface="Times New Roman"/>
                <a:cs typeface="Simplified Arabic"/>
              </a:rPr>
              <a:t>) واستمرارا في أبراز أهمية تقدير مخاطر التدقيق , فقد أوردت شركة التدقيق </a:t>
            </a:r>
            <a:r>
              <a:rPr lang="en-US" dirty="0" err="1">
                <a:latin typeface="Simplified Arabic"/>
                <a:ea typeface="Times New Roman"/>
              </a:rPr>
              <a:t>Touche</a:t>
            </a:r>
            <a:r>
              <a:rPr lang="en-US" dirty="0">
                <a:latin typeface="Simplified Arabic"/>
                <a:ea typeface="Times New Roman"/>
              </a:rPr>
              <a:t> ross</a:t>
            </a:r>
            <a:r>
              <a:rPr lang="ar-IQ" dirty="0">
                <a:latin typeface="Times New Roman"/>
                <a:ea typeface="Times New Roman"/>
                <a:cs typeface="Simplified Arabic"/>
              </a:rPr>
              <a:t> في كتيبها الذي أسمته ( وجيز </a:t>
            </a:r>
            <a:r>
              <a:rPr lang="en-US" dirty="0" err="1">
                <a:latin typeface="Simplified Arabic"/>
                <a:ea typeface="Times New Roman"/>
              </a:rPr>
              <a:t>Touche</a:t>
            </a:r>
            <a:r>
              <a:rPr lang="en-US" dirty="0">
                <a:latin typeface="Simplified Arabic"/>
                <a:ea typeface="Times New Roman"/>
              </a:rPr>
              <a:t> Ross</a:t>
            </a:r>
            <a:r>
              <a:rPr lang="ar-IQ" dirty="0">
                <a:latin typeface="Times New Roman"/>
                <a:ea typeface="Times New Roman"/>
                <a:cs typeface="Simplified Arabic"/>
              </a:rPr>
              <a:t> في التدقيق ) انه ينبغي القيام بتقدير مخاطر التدقيق لعدة أسباب تتمثل بالاتي :-</a:t>
            </a:r>
            <a:endParaRPr lang="en-US" sz="1600" dirty="0">
              <a:latin typeface="Times New Roman"/>
              <a:ea typeface="Times New Roman"/>
            </a:endParaRPr>
          </a:p>
          <a:p>
            <a:pPr>
              <a:tabLst>
                <a:tab pos="16510" algn="l"/>
              </a:tabLst>
            </a:pPr>
            <a:r>
              <a:rPr lang="ar-IQ" dirty="0">
                <a:latin typeface="Times New Roman"/>
                <a:ea typeface="Times New Roman"/>
                <a:cs typeface="Simplified Arabic"/>
              </a:rPr>
              <a:t>أ- لتحديد مستوى المخاطر المرتبطة بمهمة التدقيق وبالبيانات المالية ككل .</a:t>
            </a:r>
            <a:endParaRPr lang="en-US" sz="1600" dirty="0">
              <a:effectLst/>
              <a:latin typeface="Times New Roman"/>
              <a:ea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2129155" y="3520440"/>
          <a:ext cx="5342890" cy="426720"/>
        </p:xfrm>
        <a:graphic>
          <a:graphicData uri="http://schemas.openxmlformats.org/drawingml/2006/table">
            <a:tbl>
              <a:tblPr rtl="1" firstRow="1" firstCol="1" lastRow="1" lastCol="1" bandRow="1" bandCol="1"/>
              <a:tblGrid>
                <a:gridCol w="3056890"/>
                <a:gridCol w="1828800"/>
                <a:gridCol w="457200"/>
              </a:tblGrid>
              <a:tr h="0">
                <a:tc>
                  <a:txBody>
                    <a:bodyPr/>
                    <a:lstStyle/>
                    <a:p>
                      <a:pPr algn="just" rtl="1">
                        <a:spcAft>
                          <a:spcPts val="0"/>
                        </a:spcAft>
                        <a:tabLst>
                          <a:tab pos="16510" algn="l"/>
                          <a:tab pos="2637155" algn="ctr"/>
                          <a:tab pos="5274310" algn="r"/>
                        </a:tabLst>
                      </a:pPr>
                      <a:r>
                        <a:rPr lang="ar-IQ" sz="1400">
                          <a:effectLst/>
                          <a:latin typeface="Times New Roman"/>
                          <a:ea typeface="Times New Roman"/>
                          <a:cs typeface="Simplified Arabic"/>
                        </a:rPr>
                        <a:t> </a:t>
                      </a:r>
                      <a:endParaRPr lang="en-US" sz="1200">
                        <a:effectLst/>
                        <a:latin typeface="Times New Roman"/>
                        <a:ea typeface="Times New Roman"/>
                      </a:endParaRPr>
                    </a:p>
                  </a:txBody>
                  <a:tcPr marL="68580" marR="68580" marT="0" marB="0">
                    <a:lnL>
                      <a:noFill/>
                    </a:lnL>
                    <a:lnR>
                      <a:noFill/>
                    </a:lnR>
                    <a:lnT>
                      <a:noFill/>
                    </a:lnT>
                    <a:lnB>
                      <a:noFill/>
                    </a:lnB>
                  </a:tcPr>
                </a:tc>
                <a:tc>
                  <a:txBody>
                    <a:bodyPr/>
                    <a:lstStyle/>
                    <a:p>
                      <a:pPr algn="just" rtl="0">
                        <a:spcAft>
                          <a:spcPts val="0"/>
                        </a:spcAft>
                        <a:tabLst>
                          <a:tab pos="16510" algn="l"/>
                          <a:tab pos="2637155" algn="ctr"/>
                          <a:tab pos="5274310" algn="r"/>
                        </a:tabLst>
                      </a:pPr>
                      <a:r>
                        <a:rPr lang="en-US" sz="1400">
                          <a:effectLst/>
                          <a:latin typeface="Simplified Arabic"/>
                          <a:ea typeface="Times New Roman"/>
                        </a:rPr>
                        <a:t>           AR</a:t>
                      </a:r>
                      <a:endParaRPr lang="en-US" sz="1200">
                        <a:effectLst/>
                        <a:latin typeface="Times New Roman"/>
                        <a:ea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rowSpan="2">
                  <a:txBody>
                    <a:bodyPr/>
                    <a:lstStyle/>
                    <a:p>
                      <a:pPr algn="just" rtl="0">
                        <a:spcAft>
                          <a:spcPts val="0"/>
                        </a:spcAft>
                        <a:tabLst>
                          <a:tab pos="16510" algn="l"/>
                          <a:tab pos="2637155" algn="ctr"/>
                          <a:tab pos="5274310" algn="r"/>
                        </a:tabLst>
                      </a:pPr>
                      <a:r>
                        <a:rPr lang="en-US" sz="1400">
                          <a:effectLst/>
                          <a:latin typeface="Simplified Arabic"/>
                          <a:ea typeface="Times New Roman"/>
                        </a:rPr>
                        <a:t>TD= </a:t>
                      </a:r>
                      <a:endParaRPr lang="en-US" sz="1200">
                        <a:effectLst/>
                        <a:latin typeface="Times New Roman"/>
                        <a:ea typeface="Times New Roman"/>
                      </a:endParaRPr>
                    </a:p>
                  </a:txBody>
                  <a:tcPr marL="68580" marR="68580" marT="0" marB="0" anchor="ctr">
                    <a:lnL>
                      <a:noFill/>
                    </a:lnL>
                    <a:lnR>
                      <a:noFill/>
                    </a:lnR>
                    <a:lnT>
                      <a:noFill/>
                    </a:lnT>
                    <a:lnB>
                      <a:noFill/>
                    </a:lnB>
                  </a:tcPr>
                </a:tc>
              </a:tr>
              <a:tr h="0">
                <a:tc>
                  <a:txBody>
                    <a:bodyPr/>
                    <a:lstStyle/>
                    <a:p>
                      <a:pPr algn="just" rtl="1">
                        <a:spcAft>
                          <a:spcPts val="0"/>
                        </a:spcAft>
                        <a:tabLst>
                          <a:tab pos="16510" algn="l"/>
                          <a:tab pos="2637155" algn="ctr"/>
                          <a:tab pos="5274310" algn="r"/>
                        </a:tabLst>
                      </a:pPr>
                      <a:r>
                        <a:rPr lang="ar-IQ" sz="1400">
                          <a:effectLst/>
                          <a:latin typeface="Times New Roman"/>
                          <a:ea typeface="Times New Roman"/>
                          <a:cs typeface="Simplified Arabic"/>
                        </a:rPr>
                        <a:t> </a:t>
                      </a:r>
                      <a:endParaRPr lang="en-US" sz="1200">
                        <a:effectLst/>
                        <a:latin typeface="Times New Roman"/>
                        <a:ea typeface="Times New Roman"/>
                      </a:endParaRPr>
                    </a:p>
                  </a:txBody>
                  <a:tcPr marL="68580" marR="68580" marT="0" marB="0">
                    <a:lnL>
                      <a:noFill/>
                    </a:lnL>
                    <a:lnR>
                      <a:noFill/>
                    </a:lnR>
                    <a:lnT>
                      <a:noFill/>
                    </a:lnT>
                    <a:lnB>
                      <a:noFill/>
                    </a:lnB>
                  </a:tcPr>
                </a:tc>
                <a:tc>
                  <a:txBody>
                    <a:bodyPr/>
                    <a:lstStyle/>
                    <a:p>
                      <a:pPr algn="just" rtl="0">
                        <a:spcAft>
                          <a:spcPts val="0"/>
                        </a:spcAft>
                        <a:tabLst>
                          <a:tab pos="16510" algn="l"/>
                          <a:tab pos="2637155" algn="ctr"/>
                          <a:tab pos="5274310" algn="r"/>
                        </a:tabLst>
                      </a:pPr>
                      <a:r>
                        <a:rPr lang="en-US" sz="1400" dirty="0">
                          <a:effectLst/>
                          <a:latin typeface="Simplified Arabic"/>
                          <a:ea typeface="Times New Roman"/>
                        </a:rPr>
                        <a:t>   IR* CR* ARR</a:t>
                      </a:r>
                      <a:endParaRPr lang="en-US" sz="1200" dirty="0">
                        <a:effectLst/>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vMerge="1">
                  <a:txBody>
                    <a:bodyPr/>
                    <a:lstStyle/>
                    <a:p>
                      <a:pPr rtl="1"/>
                      <a:endParaRPr lang="ar-IQ"/>
                    </a:p>
                  </a:txBody>
                  <a:tcPr/>
                </a:tc>
              </a:tr>
            </a:tbl>
          </a:graphicData>
        </a:graphic>
      </p:graphicFrame>
      <p:sp>
        <p:nvSpPr>
          <p:cNvPr id="4" name="Rectangle 1"/>
          <p:cNvSpPr>
            <a:spLocks noChangeArrowheads="1"/>
          </p:cNvSpPr>
          <p:nvPr/>
        </p:nvSpPr>
        <p:spPr bwMode="auto">
          <a:xfrm>
            <a:off x="395536" y="3038356"/>
            <a:ext cx="8208912" cy="1600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5875" algn="l"/>
              </a:tabLst>
            </a:pPr>
            <a:r>
              <a:rPr kumimoji="0" lang="ar-IQ" sz="1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وبترتيب مكونات المعادلة السابقة يتضح :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5875" algn="l"/>
              </a:tabLst>
            </a:pPr>
            <a:r>
              <a:rPr kumimoji="0" lang="ar-IQ" sz="1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حيث ان :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5875" algn="l"/>
              </a:tabLst>
            </a:pPr>
            <a:r>
              <a:rPr kumimoji="0" lang="en-US" sz="1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ARR</a:t>
            </a:r>
            <a:r>
              <a:rPr kumimoji="0" lang="ar-IQ" sz="1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مخاطر المراجعة التحليلية </a:t>
            </a:r>
            <a:r>
              <a:rPr kumimoji="0" lang="en-US" sz="1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Analytical Review Risk      </a:t>
            </a:r>
            <a:r>
              <a:rPr kumimoji="0" lang="ar-IQ" sz="1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5875" algn="l"/>
              </a:tabLst>
            </a:pPr>
            <a:r>
              <a:rPr kumimoji="0" lang="en-US" sz="1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TD</a:t>
            </a:r>
            <a:r>
              <a:rPr kumimoji="0" lang="ar-IQ" sz="1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اختبار المكونات  </a:t>
            </a:r>
            <a:r>
              <a:rPr kumimoji="0" lang="en-US" sz="1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Test Of Details                                 </a:t>
            </a:r>
            <a:r>
              <a:rPr kumimoji="0" lang="ar-IQ" sz="1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5875" algn="l"/>
              </a:tabLst>
            </a:pPr>
            <a:r>
              <a:rPr kumimoji="0" lang="ar-IQ" sz="1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ومن هنا يتضح وجود علاقة عكسية بين المخاطر الموروثة ومخاطر الرقابة وبين مخاطر الاكتشاف ، لذلك فكلما انخفضت مستويات تقويم المخاطر الموروثة ومخاطر الرقابة ، كلما ارتفع المستوى المقبول لمخاطر الاكتشاف هذا ويمكن للمدقق ان يعبر عن كل بند من بنود مخاطر التدقيق بشكل نسبة مئوية او بشكل وصفي ( منخفض ، وسط ، مرتفع )</a:t>
            </a:r>
            <a:endParaRPr kumimoji="0" lang="ar-IQ"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751344"/>
            <a:ext cx="8280920" cy="2862322"/>
          </a:xfrm>
          <a:prstGeom prst="rect">
            <a:avLst/>
          </a:prstGeom>
        </p:spPr>
        <p:txBody>
          <a:bodyPr wrap="square">
            <a:spAutoFit/>
          </a:bodyPr>
          <a:lstStyle/>
          <a:p>
            <a:pPr algn="just">
              <a:tabLst>
                <a:tab pos="16510" algn="l"/>
              </a:tabLst>
            </a:pPr>
            <a:r>
              <a:rPr lang="ar-IQ" b="1" dirty="0">
                <a:latin typeface="Times New Roman"/>
                <a:ea typeface="Times New Roman"/>
                <a:cs typeface="Simplified Arabic"/>
              </a:rPr>
              <a:t>تقدير مراقب الحسابات لمخاطر التدقيق </a:t>
            </a:r>
            <a:r>
              <a:rPr lang="en-US" b="1" dirty="0">
                <a:latin typeface="Simplified Arabic"/>
                <a:ea typeface="Times New Roman"/>
              </a:rPr>
              <a:t>Audit Risk Assessment</a:t>
            </a:r>
            <a:r>
              <a:rPr lang="ar-IQ" b="1" dirty="0">
                <a:latin typeface="Times New Roman"/>
                <a:ea typeface="Times New Roman"/>
                <a:cs typeface="Simplified Arabic"/>
              </a:rPr>
              <a:t>:-</a:t>
            </a:r>
            <a:endParaRPr lang="en-US" sz="1600" dirty="0">
              <a:latin typeface="Times New Roman"/>
              <a:ea typeface="Times New Roman"/>
            </a:endParaRPr>
          </a:p>
          <a:p>
            <a:pPr algn="just">
              <a:tabLst>
                <a:tab pos="16510" algn="l"/>
              </a:tabLst>
            </a:pPr>
            <a:r>
              <a:rPr lang="ar-IQ" dirty="0">
                <a:latin typeface="Times New Roman"/>
                <a:ea typeface="Times New Roman"/>
                <a:cs typeface="Simplified Arabic"/>
              </a:rPr>
              <a:t>يعد تقدير مخاطر التدقيق أمرا بالغ الأهمية لتحقيق جملة من الأهداف أهمها مساندة المدقق في  تخطيط  العمل التدقيقي وتصميم إجراءات تدقيقية رصينة بصفة عامة ,كما أنها المفتاح الرئيس لضبط مخاطر أبداء رأي تدقيقي غير ملائم إلى أدنى مستوى ممكن أو في الأقل إلى المستوى الذي يمكن أن يكون مقبولا بصفة خاصة , إذ أن المدقق يعلم بأن الخطر موجود وعليه أن يتعامل معه على نحو ملائم , ويصعب قياس معظم الأخطار التي يواجهها المدققين ويتطلب ذلك توافر فكر جيد للاستجابة لها على نحو ملائم , ويعد التعامل مع هذه الأخطار بشكل ملائم أمرا حيويا لتحقيق عملية تدقيق مرتفع الجودة (</a:t>
            </a:r>
            <a:r>
              <a:rPr lang="en-US" dirty="0">
                <a:latin typeface="Simplified Arabic"/>
                <a:ea typeface="Times New Roman"/>
              </a:rPr>
              <a:t>Arens&amp;Lobbecke,1997:332</a:t>
            </a:r>
            <a:r>
              <a:rPr lang="ar-IQ" dirty="0">
                <a:latin typeface="Times New Roman"/>
                <a:ea typeface="Times New Roman"/>
                <a:cs typeface="Simplified Arabic"/>
              </a:rPr>
              <a:t>) .</a:t>
            </a:r>
            <a:endParaRPr lang="en-US" sz="1600" dirty="0">
              <a:latin typeface="Times New Roman"/>
              <a:ea typeface="Times New Roman"/>
            </a:endParaRPr>
          </a:p>
          <a:p>
            <a:pPr algn="just">
              <a:tabLst>
                <a:tab pos="16510" algn="l"/>
              </a:tabLst>
            </a:pPr>
            <a:r>
              <a:rPr lang="ar-IQ" dirty="0">
                <a:latin typeface="Times New Roman"/>
                <a:ea typeface="Times New Roman"/>
                <a:cs typeface="Simplified Arabic"/>
              </a:rPr>
              <a:t>ويقصد بتقدير مخاطر التدقيق اتخاذ المدقق سلسلة من الإجراءات والأحكام الشخصية والقرارات , المتعلقة بتحديد ودراسة العوامل المنشئة للمخاطر , لغرض مساعدته في الوصول إلى مستوى تقديري لتلك المخاطر , والتعبير عنها بصورة وصفية ومن ثم توظيف التقدير الوصفي للوصول إلى تقدير كمي(نسبة مئوية ) .</a:t>
            </a:r>
            <a:endParaRPr lang="en-US" sz="1600" dirty="0">
              <a:effectLst/>
              <a:latin typeface="Times New Roman"/>
              <a:ea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660470"/>
            <a:ext cx="8424936" cy="3416320"/>
          </a:xfrm>
          <a:prstGeom prst="rect">
            <a:avLst/>
          </a:prstGeom>
        </p:spPr>
        <p:txBody>
          <a:bodyPr wrap="square">
            <a:spAutoFit/>
          </a:bodyPr>
          <a:lstStyle/>
          <a:p>
            <a:pPr algn="just"/>
            <a:r>
              <a:rPr lang="ar-IQ" dirty="0">
                <a:latin typeface="Times New Roman"/>
                <a:ea typeface="Times New Roman"/>
                <a:cs typeface="Simplified Arabic"/>
              </a:rPr>
              <a:t>من خلال المفاهيم السابقة أن مخاطر التدقيق تكمن في إبداء رأي  غير مناسب حول القوائم المالية إذ أن هناك بعض المفاهيم تركز على جانب المخاطر في التدقيق المتأتية من خطر رفض القوائم المالية على أنها غير صادقة أو غير عادلة في حين أنها في الحقيقة معدة بشكل عادل بينما هناك مفاهيم أخرى ترى أن المخاطر تتمثل في خطر قبول القوائم المالية على أنها معدة بشكل عادل في حين أنها تتضمن خطأ مهما</a:t>
            </a:r>
            <a:r>
              <a:rPr lang="ar-IQ" b="1" dirty="0">
                <a:latin typeface="Times New Roman"/>
                <a:ea typeface="Times New Roman"/>
                <a:cs typeface="Simplified Arabic"/>
              </a:rPr>
              <a:t> أي </a:t>
            </a:r>
            <a:r>
              <a:rPr lang="ar-IQ" dirty="0">
                <a:latin typeface="Times New Roman"/>
                <a:ea typeface="Times New Roman"/>
                <a:cs typeface="Simplified Arabic"/>
              </a:rPr>
              <a:t>أنها محرفة أو مضللة بشكل مادي .</a:t>
            </a:r>
            <a:endParaRPr lang="en-US" sz="1600" dirty="0">
              <a:latin typeface="Times New Roman"/>
              <a:ea typeface="Times New Roman"/>
            </a:endParaRPr>
          </a:p>
          <a:p>
            <a:pPr marL="16510" indent="-16510" algn="just">
              <a:tabLst>
                <a:tab pos="16510" algn="l"/>
              </a:tabLst>
            </a:pPr>
            <a:r>
              <a:rPr lang="ar-IQ" b="1" dirty="0">
                <a:latin typeface="Times New Roman"/>
                <a:ea typeface="Times New Roman"/>
                <a:cs typeface="Simplified Arabic"/>
              </a:rPr>
              <a:t>و</a:t>
            </a:r>
            <a:r>
              <a:rPr lang="ar-IQ" dirty="0">
                <a:latin typeface="Times New Roman"/>
                <a:ea typeface="Times New Roman"/>
                <a:cs typeface="Simplified Arabic"/>
              </a:rPr>
              <a:t>تقضي معايير التدقيق المتعارف عليها بان يقوم المراقب بإبداء الرأي في القوائم المالية كوحده واحده ،ويقوم بتحديد مستوى المخاطر في التدقيق على مستوى كل عنصر من عناصر القوائم المالية لكي يتمكن من تحديد إجراءات التدقيق اللازمة للتحقق من كل عنصر وبطريقة تمكنه من أبداء الرأي في القوائم المالية بأقل مستوى من المخاطر . ( رؤوف ، 2005 ، 15 )</a:t>
            </a:r>
            <a:endParaRPr lang="en-US" sz="1600" dirty="0">
              <a:latin typeface="Times New Roman"/>
              <a:ea typeface="Times New Roman"/>
            </a:endParaRPr>
          </a:p>
          <a:p>
            <a:pPr marL="16510" indent="-16510" algn="just">
              <a:tabLst>
                <a:tab pos="16510" algn="l"/>
              </a:tabLst>
            </a:pPr>
            <a:r>
              <a:rPr lang="ar-IQ" dirty="0">
                <a:latin typeface="Times New Roman"/>
                <a:ea typeface="Times New Roman"/>
                <a:cs typeface="Simplified Arabic"/>
              </a:rPr>
              <a:t>وعندما يقرر المدقق مخاطر التدقيق عند اقل مستوى مقبول للخطر فهذا يعني احتمال ظهور أخطاء مادية قليلة في القوائم المالية . ويترتب على ذلك ,ان التأكد الكامل يحدث عندما يكون الخطر صفرا في حين انه عندما يكون الخطر 100% فهذه تكون حالة عدم التأكد الكامل.</a:t>
            </a:r>
            <a:endParaRPr lang="en-US" sz="1600" dirty="0">
              <a:effectLst/>
              <a:latin typeface="Times New Roman"/>
              <a:ea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9552" y="335846"/>
            <a:ext cx="7560840" cy="3693319"/>
          </a:xfrm>
          <a:prstGeom prst="rect">
            <a:avLst/>
          </a:prstGeom>
        </p:spPr>
        <p:txBody>
          <a:bodyPr wrap="square">
            <a:spAutoFit/>
          </a:bodyPr>
          <a:lstStyle/>
          <a:p>
            <a:pPr algn="just">
              <a:tabLst>
                <a:tab pos="16510" algn="l"/>
              </a:tabLst>
            </a:pPr>
            <a:r>
              <a:rPr lang="ar-IQ" dirty="0">
                <a:latin typeface="Times New Roman"/>
                <a:ea typeface="Times New Roman"/>
                <a:cs typeface="Simplified Arabic"/>
              </a:rPr>
              <a:t>وان تقدير مخاطر التدقيق هو تقدير احتمالي يستند بدرجة كبيرة إلى الحكم الشخصي للمدقق وقدرته وكفاءته في تشخيص العوامل المؤثرة فيها والمسببات المنشئة لها , وفي مجال دور الحكم المهني في تقدير مستويات المخاطر يرى البعض (</a:t>
            </a:r>
            <a:r>
              <a:rPr lang="en-US" dirty="0" err="1">
                <a:latin typeface="Simplified Arabic"/>
                <a:ea typeface="Times New Roman"/>
              </a:rPr>
              <a:t>Wallter</a:t>
            </a:r>
            <a:r>
              <a:rPr lang="en-US" dirty="0">
                <a:latin typeface="Simplified Arabic"/>
                <a:ea typeface="Times New Roman"/>
              </a:rPr>
              <a:t> &amp; Felix 1984:637</a:t>
            </a:r>
            <a:r>
              <a:rPr lang="ar-IQ" dirty="0">
                <a:latin typeface="Times New Roman"/>
                <a:ea typeface="Times New Roman"/>
                <a:cs typeface="Simplified Arabic"/>
              </a:rPr>
              <a:t>) أن ذلك يعتمد على قدرات المدققين على الحكم المهني السليم , والذي يتأثر بدوره ــ من بين أمور أخرى ـــ بالخبرة العملية للمدقيين وبما امتلكوه من معارف ومهارات تمكنهم من صياغة أحكام مهنية سليمة . ولهذا فان تقدير المخاطر لا يرقى إلى مستوى التحديد الدقيق لها , وضمن هذا السياق يقول احد الباحثين "في معظم الأحيان , يجد المدقق انه من الصعوبة أن يكون بالإمكان التحديد الدقيق لقيمة مخاطر التدقيق , إذ انه لا يوجد دليل موضوعي , يجزم بأنه في ظل ظروف عدم التأكد المحيطة بالعمل التدقيقي , يكون بإمكان المدقق تحديد مخاطر التدقيق بصورة دقيقة " ( </a:t>
            </a:r>
            <a:r>
              <a:rPr lang="en-US" dirty="0" err="1">
                <a:latin typeface="Simplified Arabic"/>
                <a:ea typeface="Times New Roman"/>
              </a:rPr>
              <a:t>Smieliauskas</a:t>
            </a:r>
            <a:r>
              <a:rPr lang="en-US" dirty="0">
                <a:latin typeface="Simplified Arabic"/>
                <a:ea typeface="Times New Roman"/>
              </a:rPr>
              <a:t> ,1985:718</a:t>
            </a:r>
            <a:r>
              <a:rPr lang="ar-IQ" dirty="0">
                <a:latin typeface="Times New Roman"/>
                <a:ea typeface="Times New Roman"/>
                <a:cs typeface="Simplified Arabic"/>
              </a:rPr>
              <a:t> ).</a:t>
            </a:r>
            <a:endParaRPr lang="en-US" sz="1600" dirty="0">
              <a:latin typeface="Times New Roman"/>
              <a:ea typeface="Times New Roman"/>
            </a:endParaRPr>
          </a:p>
          <a:p>
            <a:pPr algn="just">
              <a:tabLst>
                <a:tab pos="16510" algn="l"/>
              </a:tabLst>
            </a:pPr>
            <a:r>
              <a:rPr lang="ar-IQ" dirty="0">
                <a:latin typeface="Times New Roman"/>
                <a:ea typeface="Times New Roman"/>
                <a:cs typeface="Simplified Arabic"/>
              </a:rPr>
              <a:t>لذا ينبغي أن يكون هناك أسلوب يتضمن الخطوات العامة لتقدير المخاطر , بغية تسهيل استعمال منطق مخاطر التدقيق , ولهذا الغرض يرى (</a:t>
            </a:r>
            <a:r>
              <a:rPr lang="en-US" dirty="0" err="1">
                <a:latin typeface="Simplified Arabic"/>
                <a:ea typeface="Times New Roman"/>
              </a:rPr>
              <a:t>Talor</a:t>
            </a:r>
            <a:r>
              <a:rPr lang="en-US" dirty="0">
                <a:latin typeface="Simplified Arabic"/>
                <a:ea typeface="Times New Roman"/>
              </a:rPr>
              <a:t> &amp; </a:t>
            </a:r>
            <a:r>
              <a:rPr lang="en-US" dirty="0" err="1">
                <a:latin typeface="Simplified Arabic"/>
                <a:ea typeface="Times New Roman"/>
              </a:rPr>
              <a:t>Glezen</a:t>
            </a:r>
            <a:r>
              <a:rPr lang="en-US" dirty="0">
                <a:latin typeface="Simplified Arabic"/>
                <a:ea typeface="Times New Roman"/>
              </a:rPr>
              <a:t>,</a:t>
            </a:r>
            <a:r>
              <a:rPr lang="ar-IQ" dirty="0">
                <a:latin typeface="Times New Roman"/>
                <a:ea typeface="Times New Roman"/>
                <a:cs typeface="Simplified Arabic"/>
              </a:rPr>
              <a:t>) ان يكون تسلسل خطوات تطبيق مفاهيم مخاطر التدقيق على النحو الأتي (</a:t>
            </a:r>
            <a:r>
              <a:rPr lang="en-US" dirty="0" err="1">
                <a:latin typeface="Simplified Arabic"/>
                <a:ea typeface="Times New Roman"/>
              </a:rPr>
              <a:t>Talor</a:t>
            </a:r>
            <a:r>
              <a:rPr lang="en-US" dirty="0">
                <a:latin typeface="Simplified Arabic"/>
                <a:ea typeface="Times New Roman"/>
              </a:rPr>
              <a:t> &amp; </a:t>
            </a:r>
            <a:r>
              <a:rPr lang="en-US" dirty="0" err="1">
                <a:latin typeface="Simplified Arabic"/>
                <a:ea typeface="Times New Roman"/>
              </a:rPr>
              <a:t>Glezen</a:t>
            </a:r>
            <a:r>
              <a:rPr lang="en-US" dirty="0">
                <a:latin typeface="Simplified Arabic"/>
                <a:ea typeface="Times New Roman"/>
              </a:rPr>
              <a:t>, 1997:188 </a:t>
            </a:r>
            <a:r>
              <a:rPr lang="ar-IQ" dirty="0">
                <a:latin typeface="Times New Roman"/>
                <a:ea typeface="Times New Roman"/>
                <a:cs typeface="Simplified Arabic"/>
              </a:rPr>
              <a:t>):-</a:t>
            </a:r>
            <a:endParaRPr lang="en-US" sz="1600" dirty="0">
              <a:latin typeface="Times New Roman"/>
              <a:ea typeface="Times New Roman"/>
            </a:endParaRPr>
          </a:p>
          <a:p>
            <a:r>
              <a:rPr lang="ar-IQ" b="1" dirty="0">
                <a:ea typeface="Times New Roman"/>
                <a:cs typeface="Simplified Arabic"/>
              </a:rPr>
              <a:t>أولا :</a:t>
            </a:r>
            <a:r>
              <a:rPr lang="ar-IQ" dirty="0">
                <a:ea typeface="Times New Roman"/>
                <a:cs typeface="Simplified Arabic"/>
              </a:rPr>
              <a:t> تحديد المستوى المخطط للخطر الكلي للتدقيق ( المستوى المقبول ) .</a:t>
            </a:r>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5536" y="197346"/>
            <a:ext cx="8208912" cy="4524315"/>
          </a:xfrm>
          <a:prstGeom prst="rect">
            <a:avLst/>
          </a:prstGeom>
        </p:spPr>
        <p:txBody>
          <a:bodyPr wrap="square">
            <a:spAutoFit/>
          </a:bodyPr>
          <a:lstStyle/>
          <a:p>
            <a:pPr algn="just">
              <a:tabLst>
                <a:tab pos="16510" algn="l"/>
              </a:tabLst>
            </a:pPr>
            <a:r>
              <a:rPr lang="ar-IQ" b="1" dirty="0">
                <a:latin typeface="Times New Roman"/>
                <a:ea typeface="Times New Roman"/>
                <a:cs typeface="Simplified Arabic"/>
              </a:rPr>
              <a:t>ثانيا:</a:t>
            </a:r>
            <a:r>
              <a:rPr lang="ar-IQ" dirty="0">
                <a:latin typeface="Times New Roman"/>
                <a:ea typeface="Times New Roman"/>
                <a:cs typeface="Simplified Arabic"/>
              </a:rPr>
              <a:t> تحديد فقرات وأرصدة البيانات المالية المراد إخضاعها للتدقيق ( تحديد المجتمع التدقيقي ) .</a:t>
            </a:r>
            <a:endParaRPr lang="en-US" sz="1600" dirty="0">
              <a:latin typeface="Times New Roman"/>
              <a:ea typeface="Times New Roman"/>
            </a:endParaRPr>
          </a:p>
          <a:p>
            <a:pPr algn="just">
              <a:tabLst>
                <a:tab pos="16510" algn="l"/>
              </a:tabLst>
            </a:pPr>
            <a:r>
              <a:rPr lang="ar-IQ" b="1" dirty="0">
                <a:latin typeface="Times New Roman"/>
                <a:ea typeface="Times New Roman"/>
                <a:cs typeface="Simplified Arabic"/>
              </a:rPr>
              <a:t>ثالثا :</a:t>
            </a:r>
            <a:r>
              <a:rPr lang="ar-IQ" dirty="0">
                <a:latin typeface="Times New Roman"/>
                <a:ea typeface="Times New Roman"/>
                <a:cs typeface="Simplified Arabic"/>
              </a:rPr>
              <a:t> تحديد مخاطر الاكتشاف لكل رصيد او فقرة من فقرات البيانات المالية من خلال :</a:t>
            </a:r>
            <a:endParaRPr lang="en-US" sz="1600" dirty="0">
              <a:latin typeface="Times New Roman"/>
              <a:ea typeface="Times New Roman"/>
            </a:endParaRPr>
          </a:p>
          <a:p>
            <a:pPr algn="just">
              <a:tabLst>
                <a:tab pos="16510" algn="l"/>
              </a:tabLst>
            </a:pPr>
            <a:r>
              <a:rPr lang="ar-IQ" dirty="0">
                <a:latin typeface="Times New Roman"/>
                <a:ea typeface="Times New Roman"/>
                <a:cs typeface="Simplified Arabic"/>
              </a:rPr>
              <a:t>أ- تحديد مستوى المخاطر لكل فقرة ( المستوى المقبول ) .</a:t>
            </a:r>
            <a:endParaRPr lang="en-US" sz="1600" dirty="0">
              <a:latin typeface="Times New Roman"/>
              <a:ea typeface="Times New Roman"/>
            </a:endParaRPr>
          </a:p>
          <a:p>
            <a:pPr algn="just">
              <a:tabLst>
                <a:tab pos="16510" algn="l"/>
              </a:tabLst>
            </a:pPr>
            <a:r>
              <a:rPr lang="ar-IQ" dirty="0">
                <a:latin typeface="Times New Roman"/>
                <a:ea typeface="Times New Roman"/>
                <a:cs typeface="Simplified Arabic"/>
              </a:rPr>
              <a:t>ب- تقدير المخاطر الضمنية لكل فقرة .</a:t>
            </a:r>
            <a:endParaRPr lang="en-US" sz="1600" dirty="0">
              <a:latin typeface="Times New Roman"/>
              <a:ea typeface="Times New Roman"/>
            </a:endParaRPr>
          </a:p>
          <a:p>
            <a:pPr algn="just">
              <a:tabLst>
                <a:tab pos="16510" algn="l"/>
              </a:tabLst>
            </a:pPr>
            <a:r>
              <a:rPr lang="ar-IQ" dirty="0">
                <a:latin typeface="Times New Roman"/>
                <a:ea typeface="Times New Roman"/>
                <a:cs typeface="Simplified Arabic"/>
              </a:rPr>
              <a:t>ج- تقدير مخاطر الرقابة لكل فقرة .</a:t>
            </a:r>
            <a:endParaRPr lang="en-US" sz="1600" dirty="0">
              <a:latin typeface="Times New Roman"/>
              <a:ea typeface="Times New Roman"/>
            </a:endParaRPr>
          </a:p>
          <a:p>
            <a:pPr algn="just">
              <a:tabLst>
                <a:tab pos="16510" algn="l"/>
              </a:tabLst>
            </a:pPr>
            <a:r>
              <a:rPr lang="ar-IQ" dirty="0">
                <a:latin typeface="Times New Roman"/>
                <a:ea typeface="Times New Roman"/>
                <a:cs typeface="Simplified Arabic"/>
              </a:rPr>
              <a:t>د- استخدام الأنموذج الرياضي لمخاطر التدقيق لتحديد المستوى المسموح به ( المستوى المخطط ) لمخاطر الاكتشاف .</a:t>
            </a:r>
            <a:endParaRPr lang="en-US" sz="1600" dirty="0">
              <a:latin typeface="Times New Roman"/>
              <a:ea typeface="Times New Roman"/>
            </a:endParaRPr>
          </a:p>
          <a:p>
            <a:pPr algn="just">
              <a:tabLst>
                <a:tab pos="16510" algn="l"/>
              </a:tabLst>
            </a:pPr>
            <a:r>
              <a:rPr lang="ar-IQ" dirty="0">
                <a:latin typeface="Times New Roman"/>
                <a:ea typeface="Times New Roman"/>
                <a:cs typeface="Simplified Arabic"/>
              </a:rPr>
              <a:t>ويمكن إيضاح ذلك بالشكل الأتي :-</a:t>
            </a:r>
            <a:endParaRPr lang="en-US" sz="1600" dirty="0">
              <a:latin typeface="Times New Roman"/>
              <a:ea typeface="Times New Roman"/>
            </a:endParaRPr>
          </a:p>
          <a:p>
            <a:pPr>
              <a:tabLst>
                <a:tab pos="16510" algn="l"/>
              </a:tabLst>
            </a:pPr>
            <a:r>
              <a:rPr lang="ar-IQ" b="1" dirty="0">
                <a:latin typeface="Times New Roman"/>
                <a:ea typeface="Times New Roman"/>
                <a:cs typeface="Simplified Arabic"/>
              </a:rPr>
              <a:t>أهمية تقدير المدقق لمخاطر التدقيق :-</a:t>
            </a:r>
            <a:endParaRPr lang="en-US" sz="1600" dirty="0">
              <a:latin typeface="Times New Roman"/>
              <a:ea typeface="Times New Roman"/>
            </a:endParaRPr>
          </a:p>
          <a:p>
            <a:pPr>
              <a:tabLst>
                <a:tab pos="16510" algn="l"/>
              </a:tabLst>
            </a:pPr>
            <a:r>
              <a:rPr lang="ar-IQ" dirty="0">
                <a:latin typeface="Times New Roman"/>
                <a:ea typeface="Times New Roman"/>
                <a:cs typeface="Simplified Arabic"/>
              </a:rPr>
              <a:t>هناك مجموعة من الاعتبارات التي تبرز أهمية تقدير مدقق الحسابات لمخاطر التدقيق , والتي يمكن أيجاز أهمها في الأتي : ( الصحن وآخرون ,2000 : 101-102 ) </a:t>
            </a:r>
            <a:endParaRPr lang="en-US" sz="1600" dirty="0">
              <a:latin typeface="Times New Roman"/>
              <a:ea typeface="Times New Roman"/>
            </a:endParaRPr>
          </a:p>
          <a:p>
            <a:pPr>
              <a:tabLst>
                <a:tab pos="16510" algn="l"/>
              </a:tabLst>
            </a:pPr>
            <a:r>
              <a:rPr lang="ar-IQ" dirty="0">
                <a:latin typeface="Times New Roman"/>
                <a:ea typeface="Times New Roman"/>
                <a:cs typeface="Simplified Arabic"/>
              </a:rPr>
              <a:t>1- يؤدي عدم تقدير المدقق لمخاطر التدقيق بداية إلى زيادة احتمال خطأ المدقق في قبول البيانات المالية رغم احتوائها على تحريفات جوهرية ( قبول خاطئ ) , أو رفض هذه البيانات رغم أنها لا تحتوي على تحريفات جوهرية ( رفض غير صحيح ) , وفي الحالتين سوف يسئ المدقق إلى نفسه مهنيا .</a:t>
            </a:r>
            <a:endParaRPr lang="en-US" sz="1600" dirty="0">
              <a:latin typeface="Times New Roman"/>
              <a:ea typeface="Times New Roman"/>
            </a:endParaRPr>
          </a:p>
          <a:p>
            <a:pPr>
              <a:tabLst>
                <a:tab pos="16510" algn="l"/>
              </a:tabLst>
            </a:pPr>
            <a:r>
              <a:rPr lang="ar-IQ" dirty="0">
                <a:latin typeface="Times New Roman"/>
                <a:ea typeface="Times New Roman"/>
                <a:cs typeface="Simplified Arabic"/>
              </a:rPr>
              <a:t>2- يفيد تقدير مخاطر التدقيق في مساعدة المدقق لاتخاذ قرارات رشيدة مرتبطة بعملية التدقيق , ومن هذه القرارات :-</a:t>
            </a:r>
            <a:endParaRPr lang="en-US" sz="1600" dirty="0">
              <a:effectLst/>
              <a:latin typeface="Times New Roman"/>
              <a:ea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908719"/>
            <a:ext cx="8568952" cy="4247317"/>
          </a:xfrm>
          <a:prstGeom prst="rect">
            <a:avLst/>
          </a:prstGeom>
        </p:spPr>
        <p:txBody>
          <a:bodyPr wrap="square">
            <a:spAutoFit/>
          </a:bodyPr>
          <a:lstStyle/>
          <a:p>
            <a:pPr marL="466725" algn="just">
              <a:tabLst>
                <a:tab pos="16510" algn="l"/>
              </a:tabLst>
            </a:pPr>
            <a:r>
              <a:rPr lang="ar-IQ" dirty="0">
                <a:latin typeface="Times New Roman"/>
                <a:ea typeface="Times New Roman"/>
                <a:cs typeface="Simplified Arabic"/>
              </a:rPr>
              <a:t>وعبر المعهد الامريكي للمحاسبين القانونيين (</a:t>
            </a:r>
            <a:r>
              <a:rPr lang="en-US" dirty="0">
                <a:latin typeface="Simplified Arabic"/>
                <a:ea typeface="Times New Roman"/>
              </a:rPr>
              <a:t>AICPA</a:t>
            </a:r>
            <a:r>
              <a:rPr lang="ar-EG" dirty="0">
                <a:latin typeface="Times New Roman"/>
                <a:ea typeface="Times New Roman"/>
                <a:cs typeface="Simplified Arabic"/>
              </a:rPr>
              <a:t>) عن ضرورة تقدير المخاطر الضمنية عند تخطيط عمليه التدقيق حيث اشارت الفقره (9) قسم (312) </a:t>
            </a:r>
            <a:r>
              <a:rPr lang="ar-IQ" dirty="0">
                <a:latin typeface="Times New Roman"/>
                <a:ea typeface="Times New Roman"/>
                <a:cs typeface="Simplified Arabic"/>
              </a:rPr>
              <a:t>من نشرة معايير التدقيق رقم (47) على ان مراقب الحسابات ينبغي ان يخطط لعمليه التدقيق بحيث تكون المخاطر التي تتضمنها عمليه التدقيق تلك محدده بمستوى منخفض ، وقد يتم تقدير المخاطر بصوره كميه او غير كميه أذ يتم التعبير عمليا عن المخاطر بشكل كمي في صوره نسبه او بشكل وصفي كيفي في صورة مدى معين يقع بين حد أقصى وحد أدنى .    </a:t>
            </a:r>
            <a:endParaRPr lang="en-US" sz="1600" dirty="0">
              <a:latin typeface="Times New Roman"/>
              <a:ea typeface="Times New Roman"/>
            </a:endParaRPr>
          </a:p>
          <a:p>
            <a:pPr marL="228600" algn="just">
              <a:tabLst>
                <a:tab pos="16510" algn="l"/>
              </a:tabLst>
            </a:pPr>
            <a:r>
              <a:rPr lang="ar-IQ" b="1" dirty="0">
                <a:latin typeface="Times New Roman"/>
                <a:ea typeface="Times New Roman"/>
                <a:cs typeface="Simplified Arabic"/>
              </a:rPr>
              <a:t>ثانيا :- مخاطر الرقابة </a:t>
            </a:r>
            <a:r>
              <a:rPr lang="en-US" b="1" dirty="0">
                <a:latin typeface="Simplified Arabic"/>
                <a:ea typeface="Times New Roman"/>
              </a:rPr>
              <a:t>Control Risk   </a:t>
            </a:r>
            <a:r>
              <a:rPr lang="ar-IQ" b="1" dirty="0">
                <a:latin typeface="Times New Roman"/>
                <a:ea typeface="Times New Roman"/>
                <a:cs typeface="Simplified Arabic"/>
              </a:rPr>
              <a:t> </a:t>
            </a:r>
            <a:endParaRPr lang="en-US" sz="1600" dirty="0">
              <a:latin typeface="Times New Roman"/>
              <a:ea typeface="Times New Roman"/>
            </a:endParaRPr>
          </a:p>
          <a:p>
            <a:pPr marL="228600" algn="just">
              <a:tabLst>
                <a:tab pos="16510" algn="l"/>
              </a:tabLst>
            </a:pPr>
            <a:r>
              <a:rPr lang="ar-IQ" dirty="0">
                <a:latin typeface="Times New Roman"/>
                <a:ea typeface="Times New Roman"/>
                <a:cs typeface="Simplified Arabic"/>
              </a:rPr>
              <a:t>  أدى تطور أهداف وأسلوب التدقيق إلى تحول عملية التدقيق من تدقيق تفصيلي كامل إلى تدقيق اختباري , وتتطلب عملية تدقيق الحسابات على أساس اختباري الاعتماد على أسلوب منطقي وعملي لسحب عينة من العمليات واختبارها وفحصها فحصا شاملا وإذا اطمأن المدقق إلى سلامة ما تحتويه العينة من بيانات فأنه يكتفي بهذه العينة وتعميم النتائج التي يتوصل إليها من فحصها على جميع العمليات التي اختيرت منها العينة , وتجدر الإشارة إلى ان حجم العينة وطبيعة إجراءات التدقيق وكمية الإثباتات والاختبارات وتوقيت الحصول على الإثباتات وتنفيذ الاختبارات تعتمد بدرجة أساسية على متانة الرقابة الداخلية الموجودة في الوحدة الاقتصادية موضع التدقيق ( غاوي , 1997: 27 ) </a:t>
            </a:r>
            <a:endParaRPr lang="en-US" sz="1600" dirty="0">
              <a:latin typeface="Times New Roman"/>
              <a:ea typeface="Times New Roman"/>
            </a:endParaRPr>
          </a:p>
          <a:p>
            <a:pPr marL="228600" algn="just">
              <a:tabLst>
                <a:tab pos="16510" algn="l"/>
              </a:tabLst>
            </a:pPr>
            <a:r>
              <a:rPr lang="ar-IQ" dirty="0">
                <a:latin typeface="Times New Roman"/>
                <a:ea typeface="Times New Roman"/>
                <a:cs typeface="Simplified Arabic"/>
              </a:rPr>
              <a:t>وترى الباحثة أن تحول أسلوب التدقيق من التدقيق الكامل الى التدقيق الانتقائي , يعد من أهم العوامل التي أدت إلى اعتماد المدقق على الرقابة الداخلية في العمل التدقيقي . </a:t>
            </a:r>
            <a:endParaRPr lang="en-US" sz="1600" dirty="0">
              <a:effectLst/>
              <a:latin typeface="Times New Roman"/>
              <a:ea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92696"/>
            <a:ext cx="8136904" cy="3970318"/>
          </a:xfrm>
          <a:prstGeom prst="rect">
            <a:avLst/>
          </a:prstGeom>
        </p:spPr>
        <p:txBody>
          <a:bodyPr wrap="square">
            <a:spAutoFit/>
          </a:bodyPr>
          <a:lstStyle/>
          <a:p>
            <a:pPr algn="just">
              <a:tabLst>
                <a:tab pos="16510" algn="l"/>
              </a:tabLst>
            </a:pPr>
            <a:r>
              <a:rPr lang="ar-IQ" dirty="0">
                <a:latin typeface="Times New Roman"/>
                <a:ea typeface="Times New Roman"/>
                <a:cs typeface="Simplified Arabic"/>
              </a:rPr>
              <a:t>وتعد الرقابة الداخلية نقطة البداية التي يرتكز عليها مدقق الحسابات الخارجي المستقل عند أعداده لبرنامج التدقيق وتحديد الاختبارات التي سيقوم بها, والفحوصات التي ستكون مجالا لتطبيق إجراءات التدقيق , اذ ان ضعف او قوة الرقابة الداخلية لا يحدد فقط طبيعة الحصول على أدلة الإثبات , وإنما أيضا تحديد العمق المطلوب من فحص تلك الأدلة والوقت الملائم للقيام بإجراءات التدقيق , والاجراءات التي ينبغي التركيز عليها بدرجة اكبر من غيرها ( جربوع , 1998 : 16 ) . </a:t>
            </a:r>
            <a:endParaRPr lang="en-US" sz="1600" dirty="0">
              <a:latin typeface="Times New Roman"/>
              <a:ea typeface="Times New Roman"/>
            </a:endParaRPr>
          </a:p>
          <a:p>
            <a:pPr marL="457200">
              <a:tabLst>
                <a:tab pos="16510" algn="l"/>
              </a:tabLst>
            </a:pPr>
            <a:r>
              <a:rPr lang="ar-IQ" b="1" dirty="0">
                <a:latin typeface="Times New Roman"/>
                <a:ea typeface="Times New Roman"/>
                <a:cs typeface="Simplified Arabic"/>
              </a:rPr>
              <a:t>ثالثا :- مخاطر الاكتشاف  </a:t>
            </a:r>
            <a:r>
              <a:rPr lang="en-US" b="1" dirty="0">
                <a:latin typeface="Simplified Arabic"/>
                <a:ea typeface="Times New Roman"/>
              </a:rPr>
              <a:t>Detection Risk </a:t>
            </a:r>
            <a:endParaRPr lang="en-US" sz="1600" dirty="0">
              <a:latin typeface="Times New Roman"/>
              <a:ea typeface="Times New Roman"/>
            </a:endParaRPr>
          </a:p>
          <a:p>
            <a:pPr marL="466725" algn="just">
              <a:tabLst>
                <a:tab pos="16510" algn="l"/>
              </a:tabLst>
            </a:pPr>
            <a:r>
              <a:rPr lang="ar-IQ" dirty="0">
                <a:latin typeface="Times New Roman"/>
                <a:ea typeface="Times New Roman"/>
                <a:cs typeface="Simplified Arabic"/>
              </a:rPr>
              <a:t>عرف </a:t>
            </a:r>
            <a:r>
              <a:rPr lang="en-US" dirty="0">
                <a:latin typeface="Simplified Arabic"/>
                <a:ea typeface="Times New Roman"/>
              </a:rPr>
              <a:t>AICPA</a:t>
            </a:r>
            <a:r>
              <a:rPr lang="ar-IQ" dirty="0">
                <a:latin typeface="Times New Roman"/>
                <a:ea typeface="Times New Roman"/>
                <a:cs typeface="Simplified Arabic"/>
              </a:rPr>
              <a:t> مخاطــر الاكتشــــــاف في البيان رقم 47 ( </a:t>
            </a:r>
            <a:r>
              <a:rPr lang="en-US" dirty="0">
                <a:latin typeface="Simplified Arabic"/>
                <a:ea typeface="Times New Roman"/>
              </a:rPr>
              <a:t>SAS,No.47,AU 312</a:t>
            </a:r>
            <a:r>
              <a:rPr lang="ar-IQ" dirty="0">
                <a:latin typeface="Times New Roman"/>
                <a:ea typeface="Times New Roman"/>
                <a:cs typeface="Simplified Arabic"/>
              </a:rPr>
              <a:t> ) بأنها " الخطر المتمثل في ان تؤدي إجراءات التدقيق إلى نتيجة مفادها عدم وجود تلاعب وتزوير في احد الأرصدة او في نوع معين من المعاملات ، وفي الوقت الذي يكون فيه هذا التلاعب والتزوير موجودا فعلا ويكون ماديا اذا اجتمع مع تلاعب وتزوير في أرصدة أخرى ، او في أنواع أخرى من المعاملات ". ( </a:t>
            </a:r>
            <a:r>
              <a:rPr lang="en-US" dirty="0">
                <a:latin typeface="Simplified Arabic"/>
                <a:ea typeface="Times New Roman"/>
              </a:rPr>
              <a:t>Alderman &amp; Tabor,1989:57</a:t>
            </a:r>
            <a:r>
              <a:rPr lang="ar-IQ" dirty="0">
                <a:latin typeface="Times New Roman"/>
                <a:ea typeface="Times New Roman"/>
                <a:cs typeface="Simplified Arabic"/>
              </a:rPr>
              <a:t> ) كما ورد تعريف أخر في الفقرة 6 من المعيار الدولي للتدقيق المرقم 400 ( </a:t>
            </a:r>
            <a:r>
              <a:rPr lang="en-US" dirty="0">
                <a:latin typeface="Simplified Arabic"/>
                <a:ea typeface="Times New Roman"/>
              </a:rPr>
              <a:t>ISA,No.400</a:t>
            </a:r>
            <a:r>
              <a:rPr lang="ar-IQ" dirty="0">
                <a:latin typeface="Times New Roman"/>
                <a:ea typeface="Times New Roman"/>
                <a:cs typeface="Simplified Arabic"/>
              </a:rPr>
              <a:t> ) بأنها " فشل إجراءات التدقيق الأساسية التي يقوم بها المدقق في اكتشاف التلاعب والتزوير الموجود في رصيد ما او مجموعة من المعاملات التي يمكن ان تكون مادية منفردة او عندما يتم تجميعها مع تلاعب وتزوير في أرصدة او مجموعـــة معاملات أخرى" ( </a:t>
            </a:r>
            <a:r>
              <a:rPr lang="en-US" dirty="0">
                <a:latin typeface="Simplified Arabic"/>
                <a:ea typeface="Times New Roman"/>
              </a:rPr>
              <a:t>IFAC ,1999:127</a:t>
            </a:r>
            <a:r>
              <a:rPr lang="ar-IQ" dirty="0">
                <a:latin typeface="Times New Roman"/>
                <a:ea typeface="Times New Roman"/>
                <a:cs typeface="Simplified Arabic"/>
              </a:rPr>
              <a:t> ) .</a:t>
            </a:r>
            <a:endParaRPr lang="en-US" sz="1600" dirty="0">
              <a:effectLst/>
              <a:latin typeface="Times New Roman"/>
              <a:ea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528" y="335846"/>
            <a:ext cx="8208912" cy="3693319"/>
          </a:xfrm>
          <a:prstGeom prst="rect">
            <a:avLst/>
          </a:prstGeom>
        </p:spPr>
        <p:txBody>
          <a:bodyPr wrap="square">
            <a:spAutoFit/>
          </a:bodyPr>
          <a:lstStyle/>
          <a:p>
            <a:pPr marL="466725" algn="just">
              <a:tabLst>
                <a:tab pos="16510" algn="l"/>
              </a:tabLst>
            </a:pPr>
            <a:r>
              <a:rPr lang="ar-IQ" dirty="0">
                <a:latin typeface="Times New Roman"/>
                <a:ea typeface="Times New Roman"/>
                <a:cs typeface="Simplified Arabic"/>
              </a:rPr>
              <a:t>وهي تتمثل بعدم قدرة مراقب الحسابات على اكتشاف الأخطاء المادية الموجودة في أرصدة الحسابات او مجموعة المعاملات بصورة منفردة او أجمالية من خلال إجراءات التدقيق التي يقوم بها المراقب ، وهذا النوع من المخاطر لا يمكن إلغاؤه او اكتشافه حتى لو قام المراقب بالتدقيق الشامل ( </a:t>
            </a:r>
            <a:r>
              <a:rPr lang="en-US" dirty="0">
                <a:latin typeface="Simplified Arabic"/>
                <a:ea typeface="Times New Roman"/>
              </a:rPr>
              <a:t>Comprehensive Audit</a:t>
            </a:r>
            <a:r>
              <a:rPr lang="ar-IQ" dirty="0">
                <a:latin typeface="Times New Roman"/>
                <a:ea typeface="Times New Roman"/>
                <a:cs typeface="Simplified Arabic"/>
              </a:rPr>
              <a:t> )، ولكن يمكن التقليل من مثل هذا النوع من المخاطر، عن طريق ( محمد , 2008 : 39 ) : -</a:t>
            </a:r>
            <a:endParaRPr lang="en-US" sz="1600" dirty="0">
              <a:latin typeface="Times New Roman"/>
              <a:ea typeface="Times New Roman"/>
            </a:endParaRPr>
          </a:p>
          <a:p>
            <a:pPr marL="742950" lvl="1" indent="-285750" algn="just">
              <a:buFont typeface="+mj-lt"/>
              <a:buAutoNum type="arabicPeriod"/>
              <a:tabLst>
                <a:tab pos="16510" algn="l"/>
                <a:tab pos="923925" algn="l"/>
              </a:tabLst>
            </a:pPr>
            <a:r>
              <a:rPr lang="ar-IQ" dirty="0">
                <a:latin typeface="Times New Roman"/>
                <a:ea typeface="Times New Roman"/>
                <a:cs typeface="Simplified Arabic"/>
              </a:rPr>
              <a:t>زيادة حجم العينة </a:t>
            </a:r>
            <a:endParaRPr lang="en-US" sz="1600" dirty="0">
              <a:latin typeface="Times New Roman"/>
              <a:ea typeface="Times New Roman"/>
            </a:endParaRPr>
          </a:p>
          <a:p>
            <a:pPr marL="742950" lvl="1" indent="-285750" algn="just">
              <a:buFont typeface="+mj-lt"/>
              <a:buAutoNum type="arabicPeriod"/>
              <a:tabLst>
                <a:tab pos="16510" algn="l"/>
                <a:tab pos="923925" algn="l"/>
              </a:tabLst>
            </a:pPr>
            <a:r>
              <a:rPr lang="ar-IQ" dirty="0">
                <a:latin typeface="Times New Roman"/>
                <a:ea typeface="Times New Roman"/>
                <a:cs typeface="Simplified Arabic"/>
              </a:rPr>
              <a:t> زيادة إجراءات المراجعة التحليلية </a:t>
            </a:r>
            <a:endParaRPr lang="en-US" sz="1600" dirty="0">
              <a:latin typeface="Times New Roman"/>
              <a:ea typeface="Times New Roman"/>
            </a:endParaRPr>
          </a:p>
          <a:p>
            <a:r>
              <a:rPr lang="ar-IQ" dirty="0">
                <a:latin typeface="Times New Roman"/>
                <a:ea typeface="Times New Roman"/>
                <a:cs typeface="Simplified Arabic"/>
              </a:rPr>
              <a:t>وعرفت مخاطر الاكتشاف" بانها عبارة عن فشل اثباتات التدقيق في اكتشاف التلاعب والتزوير الذي يتجاوز الحد المقبول "</a:t>
            </a:r>
            <a:endParaRPr lang="en-US" sz="1600" dirty="0">
              <a:latin typeface="Times New Roman"/>
              <a:ea typeface="Times New Roman"/>
            </a:endParaRPr>
          </a:p>
          <a:p>
            <a:r>
              <a:rPr lang="ar-IQ" dirty="0">
                <a:latin typeface="Times New Roman"/>
                <a:ea typeface="Times New Roman"/>
                <a:cs typeface="Simplified Arabic"/>
              </a:rPr>
              <a:t>	وعموما فان مخاطر الاكتشاف تحدث عند استخدام المراقب لأسلوب العينات الإحصائية في التدقيق وعدم تدقيق البيانات وجميع البنود بشكل كامل ، كما هو الحال عند تدقيق بعض البنود بشكل غير ملائم او بسبب اختيار اجراءات تدقيق غير ملائمة وتتضمن مخاطر الاكتشاف عنصرين هما :</a:t>
            </a:r>
            <a:r>
              <a:rPr lang="ar-IQ" sz="1600" dirty="0">
                <a:latin typeface="Times New Roman"/>
                <a:ea typeface="Times New Roman"/>
              </a:rPr>
              <a:t> </a:t>
            </a:r>
            <a:endParaRPr lang="en-US" sz="1600" dirty="0">
              <a:latin typeface="Times New Roman"/>
              <a:ea typeface="Times New Roman"/>
            </a:endParaRPr>
          </a:p>
          <a:p>
            <a:pPr marL="742950" lvl="1" indent="-285750" algn="just">
              <a:buFont typeface="+mj-lt"/>
              <a:buAutoNum type="arabicPeriod"/>
              <a:tabLst>
                <a:tab pos="16510" algn="l"/>
                <a:tab pos="923925" algn="l"/>
              </a:tabLst>
            </a:pPr>
            <a:r>
              <a:rPr lang="ar-IQ" dirty="0">
                <a:latin typeface="Times New Roman"/>
                <a:ea typeface="Times New Roman"/>
                <a:cs typeface="Simplified Arabic"/>
              </a:rPr>
              <a:t>المخاطر الناشئة عن فشل إجراءات التدقيق التفصيلي في اكتشاف الأخطاء التي لا يتم منعها او اكتشافها عن طريق نظام الرقابة الداخلية.</a:t>
            </a:r>
            <a:endParaRPr lang="en-US" sz="1600" dirty="0">
              <a:effectLst/>
              <a:latin typeface="Times New Roman"/>
              <a:ea typeface="Times New Roman"/>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وازنة">
  <a:themeElements>
    <a:clrScheme name="ألوان متوسطة">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موازنة">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موازنة">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92</TotalTime>
  <Words>1552</Words>
  <Application>Microsoft Office PowerPoint</Application>
  <PresentationFormat>On-screen Show (4:3)</PresentationFormat>
  <Paragraphs>50</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موازنة</vt:lpstr>
      <vt:lpstr> مخاطر الرقابة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الخامس: الاستقطاب والاختيار وتعيين مندوبي البيع</dc:title>
  <dc:creator>sony</dc:creator>
  <cp:lastModifiedBy>Dr. Awatef</cp:lastModifiedBy>
  <cp:revision>14</cp:revision>
  <dcterms:created xsi:type="dcterms:W3CDTF">2014-02-25T18:39:04Z</dcterms:created>
  <dcterms:modified xsi:type="dcterms:W3CDTF">2019-01-25T16:36:54Z</dcterms:modified>
</cp:coreProperties>
</file>